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22" r:id="rId3"/>
    <p:sldId id="333" r:id="rId4"/>
    <p:sldId id="370" r:id="rId5"/>
    <p:sldId id="355" r:id="rId6"/>
    <p:sldId id="356" r:id="rId7"/>
    <p:sldId id="357" r:id="rId8"/>
    <p:sldId id="358" r:id="rId9"/>
    <p:sldId id="359" r:id="rId10"/>
    <p:sldId id="360" r:id="rId11"/>
    <p:sldId id="362" r:id="rId12"/>
    <p:sldId id="361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46" r:id="rId31"/>
    <p:sldId id="318" r:id="rId32"/>
    <p:sldId id="280" r:id="rId33"/>
    <p:sldId id="349" r:id="rId34"/>
    <p:sldId id="347" r:id="rId35"/>
    <p:sldId id="352" r:id="rId36"/>
    <p:sldId id="353" r:id="rId37"/>
    <p:sldId id="350" r:id="rId38"/>
    <p:sldId id="351" r:id="rId39"/>
    <p:sldId id="327" r:id="rId40"/>
    <p:sldId id="348" r:id="rId41"/>
    <p:sldId id="354" r:id="rId42"/>
    <p:sldId id="328" r:id="rId43"/>
    <p:sldId id="32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2C4"/>
    <a:srgbClr val="E3A16A"/>
    <a:srgbClr val="6B7DE3"/>
    <a:srgbClr val="9D8FE3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2165" autoAdjust="0"/>
  </p:normalViewPr>
  <p:slideViewPr>
    <p:cSldViewPr>
      <p:cViewPr varScale="1">
        <p:scale>
          <a:sx n="96" d="100"/>
          <a:sy n="96" d="100"/>
        </p:scale>
        <p:origin x="15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D6F1-CC5C-0F4C-BE5A-725331A5A20A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A947-1AB1-E845-9D3A-D426F6C5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small" dirty="0">
                <a:latin typeface="Garamond" panose="02020404030301010803" pitchFamily="18" charset="0"/>
              </a:rPr>
              <a:t>Technology, Media, and Telecom</a:t>
            </a: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R&amp;D and Capex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cs typeface="Garamon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3EFA7-A7A1-464B-9FA3-3B9CEF48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40550"/>
            <a:ext cx="7290665" cy="47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3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R&amp;D and Capex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cs typeface="Garamo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1A5CB-2A51-7F4A-91FA-08735530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750" y="1721802"/>
            <a:ext cx="6873450" cy="46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5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Sector Spending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cs typeface="Garamo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0A8E7-741E-3042-8EA3-C366A5633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28955"/>
            <a:ext cx="6978199" cy="44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0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 Industry: Intrinsic 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Method</a:t>
            </a:r>
          </a:p>
          <a:p>
            <a:r>
              <a:rPr lang="en-US" sz="2200" dirty="0"/>
              <a:t>Can still utilize traditional valuation methods of top-down and bottom-up analyses </a:t>
            </a:r>
          </a:p>
          <a:p>
            <a:r>
              <a:rPr lang="en-US" sz="2200" dirty="0"/>
              <a:t>For top-down analysis, need to make assumptions about the product niche, market size, market growth rate, and evolution of company’s market share</a:t>
            </a:r>
          </a:p>
          <a:p>
            <a:r>
              <a:rPr lang="en-US" sz="2200" dirty="0"/>
              <a:t>For bottom-up analysis, need to figure out pricing and quantity, and operating costs</a:t>
            </a:r>
          </a:p>
          <a:p>
            <a:pPr marL="0" indent="0">
              <a:buNone/>
            </a:pPr>
            <a:r>
              <a:rPr lang="en-US" sz="2200" b="1" dirty="0"/>
              <a:t>Caveats</a:t>
            </a:r>
          </a:p>
          <a:p>
            <a:r>
              <a:rPr lang="en-US" sz="2200" dirty="0"/>
              <a:t>Some firms do not have sufficient financial information</a:t>
            </a:r>
          </a:p>
          <a:p>
            <a:r>
              <a:rPr lang="en-US" sz="2200" dirty="0"/>
              <a:t>In the early growth stage, firms will invest significant amount of money to capture market share and customers </a:t>
            </a:r>
          </a:p>
          <a:p>
            <a:r>
              <a:rPr lang="en-US" sz="2200" dirty="0"/>
              <a:t>Past data provides little guidance on future projections 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dirty="0"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0253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 Industry: Relative 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Method</a:t>
            </a:r>
            <a:endParaRPr lang="en-US" sz="2200" dirty="0"/>
          </a:p>
          <a:p>
            <a:r>
              <a:rPr lang="en-US" sz="2200" dirty="0"/>
              <a:t>Can look into multiples of relatively stable companies in the same industry </a:t>
            </a:r>
          </a:p>
          <a:p>
            <a:r>
              <a:rPr lang="en-US" sz="2200" dirty="0"/>
              <a:t>Need to adjust for the level of risk, cash flow and growth characteristics</a:t>
            </a:r>
          </a:p>
          <a:p>
            <a:pPr marL="0" indent="0">
              <a:buNone/>
            </a:pPr>
            <a:r>
              <a:rPr lang="en-US" sz="2200" b="1" dirty="0"/>
              <a:t>Caveats</a:t>
            </a:r>
          </a:p>
          <a:p>
            <a:r>
              <a:rPr lang="en-US" sz="2200" dirty="0"/>
              <a:t>Using relative valuation may cloud your judgement and lead to irrational exuberance </a:t>
            </a:r>
          </a:p>
          <a:p>
            <a:r>
              <a:rPr lang="en-US" sz="2200" dirty="0"/>
              <a:t>Valuation result largely depends on the current market sentiments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dirty="0"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7970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Dot.com Bubble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Bull market in the late 1990s and increased liquidity due to tax cut caused many investors to channel capital onto internet company stocks </a:t>
            </a:r>
          </a:p>
          <a:p>
            <a:r>
              <a:rPr lang="en-US" sz="2200" dirty="0"/>
              <a:t>Many investors overlooked the fundamental businesses and cash-generating abilities of internet companies</a:t>
            </a:r>
          </a:p>
          <a:p>
            <a:r>
              <a:rPr lang="en-US" sz="2200" dirty="0"/>
              <a:t>Instead, investors and entrepreneurs became preoccupied with new ideas that were not yet proven to have market potential – they bought into the hype of internet businesses</a:t>
            </a:r>
          </a:p>
          <a:p>
            <a:r>
              <a:rPr lang="en-US" sz="2200" dirty="0"/>
              <a:t>NASDAQ index rose from under 1,000 to more than 5,000 between the years 1995 and 2000</a:t>
            </a:r>
          </a:p>
          <a:p>
            <a:r>
              <a:rPr lang="en-US" sz="2200" dirty="0">
                <a:cs typeface="Garamond"/>
              </a:rPr>
              <a:t>The bubble burst from 2001 – 2002, and the equity market fell by 77% from its peak </a:t>
            </a:r>
          </a:p>
        </p:txBody>
      </p:sp>
    </p:spTree>
    <p:extLst>
      <p:ext uri="{BB962C8B-B14F-4D97-AF65-F5344CB8AC3E}">
        <p14:creationId xmlns:p14="http://schemas.microsoft.com/office/powerpoint/2010/main" val="79308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Next </a:t>
            </a:r>
            <a:r>
              <a:rPr lang="en-US" dirty="0" err="1"/>
              <a:t>Dot.com</a:t>
            </a:r>
            <a:r>
              <a:rPr lang="en-US" dirty="0"/>
              <a:t> Bubble?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F835C-07A5-5849-8741-A29E0372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1752600"/>
            <a:ext cx="7087827" cy="46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6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Events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Tax Reforms in the US</a:t>
            </a:r>
          </a:p>
          <a:p>
            <a:r>
              <a:rPr lang="en-US" sz="2400" dirty="0"/>
              <a:t>Many technology companies are looking to “repatriate” their cash back to the United States, with a goal of enhancing shareholder value</a:t>
            </a:r>
          </a:p>
          <a:p>
            <a:r>
              <a:rPr lang="en-US" sz="2400" dirty="0"/>
              <a:t>This infusion of repatriated cash may spur a sizable increase in mergers and acquisitions across the technology sector in 2019</a:t>
            </a:r>
          </a:p>
          <a:p>
            <a:r>
              <a:rPr lang="en-US" sz="2400" dirty="0"/>
              <a:t>13 Tech companies made acquisitions totaling $278 billion by the middle of 2018—a 50 percent increase over the same period in 2017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6300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Events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Tax Reforms in the US</a:t>
            </a:r>
          </a:p>
          <a:p>
            <a:r>
              <a:rPr lang="en-US" sz="2400" dirty="0"/>
              <a:t>Many technology companies are looking to “repatriate” their cash back to the United States, with a goal of enhancing shareholder value</a:t>
            </a:r>
          </a:p>
          <a:p>
            <a:r>
              <a:rPr lang="en-US" sz="2400" dirty="0"/>
              <a:t>This infusion of repatriated cash may spur a sizable increase in mergers and acquisitions across the technology sector in 2019</a:t>
            </a:r>
          </a:p>
          <a:p>
            <a:r>
              <a:rPr lang="en-US" sz="2400" dirty="0"/>
              <a:t>13 Tech companies made acquisitions totaling $278 billion by the middle of 2018—a 50 percent increase over the same period in 2017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3032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Events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Net Neutrality and Save the Internet Act</a:t>
            </a:r>
          </a:p>
          <a:p>
            <a:r>
              <a:rPr lang="en-US" sz="2400" b="1" dirty="0"/>
              <a:t>Data Regulations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EU: General Data Protection Regulation (GDPR) – requiring architectural and engineering changes and increasing compliance costs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India: data localization law – requiring US cloud providers to ramp up data centers and storage in India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US: CLOUD Act – giving law enforcement greater access to personal data </a:t>
            </a:r>
          </a:p>
        </p:txBody>
      </p:sp>
    </p:spTree>
    <p:extLst>
      <p:ext uri="{BB962C8B-B14F-4D97-AF65-F5344CB8AC3E}">
        <p14:creationId xmlns:p14="http://schemas.microsoft.com/office/powerpoint/2010/main" val="332042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Brainteaser!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1026" name="Picture 2" descr="https://scontent-lga3-1.xx.fbcdn.net/v/t1.15752-9/56262503_663332387413234_3139617515668242432_n.jpg?_nc_cat=110&amp;_nc_ht=scontent-lga3-1.xx&amp;oh=e759d6f4b713806efc0bdb458ee9365c&amp;oe=5D40FF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381098"/>
            <a:ext cx="3657600" cy="203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lga3-1.xx.fbcdn.net/v/t1.15752-9/56213703_404600606789668_7283040915013238784_n.jpg?_nc_cat=106&amp;_nc_ht=scontent-lga3-1.xx&amp;oh=a05d4a91e529bda18babc7f3778f9c36&amp;oe=5D4923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572000"/>
            <a:ext cx="3657600" cy="20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lga3-1.xx.fbcdn.net/v/t1.15752-9/56214430_2337376693212377_1108082101871181824_n.jpg?_nc_cat=108&amp;_nc_ht=scontent-lga3-1.xx&amp;oh=39e32a64583e30e511e33651e017e2d4&amp;oe=5D43F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657600" cy="20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5495544" y="3168034"/>
            <a:ext cx="3334512" cy="36154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Hint: Start with Question 3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81199" y="1622522"/>
            <a:ext cx="7010400" cy="4497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What are the answers to these MC questions?</a:t>
            </a:r>
          </a:p>
        </p:txBody>
      </p:sp>
    </p:spTree>
    <p:extLst>
      <p:ext uri="{BB962C8B-B14F-4D97-AF65-F5344CB8AC3E}">
        <p14:creationId xmlns:p14="http://schemas.microsoft.com/office/powerpoint/2010/main" val="163629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726035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Industry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cs typeface="Garamond"/>
              </a:rPr>
              <a:t>Print</a:t>
            </a:r>
          </a:p>
          <a:p>
            <a:r>
              <a:rPr lang="en-US" sz="2200" dirty="0">
                <a:cs typeface="Garamond"/>
              </a:rPr>
              <a:t>Films</a:t>
            </a:r>
          </a:p>
          <a:p>
            <a:r>
              <a:rPr lang="en-US" sz="2200" dirty="0">
                <a:cs typeface="Garamond"/>
              </a:rPr>
              <a:t>Music</a:t>
            </a:r>
          </a:p>
          <a:p>
            <a:r>
              <a:rPr lang="en-US" sz="2200" dirty="0">
                <a:cs typeface="Garamond"/>
              </a:rPr>
              <a:t>Radio</a:t>
            </a:r>
          </a:p>
          <a:p>
            <a:r>
              <a:rPr lang="en-US" sz="2200" dirty="0">
                <a:cs typeface="Garamond"/>
              </a:rPr>
              <a:t>Animation &amp; VFX</a:t>
            </a:r>
          </a:p>
          <a:p>
            <a:r>
              <a:rPr lang="en-US" sz="2200" dirty="0">
                <a:cs typeface="Garamond"/>
              </a:rPr>
              <a:t>TV</a:t>
            </a:r>
          </a:p>
          <a:p>
            <a:r>
              <a:rPr lang="en-US" sz="2200" dirty="0">
                <a:cs typeface="Garamond"/>
              </a:rPr>
              <a:t>Advertising</a:t>
            </a:r>
          </a:p>
          <a:p>
            <a:r>
              <a:rPr lang="en-US" sz="2200" dirty="0">
                <a:cs typeface="Garamond"/>
              </a:rPr>
              <a:t>Gaming</a:t>
            </a:r>
          </a:p>
          <a:p>
            <a:endParaRPr lang="en-US" sz="2200" dirty="0">
              <a:cs typeface="Garamond"/>
            </a:endParaRPr>
          </a:p>
          <a:p>
            <a:pPr marL="0" indent="0">
              <a:buNone/>
            </a:pPr>
            <a:endParaRPr lang="en-US" sz="2200" dirty="0">
              <a:cs typeface="Garamond"/>
            </a:endParaRPr>
          </a:p>
          <a:p>
            <a:endParaRPr lang="en-US" sz="2200" dirty="0"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50721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Segments Breakdown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F9B05-F214-E04C-82B7-7AB740A91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752600"/>
            <a:ext cx="3505200" cy="48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49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Segments Outlook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50F8A-D1AD-7C4A-B55D-8AB9BA537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09800"/>
            <a:ext cx="7318838" cy="351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6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Segments: OTT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E13441-2A0C-5645-85A9-DD8BF25B5D3D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aramond"/>
                <a:cs typeface="Garamond"/>
              </a:rPr>
              <a:t>Over the Top (OTT) Segment 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Refers to content providers that distribute streaming media directly to viewers online, bypassing telecom and traditional TV broadcasting channels 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Think subscription-based video on demand </a:t>
            </a:r>
            <a:r>
              <a:rPr lang="en-US" sz="2000" dirty="0" err="1">
                <a:latin typeface="Garamond"/>
                <a:cs typeface="Garamond"/>
              </a:rPr>
              <a:t>wesites</a:t>
            </a:r>
            <a:r>
              <a:rPr lang="en-US" sz="2000" dirty="0">
                <a:latin typeface="Garamond"/>
                <a:cs typeface="Garamond"/>
              </a:rPr>
              <a:t> </a:t>
            </a:r>
          </a:p>
          <a:p>
            <a:pPr lvl="1"/>
            <a:r>
              <a:rPr lang="en-US" sz="2000" dirty="0" err="1">
                <a:latin typeface="Garamond"/>
                <a:cs typeface="Garamond"/>
              </a:rPr>
              <a:t>Eg.</a:t>
            </a:r>
            <a:r>
              <a:rPr lang="en-US" sz="2000" dirty="0">
                <a:latin typeface="Garamond"/>
                <a:cs typeface="Garamond"/>
              </a:rPr>
              <a:t> Amazon Video, Hulu, Netflix 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Streamed over public internet instead of set-up boxes</a:t>
            </a:r>
          </a:p>
        </p:txBody>
      </p:sp>
    </p:spTree>
    <p:extLst>
      <p:ext uri="{BB962C8B-B14F-4D97-AF65-F5344CB8AC3E}">
        <p14:creationId xmlns:p14="http://schemas.microsoft.com/office/powerpoint/2010/main" val="1877707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Segments: OTT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71CA6-9765-0D45-A7EE-040D2BF3C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6705600" cy="36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9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Segments: Advertising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2490A-0B68-204C-A192-DCA6C588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33600"/>
            <a:ext cx="4038600" cy="36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65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Segments: Advertising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011F7C-45A8-7F49-B5AF-1A38AA6DC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09800"/>
            <a:ext cx="6606715" cy="35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19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Segments: Print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0719F-B973-A845-AFE1-4DAB0ABCC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6925513" cy="36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8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Investing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cs typeface="Garamond"/>
              </a:rPr>
              <a:t>Identify fundamentally strong businesses in declining sectors (</a:t>
            </a:r>
            <a:r>
              <a:rPr lang="en-US" sz="2200" dirty="0" err="1">
                <a:cs typeface="Garamond"/>
              </a:rPr>
              <a:t>eg.</a:t>
            </a:r>
            <a:r>
              <a:rPr lang="en-US" sz="2200" dirty="0">
                <a:cs typeface="Garamond"/>
              </a:rPr>
              <a:t> print and radio) that are undervalued due to secular headwinds </a:t>
            </a:r>
          </a:p>
          <a:p>
            <a:r>
              <a:rPr lang="en-US" sz="2200" dirty="0">
                <a:cs typeface="Garamond"/>
              </a:rPr>
              <a:t>Understanding the economic moats of these businesses, and accessing their audience base </a:t>
            </a:r>
          </a:p>
          <a:p>
            <a:r>
              <a:rPr lang="en-US" sz="2200" dirty="0">
                <a:cs typeface="Garamond"/>
              </a:rPr>
              <a:t>Evaluating events and opportunities of consolidation and potential buyout and in the space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cs typeface="Garamond"/>
              </a:rPr>
              <a:t>Meredith Corp &amp; Time Inc (M&amp;A)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cs typeface="Garamond"/>
              </a:rPr>
              <a:t>Nine &amp; Fairfax (M&amp;A)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cs typeface="Garamond"/>
              </a:rPr>
              <a:t>USA Today (potential buyout) </a:t>
            </a:r>
          </a:p>
          <a:p>
            <a:pPr marL="0" indent="0">
              <a:buNone/>
            </a:pPr>
            <a:endParaRPr lang="en-US" sz="2200" dirty="0">
              <a:cs typeface="Garamond"/>
            </a:endParaRPr>
          </a:p>
          <a:p>
            <a:endParaRPr lang="en-US" sz="2200" dirty="0"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5112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Brainteaser!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Examine Question 3. Suppose no questions have an answer of A. Then the answer to question 3 would be A, a contradiction since we supposed none of the answers were A. Thus, there must be at least one A, and Question 3 is not A so either Question 1 or Question 2 is A. Since Question 1 always has the same answer as Question 2, if one of the two is A then both must be A. So both Question 1 and Question 2 are A, which means there are 2 answers that are A. Thus, the answer to Question 3 is C, </a:t>
            </a:r>
            <a:r>
              <a:rPr lang="en-US" sz="2000" b="1" dirty="0"/>
              <a:t>so the final set of answers is AAC</a:t>
            </a:r>
            <a:r>
              <a:rPr lang="en-US" sz="2000" dirty="0"/>
              <a:t>. Going back to check our work, we can verify that AAC makes all three questions true.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27752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small" dirty="0">
                <a:latin typeface="Garamond" panose="02020404030301010803" pitchFamily="18" charset="0"/>
              </a:rPr>
              <a:t>Telecommunications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545306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Definition</a:t>
            </a:r>
          </a:p>
          <a:p>
            <a:r>
              <a:rPr lang="en-US" sz="2400" dirty="0">
                <a:latin typeface="Garamond"/>
                <a:cs typeface="Garamond"/>
              </a:rPr>
              <a:t>Companies that provide fixed and mobile voice, text, and data transmission to consumers, small businesses, enterprises and government entities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Segments</a:t>
            </a:r>
          </a:p>
          <a:p>
            <a:r>
              <a:rPr lang="en-US" sz="2400" dirty="0">
                <a:latin typeface="Garamond"/>
                <a:cs typeface="Garamond"/>
              </a:rPr>
              <a:t>Voice</a:t>
            </a:r>
          </a:p>
          <a:p>
            <a:r>
              <a:rPr lang="en-US" sz="2400" dirty="0">
                <a:latin typeface="Garamond"/>
                <a:cs typeface="Garamond"/>
              </a:rPr>
              <a:t>Video</a:t>
            </a:r>
          </a:p>
          <a:p>
            <a:r>
              <a:rPr lang="en-US" sz="2400" dirty="0">
                <a:latin typeface="Garamond"/>
                <a:cs typeface="Garamond"/>
              </a:rPr>
              <a:t>Text</a:t>
            </a:r>
          </a:p>
          <a:p>
            <a:r>
              <a:rPr lang="en-US" sz="2400" dirty="0">
                <a:latin typeface="Garamond"/>
                <a:cs typeface="Garamond"/>
              </a:rPr>
              <a:t>Internet/Data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2050" name="Picture 2" descr="Image result for telecommunications compa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657600"/>
            <a:ext cx="43624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54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752600" y="6858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Characteristics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Features</a:t>
            </a:r>
          </a:p>
          <a:p>
            <a:r>
              <a:rPr lang="en-US" sz="2400" dirty="0">
                <a:latin typeface="Garamond"/>
                <a:cs typeface="Garamond"/>
              </a:rPr>
              <a:t>Regional monopolies/duopolies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Significant barriers to entry</a:t>
            </a:r>
          </a:p>
          <a:p>
            <a:r>
              <a:rPr lang="en-US" sz="2400" dirty="0">
                <a:latin typeface="Garamond"/>
                <a:cs typeface="Garamond"/>
              </a:rPr>
              <a:t>Stable generation of FCF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High leverage</a:t>
            </a:r>
          </a:p>
          <a:p>
            <a:r>
              <a:rPr lang="en-US" sz="2400" dirty="0">
                <a:latin typeface="Garamond"/>
                <a:cs typeface="Garamond"/>
              </a:rPr>
              <a:t>Large fixed asset base</a:t>
            </a:r>
            <a:endParaRPr lang="en-US" sz="2000" dirty="0">
              <a:latin typeface="Garamond"/>
              <a:cs typeface="Garamond"/>
            </a:endParaRPr>
          </a:p>
          <a:p>
            <a:pPr lvl="1"/>
            <a:r>
              <a:rPr lang="en-US" sz="2000" dirty="0">
                <a:latin typeface="Garamond"/>
                <a:cs typeface="Garamond"/>
              </a:rPr>
              <a:t>High capital expenditures</a:t>
            </a:r>
          </a:p>
          <a:p>
            <a:r>
              <a:rPr lang="en-US" sz="2400" dirty="0">
                <a:latin typeface="Garamond"/>
                <a:cs typeface="Garamond"/>
              </a:rPr>
              <a:t>Network effects – incremental benefit from gained by an existing user for each new user that joins the network</a:t>
            </a:r>
          </a:p>
          <a:p>
            <a:r>
              <a:rPr lang="en-US" sz="2400" dirty="0">
                <a:latin typeface="Garamond"/>
                <a:cs typeface="Garamond"/>
              </a:rPr>
              <a:t>Returning capital to shareholders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20110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752600" y="6858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Key Metrics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aramond"/>
                <a:cs typeface="Garamond"/>
              </a:rPr>
              <a:t>Subscribers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Volume function of revenue equation 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Gross Additions vs. Net Additions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ARPU (Average Revenue Per User)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Price function of revenue equation</a:t>
            </a:r>
          </a:p>
          <a:p>
            <a:r>
              <a:rPr lang="en-US" sz="2400" dirty="0">
                <a:latin typeface="Garamond"/>
                <a:cs typeface="Garamond"/>
              </a:rPr>
              <a:t>Churn</a:t>
            </a:r>
            <a:endParaRPr lang="en-US" sz="2000" dirty="0">
              <a:latin typeface="Garamond"/>
              <a:cs typeface="Garamond"/>
            </a:endParaRPr>
          </a:p>
          <a:p>
            <a:pPr lvl="1"/>
            <a:r>
              <a:rPr lang="en-US" sz="2000" dirty="0">
                <a:latin typeface="Garamond"/>
                <a:cs typeface="Garamond"/>
              </a:rPr>
              <a:t>% of subscribers that stop using the service given a current timer period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Measures of customer satisfaction and changes in pricing</a:t>
            </a:r>
          </a:p>
          <a:p>
            <a:r>
              <a:rPr lang="en-US" sz="2400" dirty="0">
                <a:latin typeface="Garamond"/>
                <a:cs typeface="Garamond"/>
              </a:rPr>
              <a:t>Capital Intensity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Capital expenditures over revenue</a:t>
            </a:r>
          </a:p>
          <a:p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57390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752600" y="6858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Industry Trends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aramond"/>
                <a:cs typeface="Garamond"/>
              </a:rPr>
              <a:t>Increased cord-cutting, hurting the video segment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Consumers adopting Internet-based streaming services as replacements for cable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Customers accessing TV content via the Internet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Live sports has retained some customers </a:t>
            </a:r>
          </a:p>
          <a:p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3074" name="Picture 2" descr="Image result for cord cu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49383"/>
            <a:ext cx="3658468" cy="25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99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752600" y="6858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Industry Trends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aramond"/>
                <a:cs typeface="Garamond"/>
              </a:rPr>
              <a:t>Increased demand for data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Consumers continue to display an insatiable appetite for mobile data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37% of respondents in Deloitte’s 2018 survey have unlimited data plans (up from 25% from year before)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Data needed to support streaming services that are replacing traditional cable</a:t>
            </a:r>
          </a:p>
          <a:p>
            <a:pPr lvl="1"/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5122" name="Picture 2" descr="Image result for broadband data dem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13967"/>
            <a:ext cx="5029200" cy="24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1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752600" y="6858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Industry Trends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aramond"/>
                <a:cs typeface="Garamond"/>
              </a:rPr>
              <a:t>Broadband data a better business 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Consumers continue to display an insatiable appetite for mobile data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37% of respondents in Deloitte’s 2018 survey have unlimited data plans (up from 25% from year before)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Data needed to support streaming services that are replacing traditional cable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Monopoly in broadband data means strong pricing power but regulated by FCC</a:t>
            </a:r>
          </a:p>
          <a:p>
            <a:pPr lvl="2"/>
            <a:r>
              <a:rPr lang="en-US" sz="2000" dirty="0">
                <a:latin typeface="Garamond"/>
                <a:cs typeface="Garamond"/>
              </a:rPr>
              <a:t>Sell-side estimates that margins on Internet are ~4x higher than those on video</a:t>
            </a:r>
          </a:p>
        </p:txBody>
      </p:sp>
    </p:spTree>
    <p:extLst>
      <p:ext uri="{BB962C8B-B14F-4D97-AF65-F5344CB8AC3E}">
        <p14:creationId xmlns:p14="http://schemas.microsoft.com/office/powerpoint/2010/main" val="3957551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752600" y="6858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Industry Trends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aramond"/>
                <a:cs typeface="Garamond"/>
              </a:rPr>
              <a:t>Rise in 5G 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5</a:t>
            </a:r>
            <a:r>
              <a:rPr lang="en-US" sz="2000" baseline="30000" dirty="0">
                <a:latin typeface="Garamond"/>
                <a:cs typeface="Garamond"/>
              </a:rPr>
              <a:t>th</a:t>
            </a:r>
            <a:r>
              <a:rPr lang="en-US" sz="2000" dirty="0">
                <a:latin typeface="Garamond"/>
                <a:cs typeface="Garamond"/>
              </a:rPr>
              <a:t> generation of wireless technology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Expected to outperform the current 4G and 4G LTE standards by up to 100 times and reduce latency problems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Will help support Internet of Things (industrial and residential), autonomous vehicles (need constant connection data), and other technologies</a:t>
            </a:r>
          </a:p>
        </p:txBody>
      </p:sp>
      <p:pic>
        <p:nvPicPr>
          <p:cNvPr id="4098" name="Picture 2" descr="Image result for 5g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348163"/>
            <a:ext cx="4191000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60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752600" y="6858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Industry Trends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aramond"/>
                <a:cs typeface="Garamond"/>
              </a:rPr>
              <a:t>Hurdles to 5G</a:t>
            </a:r>
          </a:p>
          <a:p>
            <a:pPr lvl="1"/>
            <a:r>
              <a:rPr lang="en-US" sz="2000" dirty="0">
                <a:latin typeface="Garamond"/>
                <a:cs typeface="Garamond"/>
              </a:rPr>
              <a:t>Cost </a:t>
            </a:r>
            <a:r>
              <a:rPr lang="en-US" sz="2000" dirty="0">
                <a:latin typeface="Garamond"/>
                <a:cs typeface="Garamond"/>
                <a:sym typeface="Wingdings" panose="05000000000000000000" pitchFamily="2" charset="2"/>
              </a:rPr>
              <a:t> 5G requires brand new infrastructure such as antennas that only make fiscal sense in population dense areas</a:t>
            </a:r>
          </a:p>
          <a:p>
            <a:pPr lvl="1"/>
            <a:r>
              <a:rPr lang="en-US" sz="2000" dirty="0">
                <a:latin typeface="Garamond"/>
                <a:cs typeface="Garamond"/>
                <a:sym typeface="Wingdings" panose="05000000000000000000" pitchFamily="2" charset="2"/>
              </a:rPr>
              <a:t>Line of sight issues, such as from trees/walls (waves are smaller so more easily interfered with)</a:t>
            </a:r>
          </a:p>
          <a:p>
            <a:pPr lvl="1"/>
            <a:endParaRPr lang="en-US" sz="2000" dirty="0">
              <a:latin typeface="Garamond"/>
              <a:cs typeface="Garamond"/>
            </a:endParaRPr>
          </a:p>
          <a:p>
            <a:pPr marL="457200" lvl="1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4101833"/>
            <a:ext cx="4667250" cy="22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12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83B8-4408-45D2-B16E-C91CCA32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Trends</a:t>
            </a:r>
          </a:p>
        </p:txBody>
      </p:sp>
      <p:pic>
        <p:nvPicPr>
          <p:cNvPr id="7170" name="Picture 2" descr="Image result for at&amp;t tw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92" y="2362200"/>
            <a:ext cx="3578225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aramond"/>
                <a:cs typeface="Garamond"/>
              </a:rPr>
              <a:t>Consolidation</a:t>
            </a:r>
            <a:endParaRPr lang="en-US" sz="2000" dirty="0">
              <a:latin typeface="Garamond"/>
              <a:cs typeface="Garamond"/>
              <a:sym typeface="Wingdings" panose="05000000000000000000" pitchFamily="2" charset="2"/>
            </a:endParaRPr>
          </a:p>
          <a:p>
            <a:pPr lvl="1"/>
            <a:endParaRPr lang="en-US" sz="2000" dirty="0">
              <a:latin typeface="Garamond"/>
              <a:cs typeface="Garamond"/>
            </a:endParaRPr>
          </a:p>
          <a:p>
            <a:pPr marL="457200" lvl="1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7172" name="Picture 4" descr="Image result for disney fox mer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3170373" cy="17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0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small" dirty="0">
                <a:latin typeface="Garamond" panose="02020404030301010803" pitchFamily="18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714739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752600" y="6858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6653759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905000" y="8382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Valuation</a:t>
            </a:r>
          </a:p>
        </p:txBody>
      </p:sp>
    </p:spTree>
    <p:extLst>
      <p:ext uri="{BB962C8B-B14F-4D97-AF65-F5344CB8AC3E}">
        <p14:creationId xmlns:p14="http://schemas.microsoft.com/office/powerpoint/2010/main" val="564353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752600" y="6858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7575BD-2351-44C6-8896-E39B74C1D2E2}"/>
              </a:ext>
            </a:extLst>
          </p:cNvPr>
          <p:cNvSpPr txBox="1">
            <a:spLocks/>
          </p:cNvSpPr>
          <p:nvPr/>
        </p:nvSpPr>
        <p:spPr>
          <a:xfrm>
            <a:off x="1905000" y="838200"/>
            <a:ext cx="655320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small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Valuation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6885986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55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Garamond"/>
                <a:cs typeface="Garamond"/>
              </a:rPr>
              <a:t>Intrinsic Valuation</a:t>
            </a:r>
          </a:p>
          <a:p>
            <a:r>
              <a:rPr lang="en-US" sz="2000" dirty="0">
                <a:latin typeface="Garamond"/>
                <a:cs typeface="Garamond"/>
              </a:rPr>
              <a:t>Ideal for building intrinsic valuation model </a:t>
            </a:r>
            <a:r>
              <a:rPr lang="en-US" sz="2000" dirty="0">
                <a:latin typeface="Garamond"/>
                <a:cs typeface="Garamond"/>
                <a:sym typeface="Wingdings" panose="05000000000000000000" pitchFamily="2" charset="2"/>
              </a:rPr>
              <a:t> Discounted cash flow model</a:t>
            </a:r>
          </a:p>
          <a:p>
            <a:pPr lvl="1"/>
            <a:r>
              <a:rPr lang="en-US" sz="1600" dirty="0">
                <a:latin typeface="Garamond"/>
                <a:cs typeface="Garamond"/>
                <a:sym typeface="Wingdings" panose="05000000000000000000" pitchFamily="2" charset="2"/>
              </a:rPr>
              <a:t>Can easily break down into subscribers and ARPU</a:t>
            </a:r>
          </a:p>
          <a:p>
            <a:pPr lvl="1"/>
            <a:r>
              <a:rPr lang="en-US" sz="1600" dirty="0">
                <a:latin typeface="Garamond"/>
                <a:cs typeface="Garamond"/>
                <a:sym typeface="Wingdings" panose="05000000000000000000" pitchFamily="2" charset="2"/>
              </a:rPr>
              <a:t>Stable cash flows</a:t>
            </a:r>
          </a:p>
          <a:p>
            <a:pPr lvl="1"/>
            <a:r>
              <a:rPr lang="en-US" sz="1600" dirty="0">
                <a:latin typeface="Garamond"/>
                <a:cs typeface="Garamond"/>
                <a:sym typeface="Wingdings" panose="05000000000000000000" pitchFamily="2" charset="2"/>
              </a:rPr>
              <a:t>High capital expenditures</a:t>
            </a:r>
          </a:p>
          <a:p>
            <a:pPr lvl="1"/>
            <a:r>
              <a:rPr lang="en-US" sz="1600" dirty="0">
                <a:latin typeface="Garamond"/>
                <a:cs typeface="Garamond"/>
                <a:sym typeface="Wingdings" panose="05000000000000000000" pitchFamily="2" charset="2"/>
              </a:rPr>
              <a:t>Mature businesses</a:t>
            </a:r>
          </a:p>
          <a:p>
            <a:pPr lvl="1"/>
            <a:r>
              <a:rPr lang="en-US" sz="1600" dirty="0">
                <a:latin typeface="Garamond"/>
                <a:cs typeface="Garamond"/>
                <a:sym typeface="Wingdings" panose="05000000000000000000" pitchFamily="2" charset="2"/>
              </a:rPr>
              <a:t>Highly levered</a:t>
            </a:r>
          </a:p>
          <a:p>
            <a:pPr marL="457200" lvl="1" indent="0">
              <a:buNone/>
            </a:pPr>
            <a:endParaRPr lang="en-US" sz="16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000" dirty="0">
                <a:latin typeface="Garamond"/>
                <a:cs typeface="Garamond"/>
              </a:rPr>
              <a:t>Relative Valuation</a:t>
            </a:r>
          </a:p>
          <a:p>
            <a:r>
              <a:rPr lang="en-US" sz="2000" dirty="0">
                <a:latin typeface="Garamond"/>
                <a:cs typeface="Garamond"/>
                <a:sym typeface="Wingdings" panose="05000000000000000000" pitchFamily="2" charset="2"/>
              </a:rPr>
              <a:t>Common multiples</a:t>
            </a:r>
          </a:p>
          <a:p>
            <a:pPr lvl="1"/>
            <a:r>
              <a:rPr lang="en-US" sz="1600" dirty="0">
                <a:latin typeface="Garamond"/>
                <a:cs typeface="Garamond"/>
                <a:sym typeface="Wingdings" panose="05000000000000000000" pitchFamily="2" charset="2"/>
              </a:rPr>
              <a:t>EV/UFCF</a:t>
            </a:r>
          </a:p>
          <a:p>
            <a:pPr lvl="1"/>
            <a:r>
              <a:rPr lang="en-US" sz="1600" dirty="0">
                <a:latin typeface="Garamond"/>
                <a:cs typeface="Garamond"/>
                <a:sym typeface="Wingdings" panose="05000000000000000000" pitchFamily="2" charset="2"/>
              </a:rPr>
              <a:t>EV/EBITDA</a:t>
            </a:r>
          </a:p>
          <a:p>
            <a:pPr lvl="1"/>
            <a:r>
              <a:rPr lang="en-US" sz="1600" dirty="0">
                <a:latin typeface="Garamond"/>
                <a:cs typeface="Garamond"/>
                <a:sym typeface="Wingdings" panose="05000000000000000000" pitchFamily="2" charset="2"/>
              </a:rPr>
              <a:t>FCF Yield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3901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0969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Industry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Communications Equipment</a:t>
            </a:r>
          </a:p>
          <a:p>
            <a:r>
              <a:rPr lang="en-US" sz="2200" dirty="0"/>
              <a:t>Computer Systems</a:t>
            </a:r>
          </a:p>
          <a:p>
            <a:r>
              <a:rPr lang="en-US" sz="2200" dirty="0"/>
              <a:t>Internet/Digital Media</a:t>
            </a:r>
          </a:p>
          <a:p>
            <a:r>
              <a:rPr lang="en-US" sz="2200" dirty="0"/>
              <a:t>Semiconductors</a:t>
            </a:r>
          </a:p>
          <a:p>
            <a:r>
              <a:rPr lang="en-US" sz="2200" dirty="0"/>
              <a:t>Information Technology Services and Payments Processing</a:t>
            </a:r>
          </a:p>
          <a:p>
            <a:r>
              <a:rPr lang="en-US" sz="2200" dirty="0"/>
              <a:t>Software</a:t>
            </a:r>
            <a:endParaRPr lang="en-US" sz="2200" dirty="0"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0369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Industry: Thinking Exercise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2819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480687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22167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23635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Company</a:t>
                      </a:r>
                      <a:r>
                        <a:rPr lang="en-US" baseline="0" dirty="0">
                          <a:latin typeface="Garamond" panose="02020404030301010803" pitchFamily="18" charset="0"/>
                        </a:rPr>
                        <a:t> 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Profit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Market Cap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55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Dropbox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Spotify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7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Salesforce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0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Snap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6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16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Industry: Thinking Exercise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2819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480687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22167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23635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Company</a:t>
                      </a:r>
                      <a:r>
                        <a:rPr lang="en-US" baseline="0" dirty="0">
                          <a:latin typeface="Garamond" panose="02020404030301010803" pitchFamily="18" charset="0"/>
                        </a:rPr>
                        <a:t> 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Profit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Market Cap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55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Dropbox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(494.0)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8,871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Spotify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(87.5)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25,305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7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Salesforce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1,110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124,269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0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Snap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(1,255.9)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15,007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6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61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cs typeface="Garamond"/>
              </a:rPr>
              <a:t>Common Valuation Mistakes</a:t>
            </a:r>
          </a:p>
          <a:p>
            <a:r>
              <a:rPr lang="en-US" sz="2200" dirty="0"/>
              <a:t>76% of the companies that listed in 2017 were unprofitable in the year before their initial public offerings</a:t>
            </a:r>
          </a:p>
          <a:p>
            <a:r>
              <a:rPr lang="en-US" sz="2200" dirty="0"/>
              <a:t>While profitability should be the goal of any company, using profitability to value a tech company is a common mistake</a:t>
            </a:r>
          </a:p>
          <a:p>
            <a:r>
              <a:rPr lang="en-US" sz="2200" dirty="0">
                <a:cs typeface="Garamond"/>
              </a:rPr>
              <a:t>For unprofitable companies, it is difficult to value the company using multiples at the current state</a:t>
            </a:r>
          </a:p>
          <a:p>
            <a:r>
              <a:rPr lang="en-US" sz="2200" dirty="0" err="1">
                <a:cs typeface="Garamond"/>
              </a:rPr>
              <a:t>Eg</a:t>
            </a:r>
            <a:r>
              <a:rPr lang="en-US" sz="2200" dirty="0">
                <a:cs typeface="Garamond"/>
              </a:rPr>
              <a:t>. If EBITDA is negative, you cannot use an EBITDA multiple, need to find other multiples such as revenue multiple </a:t>
            </a:r>
          </a:p>
          <a:p>
            <a:pPr marL="0" indent="0">
              <a:buNone/>
            </a:pPr>
            <a:endParaRPr lang="en-US" sz="2200" dirty="0"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9357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569-5A4F-4421-A5BB-AE41288F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Industry: Growth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1E07-F485-4788-9AE6-A8781A8BAE78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09750"/>
            <a:ext cx="58864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1414</Words>
  <Application>Microsoft Macintosh PowerPoint</Application>
  <PresentationFormat>On-screen Show (4:3)</PresentationFormat>
  <Paragraphs>200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Adobe Caslon Pro</vt:lpstr>
      <vt:lpstr>Arial</vt:lpstr>
      <vt:lpstr>Calibri</vt:lpstr>
      <vt:lpstr>Courier New</vt:lpstr>
      <vt:lpstr>Garamond</vt:lpstr>
      <vt:lpstr>Wingdings</vt:lpstr>
      <vt:lpstr>Office Theme</vt:lpstr>
      <vt:lpstr>Technology, Media, and Telecom</vt:lpstr>
      <vt:lpstr>Brainteaser!</vt:lpstr>
      <vt:lpstr>Brainteaser!</vt:lpstr>
      <vt:lpstr>Technology</vt:lpstr>
      <vt:lpstr>Tech Industry Landscape</vt:lpstr>
      <vt:lpstr>Tech Industry: Thinking Exercise</vt:lpstr>
      <vt:lpstr>Tech Industry: Thinking Exercise</vt:lpstr>
      <vt:lpstr>Tech Industry</vt:lpstr>
      <vt:lpstr>Tech Industry: Growth Cycle</vt:lpstr>
      <vt:lpstr>High R&amp;D and Capex</vt:lpstr>
      <vt:lpstr>High R&amp;D and Capex</vt:lpstr>
      <vt:lpstr>Sector Spending Breakdown</vt:lpstr>
      <vt:lpstr>Tech Industry: Intrinsic Valuation</vt:lpstr>
      <vt:lpstr>Tech Industry: Relative Valuation</vt:lpstr>
      <vt:lpstr>Dot.com Bubble</vt:lpstr>
      <vt:lpstr>The Next Dot.com Bubble?</vt:lpstr>
      <vt:lpstr>Significant Events</vt:lpstr>
      <vt:lpstr>Significant Events</vt:lpstr>
      <vt:lpstr>Significant Events</vt:lpstr>
      <vt:lpstr>Media</vt:lpstr>
      <vt:lpstr>Media Industry Landscape</vt:lpstr>
      <vt:lpstr>Media Segments Breakdown</vt:lpstr>
      <vt:lpstr>Media Segments Outlook</vt:lpstr>
      <vt:lpstr>Media Segments: OTT</vt:lpstr>
      <vt:lpstr>Media Segments: OTT</vt:lpstr>
      <vt:lpstr>Media Segments: Advertising</vt:lpstr>
      <vt:lpstr>Media Segments: Advertising</vt:lpstr>
      <vt:lpstr>Media Segments: Print</vt:lpstr>
      <vt:lpstr>Investing Opportunities </vt:lpstr>
      <vt:lpstr>Telecommunications</vt:lpstr>
      <vt:lpstr>Telecom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Industry Trends</vt:lpstr>
      <vt:lpstr>PowerPoint Presentation</vt:lpstr>
      <vt:lpstr>PowerPoint Presentation</vt:lpstr>
      <vt:lpstr>Valuation</vt:lpstr>
      <vt:lpstr>Questions?</vt:lpstr>
    </vt:vector>
  </TitlesOfParts>
  <Company>NYU Stern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383</cp:revision>
  <cp:lastPrinted>2018-01-23T17:23:00Z</cp:lastPrinted>
  <dcterms:created xsi:type="dcterms:W3CDTF">2013-09-30T15:19:49Z</dcterms:created>
  <dcterms:modified xsi:type="dcterms:W3CDTF">2019-04-02T16:04:23Z</dcterms:modified>
</cp:coreProperties>
</file>