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81" r:id="rId2"/>
    <p:sldId id="257" r:id="rId3"/>
    <p:sldId id="258" r:id="rId4"/>
    <p:sldId id="269" r:id="rId5"/>
    <p:sldId id="2948" r:id="rId6"/>
    <p:sldId id="2991" r:id="rId7"/>
    <p:sldId id="2992" r:id="rId8"/>
    <p:sldId id="2993" r:id="rId9"/>
    <p:sldId id="2994" r:id="rId10"/>
    <p:sldId id="2995" r:id="rId11"/>
    <p:sldId id="2986" r:id="rId12"/>
    <p:sldId id="2996" r:id="rId13"/>
    <p:sldId id="2987" r:id="rId14"/>
    <p:sldId id="2990" r:id="rId15"/>
    <p:sldId id="2997" r:id="rId16"/>
    <p:sldId id="2945" r:id="rId17"/>
  </p:sldIdLst>
  <p:sldSz cx="20104100" cy="11309350"/>
  <p:notesSz cx="20104100" cy="11309350"/>
  <p:embeddedFontLst>
    <p:embeddedFont>
      <p:font typeface="Arial" panose="020B0604020202020204" pitchFamily="34" charset="0"/>
      <p:regular r:id="rId19"/>
    </p:embeddedFont>
    <p:embeddedFont>
      <p:font typeface="Calibri" panose="020F0502020204030204" pitchFamily="34" charset="0"/>
      <p:regular r:id="rId20"/>
      <p:bold r:id="rId21"/>
      <p:italic r:id="rId22"/>
      <p:boldItalic r:id="rId23"/>
    </p:embeddedFont>
    <p:embeddedFont>
      <p:font typeface="Garamond" panose="02020404030301010803" pitchFamily="18" charset="0"/>
      <p:regular r:id="rId24"/>
      <p:bold r:id="rId25"/>
      <p:italic r:id="rId26"/>
      <p:boldItalic r:id="rId27"/>
    </p:embeddedFont>
    <p:embeddedFont>
      <p:font typeface="Lato Light" panose="020B0604020202020204" charset="0"/>
      <p:regular r:id="rId28"/>
      <p:bold r:id="rId29"/>
      <p:italic r:id="rId30"/>
      <p:boldItalic r:id="rId31"/>
    </p:embeddedFont>
    <p:embeddedFont>
      <p:font typeface="Segoe UI" panose="020B0502040204020203" pitchFamily="34" charset="0"/>
      <p:regular r:id="rId32"/>
      <p:bold r:id="rId33"/>
      <p:italic r:id="rId34"/>
      <p:boldItalic r:id="rId35"/>
    </p:embeddedFont>
    <p:embeddedFont>
      <p:font typeface="Verdana" panose="020B0604030504040204" pitchFamily="34" charset="0"/>
      <p:regular r:id="rId36"/>
      <p:bold r:id="rId37"/>
      <p:italic r:id="rId38"/>
      <p:boldItalic r:id="rId39"/>
    </p:embeddedFont>
    <p:embeddedFont>
      <p:font typeface="Wingdings" panose="05000000000000000000" pitchFamily="2" charset="2"/>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4629" autoAdjust="0"/>
  </p:normalViewPr>
  <p:slideViewPr>
    <p:cSldViewPr>
      <p:cViewPr varScale="1">
        <p:scale>
          <a:sx n="66" d="100"/>
          <a:sy n="66" d="100"/>
        </p:scale>
        <p:origin x="546" y="9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3C6B104-7C26-46A9-BE38-3041ED9C6199}" type="datetimeFigureOut">
              <a:rPr lang="en-US" smtClean="0"/>
              <a:t>11/1/2021</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C605FC1-50C5-4CDE-B53A-E797A8726F70}" type="slidenum">
              <a:rPr lang="en-US" smtClean="0"/>
              <a:t>‹#›</a:t>
            </a:fld>
            <a:endParaRPr lang="en-US"/>
          </a:p>
        </p:txBody>
      </p:sp>
    </p:spTree>
    <p:extLst>
      <p:ext uri="{BB962C8B-B14F-4D97-AF65-F5344CB8AC3E}">
        <p14:creationId xmlns:p14="http://schemas.microsoft.com/office/powerpoint/2010/main" val="74290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16</a:t>
            </a:fld>
            <a:endParaRPr lang="en-US" dirty="0"/>
          </a:p>
        </p:txBody>
      </p:sp>
    </p:spTree>
    <p:extLst>
      <p:ext uri="{BB962C8B-B14F-4D97-AF65-F5344CB8AC3E}">
        <p14:creationId xmlns:p14="http://schemas.microsoft.com/office/powerpoint/2010/main" val="5130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11/1/2021</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11/1/2021</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11/1/2021</a:t>
            </a:fld>
            <a:endParaRPr lang="en-US"/>
          </a:p>
        </p:txBody>
      </p:sp>
      <p:sp>
        <p:nvSpPr>
          <p:cNvPr id="7" name="Holder 7"/>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4" y="10490515"/>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17" name="bg object 17"/>
          <p:cNvSpPr/>
          <p:nvPr/>
        </p:nvSpPr>
        <p:spPr>
          <a:xfrm>
            <a:off x="5025" y="0"/>
            <a:ext cx="20094575" cy="11307445"/>
          </a:xfrm>
          <a:custGeom>
            <a:avLst/>
            <a:gdLst/>
            <a:ahLst/>
            <a:cxnLst/>
            <a:rect l="l" t="t" r="r" b="b"/>
            <a:pathLst>
              <a:path w="20094575" h="11307445">
                <a:moveTo>
                  <a:pt x="20094048" y="0"/>
                </a:moveTo>
                <a:lnTo>
                  <a:pt x="0" y="0"/>
                </a:lnTo>
                <a:lnTo>
                  <a:pt x="0" y="11307142"/>
                </a:lnTo>
                <a:lnTo>
                  <a:pt x="20094048" y="11307142"/>
                </a:lnTo>
                <a:lnTo>
                  <a:pt x="20094048" y="0"/>
                </a:lnTo>
                <a:close/>
              </a:path>
            </a:pathLst>
          </a:custGeom>
          <a:solidFill>
            <a:srgbClr val="3D576F">
              <a:alpha val="41175"/>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5025" y="0"/>
            <a:ext cx="20099074" cy="11307141"/>
          </a:xfrm>
          <a:prstGeom prst="rect">
            <a:avLst/>
          </a:prstGeom>
        </p:spPr>
      </p:pic>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11/1/2021</a:t>
            </a:fld>
            <a:endParaRPr lang="en-US"/>
          </a:p>
        </p:txBody>
      </p:sp>
      <p:sp>
        <p:nvSpPr>
          <p:cNvPr id="5" name="Holder 5"/>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20104099" cy="11290301"/>
          </a:xfrm>
          <a:prstGeom prst="rect">
            <a:avLst/>
          </a:prstGeom>
        </p:spPr>
      </p:pic>
      <p:sp>
        <p:nvSpPr>
          <p:cNvPr id="18" name="bg object 18"/>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11/1/2021</a:t>
            </a:fld>
            <a:endParaRPr lang="en-US"/>
          </a:p>
        </p:txBody>
      </p:sp>
      <p:sp>
        <p:nvSpPr>
          <p:cNvPr id="4" name="Holder 4"/>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20104099" cy="11309350"/>
          </a:xfrm>
          <a:effectLst/>
        </p:spPr>
        <p:txBody>
          <a:bodyPr>
            <a:normAutofit/>
          </a:bodyPr>
          <a:lstStyle>
            <a:lvl1pPr marL="0" indent="0">
              <a:buNone/>
              <a:defRPr sz="3462">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755056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2" name="Holder 2"/>
          <p:cNvSpPr>
            <a:spLocks noGrp="1"/>
          </p:cNvSpPr>
          <p:nvPr>
            <p:ph type="title"/>
          </p:nvPr>
        </p:nvSpPr>
        <p:spPr>
          <a:xfrm>
            <a:off x="7871377" y="1706257"/>
            <a:ext cx="4361344" cy="779780"/>
          </a:xfrm>
          <a:prstGeom prst="rect">
            <a:avLst/>
          </a:prstGeom>
        </p:spPr>
        <p:txBody>
          <a:bodyPr wrap="square" lIns="0" tIns="0" rIns="0" bIns="0">
            <a:spAutoFit/>
          </a:bodyPr>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a:xfrm>
            <a:off x="1975494" y="3057565"/>
            <a:ext cx="16153111" cy="5906770"/>
          </a:xfrm>
          <a:prstGeom prst="rect">
            <a:avLst/>
          </a:prstGeom>
        </p:spPr>
        <p:txBody>
          <a:bodyPr wrap="square" lIns="0" tIns="0" rIns="0" bIns="0">
            <a:spAutoFit/>
          </a:bodyPr>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11/1/2021</a:t>
            </a:fld>
            <a:endParaRPr lang="en-US"/>
          </a:p>
        </p:txBody>
      </p:sp>
      <p:sp>
        <p:nvSpPr>
          <p:cNvPr id="6" name="Holder 6"/>
          <p:cNvSpPr>
            <a:spLocks noGrp="1"/>
          </p:cNvSpPr>
          <p:nvPr>
            <p:ph type="sldNum" sz="quarter" idx="7"/>
          </p:nvPr>
        </p:nvSpPr>
        <p:spPr>
          <a:xfrm>
            <a:off x="19306117" y="10576790"/>
            <a:ext cx="368300" cy="360045"/>
          </a:xfrm>
          <a:prstGeom prst="rect">
            <a:avLst/>
          </a:prstGeom>
        </p:spPr>
        <p:txBody>
          <a:bodyPr wrap="square" lIns="0" tIns="0" rIns="0" bIns="0">
            <a:spAutoFit/>
          </a:bodyPr>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hyperlink" Target="mailto:connor.sheehy@stern.nyu.edu" TargetMode="External"/><Relationship Id="rId3" Type="http://schemas.openxmlformats.org/officeDocument/2006/relationships/image" Target="../media/image4.png"/><Relationship Id="rId7" Type="http://schemas.openxmlformats.org/officeDocument/2006/relationships/hyperlink" Target="mailto:alex.poon@stern.nyu.ed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mailto:rer407@stern.nyu.edu" TargetMode="External"/><Relationship Id="rId5" Type="http://schemas.openxmlformats.org/officeDocument/2006/relationships/hyperlink" Target="http://www.quantfsnyu.com/" TargetMode="External"/><Relationship Id="rId4" Type="http://schemas.openxmlformats.org/officeDocument/2006/relationships/image" Target="../media/image14.jpg"/><Relationship Id="rId9" Type="http://schemas.openxmlformats.org/officeDocument/2006/relationships/hyperlink" Target="mailto:skd359@stern.ny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26" y="1133"/>
            <a:ext cx="20096248" cy="11307086"/>
          </a:xfrm>
          <a:prstGeom prst="rect">
            <a:avLst/>
          </a:prstGeom>
          <a:solidFill>
            <a:srgbClr val="3E587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1" name="Picture Placeholder 10">
            <a:extLst>
              <a:ext uri="{FF2B5EF4-FFF2-40B4-BE49-F238E27FC236}">
                <a16:creationId xmlns:a16="http://schemas.microsoft.com/office/drawing/2014/main" id="{42A8C946-CC9F-4E44-A916-CB423880A04C}"/>
              </a:ext>
            </a:extLst>
          </p:cNvPr>
          <p:cNvPicPr>
            <a:picLocks noGrp="1" noChangeAspect="1"/>
          </p:cNvPicPr>
          <p:nvPr>
            <p:ph type="pic" sz="quarter" idx="13"/>
          </p:nvPr>
        </p:nvPicPr>
        <p:blipFill>
          <a:blip r:embed="rId3">
            <a:alphaModFix amt="68000"/>
          </a:blip>
          <a:srcRect t="7" b="7"/>
          <a:stretch>
            <a:fillRect/>
          </a:stretch>
        </p:blipFill>
        <p:spPr>
          <a:xfrm>
            <a:off x="3926" y="1135"/>
            <a:ext cx="20104099" cy="11307084"/>
          </a:xfrm>
        </p:spPr>
      </p:pic>
      <p:sp>
        <p:nvSpPr>
          <p:cNvPr id="19" name="TextBox 18"/>
          <p:cNvSpPr txBox="1"/>
          <p:nvPr/>
        </p:nvSpPr>
        <p:spPr>
          <a:xfrm>
            <a:off x="1954170" y="6879594"/>
            <a:ext cx="16539683" cy="1169551"/>
          </a:xfrm>
          <a:prstGeom prst="rect">
            <a:avLst/>
          </a:prstGeom>
          <a:noFill/>
        </p:spPr>
        <p:txBody>
          <a:bodyPr wrap="square" rtlCol="0">
            <a:spAutoFit/>
          </a:bodyPr>
          <a:lstStyle/>
          <a:p>
            <a:pPr algn="ctr"/>
            <a:r>
              <a:rPr lang="en-US" sz="7000" b="1" u="none" spc="-10" dirty="0">
                <a:solidFill>
                  <a:schemeClr val="bg1"/>
                </a:solidFill>
                <a:latin typeface="Garamond"/>
                <a:cs typeface="Garamond"/>
              </a:rPr>
              <a:t>Intro </a:t>
            </a:r>
            <a:r>
              <a:rPr lang="en-US" sz="7000" b="1" u="none" spc="-5" dirty="0">
                <a:solidFill>
                  <a:schemeClr val="bg1"/>
                </a:solidFill>
                <a:latin typeface="Garamond"/>
                <a:cs typeface="Garamond"/>
              </a:rPr>
              <a:t>to </a:t>
            </a:r>
            <a:r>
              <a:rPr lang="en-US" sz="7000" b="1" u="none" dirty="0">
                <a:solidFill>
                  <a:schemeClr val="bg1"/>
                </a:solidFill>
                <a:latin typeface="Garamond"/>
                <a:cs typeface="Garamond"/>
              </a:rPr>
              <a:t>Short Selling</a:t>
            </a:r>
            <a:endParaRPr lang="en-US" sz="7000" b="1" dirty="0">
              <a:solidFill>
                <a:schemeClr val="bg1"/>
              </a:solidFill>
              <a:latin typeface="Garamond" panose="02020404030301010803" pitchFamily="18" charset="0"/>
              <a:ea typeface="Lato Thin" charset="0"/>
              <a:cs typeface="Lato Thin" charset="0"/>
            </a:endParaRPr>
          </a:p>
        </p:txBody>
      </p:sp>
      <p:sp>
        <p:nvSpPr>
          <p:cNvPr id="18" name="Rectangle 17">
            <a:extLst>
              <a:ext uri="{FF2B5EF4-FFF2-40B4-BE49-F238E27FC236}">
                <a16:creationId xmlns:a16="http://schemas.microsoft.com/office/drawing/2014/main" id="{DA2535C7-85DA-9046-8E03-4F182540E5E0}"/>
              </a:ext>
            </a:extLst>
          </p:cNvPr>
          <p:cNvSpPr/>
          <p:nvPr/>
        </p:nvSpPr>
        <p:spPr>
          <a:xfrm>
            <a:off x="-84690" y="6702256"/>
            <a:ext cx="20276061" cy="169940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p>
        </p:txBody>
      </p:sp>
      <p:pic>
        <p:nvPicPr>
          <p:cNvPr id="22" name="Picture 21">
            <a:extLst>
              <a:ext uri="{FF2B5EF4-FFF2-40B4-BE49-F238E27FC236}">
                <a16:creationId xmlns:a16="http://schemas.microsoft.com/office/drawing/2014/main" id="{538A0A7C-4C3E-2540-B28D-7F52115424DC}"/>
              </a:ext>
            </a:extLst>
          </p:cNvPr>
          <p:cNvPicPr>
            <a:picLocks noChangeAspect="1"/>
          </p:cNvPicPr>
          <p:nvPr/>
        </p:nvPicPr>
        <p:blipFill>
          <a:blip r:embed="rId4"/>
          <a:stretch>
            <a:fillRect/>
          </a:stretch>
        </p:blipFill>
        <p:spPr>
          <a:xfrm>
            <a:off x="246295" y="219652"/>
            <a:ext cx="3691889" cy="1181405"/>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Pod Shops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3749675"/>
            <a:ext cx="11719516" cy="5927264"/>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500" dirty="0">
                <a:latin typeface="Garamond"/>
                <a:cs typeface="Garamond"/>
              </a:rPr>
              <a:t>P72, Citadel, </a:t>
            </a:r>
            <a:r>
              <a:rPr lang="en-US" sz="2500" dirty="0" err="1">
                <a:latin typeface="Garamond"/>
                <a:cs typeface="Garamond"/>
              </a:rPr>
              <a:t>etc</a:t>
            </a:r>
            <a:endParaRPr lang="en-US" sz="2500" dirty="0">
              <a:latin typeface="Garamond"/>
              <a:cs typeface="Garamond"/>
            </a:endParaRPr>
          </a:p>
          <a:p>
            <a:pPr marL="471805" indent="-472440">
              <a:lnSpc>
                <a:spcPct val="100000"/>
              </a:lnSpc>
              <a:spcBef>
                <a:spcPts val="120"/>
              </a:spcBef>
              <a:buFont typeface="Wingdings"/>
              <a:buChar char=""/>
              <a:tabLst>
                <a:tab pos="472440" algn="l"/>
              </a:tabLst>
            </a:pPr>
            <a:endParaRPr lang="en-US" sz="2500" b="1" dirty="0">
              <a:latin typeface="Garamond"/>
              <a:cs typeface="Garamond"/>
            </a:endParaRPr>
          </a:p>
          <a:p>
            <a:pPr marL="471805" indent="-472440">
              <a:lnSpc>
                <a:spcPct val="100000"/>
              </a:lnSpc>
              <a:spcBef>
                <a:spcPts val="120"/>
              </a:spcBef>
              <a:buFont typeface="Wingdings"/>
              <a:buChar char=""/>
              <a:tabLst>
                <a:tab pos="472440" algn="l"/>
              </a:tabLst>
            </a:pPr>
            <a:r>
              <a:rPr lang="en-US" sz="2500" dirty="0">
                <a:latin typeface="Garamond"/>
                <a:cs typeface="Garamond"/>
              </a:rPr>
              <a:t>Run market neutral with excessive leverage (5-10x capital)</a:t>
            </a:r>
          </a:p>
          <a:p>
            <a:pPr marL="471805" indent="-472440">
              <a:lnSpc>
                <a:spcPct val="100000"/>
              </a:lnSpc>
              <a:spcBef>
                <a:spcPts val="120"/>
              </a:spcBef>
              <a:buFont typeface="Wingdings"/>
              <a:buChar char=""/>
              <a:tabLst>
                <a:tab pos="472440" algn="l"/>
              </a:tabLst>
            </a:pPr>
            <a:endParaRPr lang="en-US" sz="2500" dirty="0">
              <a:latin typeface="Garamond"/>
              <a:cs typeface="Garamond"/>
            </a:endParaRPr>
          </a:p>
          <a:p>
            <a:pPr marL="471805" indent="-472440">
              <a:lnSpc>
                <a:spcPct val="100000"/>
              </a:lnSpc>
              <a:spcBef>
                <a:spcPts val="120"/>
              </a:spcBef>
              <a:buFont typeface="Wingdings"/>
              <a:buChar char=""/>
              <a:tabLst>
                <a:tab pos="472440" algn="l"/>
              </a:tabLst>
            </a:pPr>
            <a:r>
              <a:rPr lang="en-US" sz="2500" dirty="0">
                <a:latin typeface="Garamond"/>
                <a:cs typeface="Garamond"/>
              </a:rPr>
              <a:t>Have no exposure to the market theoretically but can generate strong returns if they are generating alpha</a:t>
            </a:r>
          </a:p>
          <a:p>
            <a:pPr marL="471805" indent="-472440">
              <a:lnSpc>
                <a:spcPct val="100000"/>
              </a:lnSpc>
              <a:spcBef>
                <a:spcPts val="120"/>
              </a:spcBef>
              <a:buFont typeface="Wingdings"/>
              <a:buChar char=""/>
              <a:tabLst>
                <a:tab pos="472440" algn="l"/>
              </a:tabLst>
            </a:pPr>
            <a:endParaRPr lang="en-US" sz="2500" dirty="0">
              <a:latin typeface="Garamond"/>
              <a:cs typeface="Garamond"/>
            </a:endParaRPr>
          </a:p>
          <a:p>
            <a:pPr marL="471805" indent="-472440">
              <a:lnSpc>
                <a:spcPct val="100000"/>
              </a:lnSpc>
              <a:spcBef>
                <a:spcPts val="120"/>
              </a:spcBef>
              <a:buFont typeface="Wingdings"/>
              <a:buChar char=""/>
              <a:tabLst>
                <a:tab pos="472440" algn="l"/>
              </a:tabLst>
            </a:pPr>
            <a:r>
              <a:rPr lang="en-US" sz="2500" dirty="0">
                <a:latin typeface="Garamond"/>
                <a:cs typeface="Garamond"/>
              </a:rPr>
              <a:t>Run with multiple managers each with different factor exposures which is also balanced</a:t>
            </a:r>
          </a:p>
          <a:p>
            <a:pPr marL="471805" indent="-472440">
              <a:lnSpc>
                <a:spcPct val="100000"/>
              </a:lnSpc>
              <a:spcBef>
                <a:spcPts val="120"/>
              </a:spcBef>
              <a:buFont typeface="Wingdings"/>
              <a:buChar char=""/>
              <a:tabLst>
                <a:tab pos="472440" algn="l"/>
              </a:tabLst>
            </a:pPr>
            <a:endParaRPr lang="en-US" sz="2500" dirty="0">
              <a:latin typeface="Garamond"/>
              <a:cs typeface="Garamond"/>
            </a:endParaRPr>
          </a:p>
          <a:p>
            <a:pPr marL="471805" indent="-472440">
              <a:lnSpc>
                <a:spcPct val="100000"/>
              </a:lnSpc>
              <a:spcBef>
                <a:spcPts val="120"/>
              </a:spcBef>
              <a:buFont typeface="Wingdings"/>
              <a:buChar char=""/>
              <a:tabLst>
                <a:tab pos="472440" algn="l"/>
              </a:tabLst>
            </a:pPr>
            <a:r>
              <a:rPr lang="en-US" sz="2500" dirty="0">
                <a:latin typeface="Garamond"/>
                <a:cs typeface="Garamond"/>
              </a:rPr>
              <a:t>Super tight risk controls: 5-10% drawdown in a PMs book means the whole team is getting fired as that level of drawdown is really magnified with leverage</a:t>
            </a:r>
          </a:p>
          <a:p>
            <a:pPr marL="929005" lvl="1" indent="-472440">
              <a:spcBef>
                <a:spcPts val="120"/>
              </a:spcBef>
              <a:buFont typeface="Wingdings"/>
              <a:buChar char=""/>
              <a:tabLst>
                <a:tab pos="472440" algn="l"/>
              </a:tabLst>
            </a:pPr>
            <a:r>
              <a:rPr lang="en-US" sz="2500" dirty="0">
                <a:latin typeface="Garamond"/>
                <a:cs typeface="Garamond"/>
              </a:rPr>
              <a:t>Mitigated by lack of market exposure means you shouldn’t have as large of drawdowns</a:t>
            </a:r>
          </a:p>
          <a:p>
            <a:pPr marL="471805" indent="-472440">
              <a:lnSpc>
                <a:spcPct val="100000"/>
              </a:lnSpc>
              <a:spcBef>
                <a:spcPts val="120"/>
              </a:spcBef>
              <a:buFont typeface="Wingdings"/>
              <a:buChar char=""/>
              <a:tabLst>
                <a:tab pos="472440" algn="l"/>
              </a:tabLst>
            </a:pPr>
            <a:endParaRPr lang="en-US" sz="2500" dirty="0">
              <a:latin typeface="Garamond"/>
              <a:cs typeface="Garamond"/>
            </a:endParaRPr>
          </a:p>
          <a:p>
            <a:pPr marL="471805" indent="-472440">
              <a:lnSpc>
                <a:spcPct val="100000"/>
              </a:lnSpc>
              <a:spcBef>
                <a:spcPts val="120"/>
              </a:spcBef>
              <a:buFont typeface="Wingdings"/>
              <a:buChar char=""/>
              <a:tabLst>
                <a:tab pos="472440" algn="l"/>
              </a:tabLst>
            </a:pPr>
            <a:r>
              <a:rPr lang="en-US" sz="2500" dirty="0">
                <a:latin typeface="Garamond"/>
                <a:cs typeface="Garamond"/>
              </a:rPr>
              <a:t>Access to a lot of research and institutional data; invest with a very short-term focus as a result</a:t>
            </a:r>
            <a:endParaRPr sz="25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10</a:t>
            </a:fld>
            <a:endParaRPr spc="15" dirty="0"/>
          </a:p>
        </p:txBody>
      </p:sp>
    </p:spTree>
    <p:extLst>
      <p:ext uri="{BB962C8B-B14F-4D97-AF65-F5344CB8AC3E}">
        <p14:creationId xmlns:p14="http://schemas.microsoft.com/office/powerpoint/2010/main" val="2454663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1D42F00F-458E-4A81-8DF7-265667AB04C9}"/>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11043D6F-EAB4-4421-93A7-FE7979E1331D}"/>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3A80DF7C-43AB-47E8-891F-7D3A5E682891}"/>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6999F016-6F2F-4E6D-968F-7086AD6665EC}"/>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Common Pitch Types - Shorts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5832366"/>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300" b="1" dirty="0">
                <a:latin typeface="Garamond"/>
                <a:cs typeface="Garamond"/>
              </a:rPr>
              <a:t>Structural Share Donor</a:t>
            </a:r>
          </a:p>
          <a:p>
            <a:pPr marL="929005" lvl="1" indent="-472440">
              <a:spcBef>
                <a:spcPts val="120"/>
              </a:spcBef>
              <a:buFont typeface="Wingdings"/>
              <a:buChar char=""/>
              <a:tabLst>
                <a:tab pos="472440" algn="l"/>
              </a:tabLst>
            </a:pPr>
            <a:r>
              <a:rPr lang="en-US" sz="2300" dirty="0">
                <a:latin typeface="Garamond"/>
                <a:cs typeface="Garamond"/>
              </a:rPr>
              <a:t>Brick and Mortar retail</a:t>
            </a:r>
          </a:p>
          <a:p>
            <a:pPr marL="929005" lvl="1" indent="-472440">
              <a:spcBef>
                <a:spcPts val="120"/>
              </a:spcBef>
              <a:buFont typeface="Wingdings"/>
              <a:buChar char=""/>
              <a:tabLst>
                <a:tab pos="472440" algn="l"/>
              </a:tabLst>
            </a:pPr>
            <a:r>
              <a:rPr lang="en-US" sz="2300" dirty="0">
                <a:latin typeface="Garamond"/>
                <a:cs typeface="Garamond"/>
              </a:rPr>
              <a:t>First-mover in high-growth industry without a moat</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Frauds/Accounting Gimmicks</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Companies with crazy high-expectations, popular fads</a:t>
            </a:r>
          </a:p>
          <a:p>
            <a:pPr marL="929005" lvl="1" indent="-472440">
              <a:spcBef>
                <a:spcPts val="120"/>
              </a:spcBef>
              <a:buFont typeface="Wingdings"/>
              <a:buChar char=""/>
              <a:tabLst>
                <a:tab pos="472440" algn="l"/>
              </a:tabLst>
            </a:pPr>
            <a:r>
              <a:rPr lang="en-US" sz="2300" dirty="0">
                <a:latin typeface="Garamond"/>
                <a:cs typeface="Garamond"/>
              </a:rPr>
              <a:t>Plant-based meat</a:t>
            </a:r>
          </a:p>
          <a:p>
            <a:pPr marL="1386205" lvl="2"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Overearning Cyclical</a:t>
            </a:r>
          </a:p>
          <a:p>
            <a:pPr marL="929005" lvl="1" indent="-472440">
              <a:spcBef>
                <a:spcPts val="120"/>
              </a:spcBef>
              <a:buFont typeface="Wingdings"/>
              <a:buChar char=""/>
              <a:tabLst>
                <a:tab pos="472440" algn="l"/>
              </a:tabLst>
            </a:pPr>
            <a:r>
              <a:rPr lang="en-US" sz="2300" dirty="0">
                <a:latin typeface="Garamond"/>
                <a:cs typeface="Garamond"/>
              </a:rPr>
              <a:t>Industry in an upcycle (demand outstripping supply in the short-term), yet the market assumes this upcycle will last forever</a:t>
            </a:r>
          </a:p>
          <a:p>
            <a:pPr marL="471805"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Key Takeaway: Need a reason why you are confident the bulls/market and this has to have a much stronger catalyst than a typical long due to risks discussed (earnings miss is by far the most common in shorts)</a:t>
            </a:r>
            <a:endParaRPr lang="en-US" sz="23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11</a:t>
            </a:fld>
            <a:endParaRPr spc="15" dirty="0"/>
          </a:p>
        </p:txBody>
      </p:sp>
    </p:spTree>
    <p:extLst>
      <p:ext uri="{BB962C8B-B14F-4D97-AF65-F5344CB8AC3E}">
        <p14:creationId xmlns:p14="http://schemas.microsoft.com/office/powerpoint/2010/main" val="3234918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1D42F00F-458E-4A81-8DF7-265667AB04C9}"/>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11043D6F-EAB4-4421-93A7-FE7979E1331D}"/>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3A80DF7C-43AB-47E8-891F-7D3A5E682891}"/>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6999F016-6F2F-4E6D-968F-7086AD6665EC}"/>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Bad Shorts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587083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300" b="1" dirty="0">
                <a:latin typeface="Garamond"/>
                <a:cs typeface="Garamond"/>
              </a:rPr>
              <a:t>High Short Interest</a:t>
            </a:r>
          </a:p>
          <a:p>
            <a:pPr marL="929005" lvl="1" indent="-472440">
              <a:spcBef>
                <a:spcPts val="120"/>
              </a:spcBef>
              <a:buFont typeface="Wingdings"/>
              <a:buChar char=""/>
              <a:tabLst>
                <a:tab pos="472440" algn="l"/>
              </a:tabLst>
            </a:pPr>
            <a:r>
              <a:rPr lang="en-US" sz="2300" dirty="0">
                <a:latin typeface="Garamond"/>
                <a:cs typeface="Garamond"/>
              </a:rPr>
              <a:t>Can work within reason if you are experienced</a:t>
            </a:r>
          </a:p>
          <a:p>
            <a:pPr marL="929005" lvl="1" indent="-472440">
              <a:spcBef>
                <a:spcPts val="120"/>
              </a:spcBef>
              <a:buFont typeface="Wingdings"/>
              <a:buChar char=""/>
              <a:tabLst>
                <a:tab pos="472440" algn="l"/>
              </a:tabLst>
            </a:pPr>
            <a:r>
              <a:rPr lang="en-US" sz="2300" dirty="0">
                <a:latin typeface="Garamond"/>
                <a:cs typeface="Garamond"/>
              </a:rPr>
              <a:t>Exposure yourself to “</a:t>
            </a:r>
            <a:r>
              <a:rPr lang="en-US" sz="2300" dirty="0" err="1">
                <a:latin typeface="Garamond"/>
                <a:cs typeface="Garamond"/>
              </a:rPr>
              <a:t>Gamestop</a:t>
            </a:r>
            <a:r>
              <a:rPr lang="en-US" sz="2300" dirty="0">
                <a:latin typeface="Garamond"/>
                <a:cs typeface="Garamond"/>
              </a:rPr>
              <a:t>” risk, however, if inexperienced</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“Valuation Short”</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Lack of catalyst</a:t>
            </a:r>
          </a:p>
          <a:p>
            <a:pPr marL="929005" lvl="1" indent="-472440">
              <a:spcBef>
                <a:spcPts val="120"/>
              </a:spcBef>
              <a:buFont typeface="Wingdings"/>
              <a:buChar char=""/>
              <a:tabLst>
                <a:tab pos="472440" algn="l"/>
              </a:tabLst>
            </a:pPr>
            <a:r>
              <a:rPr lang="en-US" sz="2300" dirty="0">
                <a:latin typeface="Garamond"/>
                <a:cs typeface="Garamond"/>
              </a:rPr>
              <a:t>Who are the holders?</a:t>
            </a:r>
          </a:p>
          <a:p>
            <a:pPr marL="929005" lvl="1" indent="-472440">
              <a:spcBef>
                <a:spcPts val="120"/>
              </a:spcBef>
              <a:buFont typeface="Wingdings"/>
              <a:buChar char=""/>
              <a:tabLst>
                <a:tab pos="472440" algn="l"/>
              </a:tabLst>
            </a:pPr>
            <a:r>
              <a:rPr lang="en-US" sz="2300" dirty="0">
                <a:latin typeface="Garamond"/>
                <a:cs typeface="Garamond"/>
              </a:rPr>
              <a:t>Have to pay borrow in the mean time, cannot hold forever</a:t>
            </a:r>
          </a:p>
          <a:p>
            <a:pPr marL="929005" lvl="1" indent="-472440">
              <a:spcBef>
                <a:spcPts val="120"/>
              </a:spcBef>
              <a:buFont typeface="Wingdings"/>
              <a:buChar char=""/>
              <a:tabLst>
                <a:tab pos="472440" algn="l"/>
              </a:tabLst>
            </a:pPr>
            <a:r>
              <a:rPr lang="en-US" sz="2300" dirty="0">
                <a:latin typeface="Garamond"/>
                <a:cs typeface="Garamond"/>
              </a:rPr>
              <a:t>“The markets can remain irrational longer than you can stay solvent” – John Keynes</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Shorts where the holders are not worried about earnings, </a:t>
            </a:r>
            <a:r>
              <a:rPr lang="en-US" sz="2300" b="1" dirty="0" err="1">
                <a:latin typeface="Garamond"/>
                <a:cs typeface="Garamond"/>
              </a:rPr>
              <a:t>etc</a:t>
            </a:r>
            <a:endParaRPr lang="en-US" sz="2300" b="1" dirty="0">
              <a:latin typeface="Garamond"/>
              <a:cs typeface="Garamond"/>
            </a:endParaRPr>
          </a:p>
          <a:p>
            <a:pPr marL="929005" lvl="1" indent="-472440">
              <a:spcBef>
                <a:spcPts val="120"/>
              </a:spcBef>
              <a:buFont typeface="Wingdings"/>
              <a:buChar char=""/>
              <a:tabLst>
                <a:tab pos="472440" algn="l"/>
              </a:tabLst>
            </a:pPr>
            <a:r>
              <a:rPr lang="en-US" sz="2300" dirty="0">
                <a:latin typeface="Garamond"/>
                <a:cs typeface="Garamond"/>
              </a:rPr>
              <a:t>Tesla</a:t>
            </a:r>
          </a:p>
          <a:p>
            <a:pPr marL="929005" lvl="1" indent="-472440">
              <a:spcBef>
                <a:spcPts val="120"/>
              </a:spcBef>
              <a:buFont typeface="Wingdings"/>
              <a:buChar char=""/>
              <a:tabLst>
                <a:tab pos="472440" algn="l"/>
              </a:tabLst>
            </a:pPr>
            <a:r>
              <a:rPr lang="en-US" sz="2300" dirty="0" err="1">
                <a:latin typeface="Garamond"/>
                <a:cs typeface="Garamond"/>
              </a:rPr>
              <a:t>Gamestop</a:t>
            </a:r>
            <a:endParaRPr lang="en-US" sz="2300" dirty="0">
              <a:latin typeface="Garamond"/>
              <a:cs typeface="Garamond"/>
            </a:endParaRPr>
          </a:p>
          <a:p>
            <a:pPr marL="929005" lvl="1" indent="-472440">
              <a:spcBef>
                <a:spcPts val="120"/>
              </a:spcBef>
              <a:buFont typeface="Wingdings"/>
              <a:buChar char=""/>
              <a:tabLst>
                <a:tab pos="472440" algn="l"/>
              </a:tabLst>
            </a:pPr>
            <a:r>
              <a:rPr lang="en-US" sz="2300" dirty="0">
                <a:latin typeface="Garamond"/>
                <a:cs typeface="Garamond"/>
              </a:rPr>
              <a:t>Can be confident they will miss on consensus revenue/earnings, and the stock will still fly up</a:t>
            </a:r>
          </a:p>
          <a:p>
            <a:pPr marL="471805" indent="-472440">
              <a:lnSpc>
                <a:spcPct val="100000"/>
              </a:lnSpc>
              <a:spcBef>
                <a:spcPts val="120"/>
              </a:spcBef>
              <a:buFont typeface="Wingdings"/>
              <a:buChar char=""/>
              <a:tabLst>
                <a:tab pos="472440" algn="l"/>
              </a:tabLst>
            </a:pPr>
            <a:endParaRPr lang="en-US" sz="23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12</a:t>
            </a:fld>
            <a:endParaRPr spc="15" dirty="0"/>
          </a:p>
        </p:txBody>
      </p:sp>
    </p:spTree>
    <p:extLst>
      <p:ext uri="{BB962C8B-B14F-4D97-AF65-F5344CB8AC3E}">
        <p14:creationId xmlns:p14="http://schemas.microsoft.com/office/powerpoint/2010/main" val="1172567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445"/>
            <a:chOff x="0" y="0"/>
            <a:chExt cx="20104099"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dirty="0"/>
            </a:p>
          </p:txBody>
        </p:sp>
      </p:grpSp>
      <p:sp>
        <p:nvSpPr>
          <p:cNvPr id="5" name="object 5"/>
          <p:cNvSpPr txBox="1">
            <a:spLocks noGrp="1"/>
          </p:cNvSpPr>
          <p:nvPr>
            <p:ph type="title"/>
          </p:nvPr>
        </p:nvSpPr>
        <p:spPr>
          <a:xfrm>
            <a:off x="6797358" y="4725254"/>
            <a:ext cx="6509384" cy="1858842"/>
          </a:xfrm>
          <a:prstGeom prst="rect">
            <a:avLst/>
          </a:prstGeom>
        </p:spPr>
        <p:txBody>
          <a:bodyPr vert="horz" wrap="square" lIns="0" tIns="12065" rIns="0" bIns="0" rtlCol="0">
            <a:spAutoFit/>
          </a:bodyPr>
          <a:lstStyle/>
          <a:p>
            <a:pPr marR="5080" algn="ctr">
              <a:lnSpc>
                <a:spcPct val="100000"/>
              </a:lnSpc>
              <a:spcBef>
                <a:spcPts val="95"/>
              </a:spcBef>
              <a:tabLst>
                <a:tab pos="2094864" algn="l"/>
                <a:tab pos="3780154" algn="l"/>
                <a:tab pos="4666615" algn="l"/>
                <a:tab pos="5534025" algn="l"/>
              </a:tabLst>
            </a:pPr>
            <a:r>
              <a:rPr lang="en-US" sz="6000" u="none" spc="395" dirty="0"/>
              <a:t>Case</a:t>
            </a:r>
            <a:br>
              <a:rPr lang="en-US" sz="6000" u="none" spc="395" dirty="0"/>
            </a:br>
            <a:r>
              <a:rPr lang="en-US" sz="6000" u="none" spc="395" dirty="0"/>
              <a:t>Studies</a:t>
            </a:r>
            <a:endParaRPr sz="6000" u="none" spc="395" dirty="0"/>
          </a:p>
        </p:txBody>
      </p:sp>
      <p:pic>
        <p:nvPicPr>
          <p:cNvPr id="8" name="object 8"/>
          <p:cNvPicPr/>
          <p:nvPr/>
        </p:nvPicPr>
        <p:blipFill>
          <a:blip r:embed="rId3" cstate="print"/>
          <a:stretch>
            <a:fillRect/>
          </a:stretch>
        </p:blipFill>
        <p:spPr>
          <a:xfrm>
            <a:off x="246244" y="218604"/>
            <a:ext cx="2693612" cy="861855"/>
          </a:xfrm>
          <a:prstGeom prst="rect">
            <a:avLst/>
          </a:prstGeom>
        </p:spPr>
      </p:pic>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13</a:t>
            </a:fld>
            <a:endParaRPr spc="15" dirty="0"/>
          </a:p>
        </p:txBody>
      </p:sp>
    </p:spTree>
    <p:extLst>
      <p:ext uri="{BB962C8B-B14F-4D97-AF65-F5344CB8AC3E}">
        <p14:creationId xmlns:p14="http://schemas.microsoft.com/office/powerpoint/2010/main" val="1211662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Crazy Expectations: Vital Farms (NASDAQ: VITL)</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14</a:t>
            </a:fld>
            <a:endParaRPr spc="15" dirty="0"/>
          </a:p>
        </p:txBody>
      </p:sp>
      <p:pic>
        <p:nvPicPr>
          <p:cNvPr id="5" name="Picture 4">
            <a:extLst>
              <a:ext uri="{FF2B5EF4-FFF2-40B4-BE49-F238E27FC236}">
                <a16:creationId xmlns:a16="http://schemas.microsoft.com/office/drawing/2014/main" id="{D84BB3EE-F050-40FB-8971-09FA91D93B8D}"/>
              </a:ext>
            </a:extLst>
          </p:cNvPr>
          <p:cNvPicPr>
            <a:picLocks noChangeAspect="1"/>
          </p:cNvPicPr>
          <p:nvPr/>
        </p:nvPicPr>
        <p:blipFill>
          <a:blip r:embed="rId3"/>
          <a:stretch>
            <a:fillRect/>
          </a:stretch>
        </p:blipFill>
        <p:spPr>
          <a:xfrm>
            <a:off x="603250" y="3692072"/>
            <a:ext cx="7834184" cy="5029200"/>
          </a:xfrm>
          <a:prstGeom prst="rect">
            <a:avLst/>
          </a:prstGeom>
        </p:spPr>
      </p:pic>
      <p:sp>
        <p:nvSpPr>
          <p:cNvPr id="9" name="object 6">
            <a:extLst>
              <a:ext uri="{FF2B5EF4-FFF2-40B4-BE49-F238E27FC236}">
                <a16:creationId xmlns:a16="http://schemas.microsoft.com/office/drawing/2014/main" id="{8509404A-806E-43AE-9F23-1ED727145D30}"/>
              </a:ext>
            </a:extLst>
          </p:cNvPr>
          <p:cNvSpPr txBox="1"/>
          <p:nvPr/>
        </p:nvSpPr>
        <p:spPr>
          <a:xfrm>
            <a:off x="9132056" y="3035621"/>
            <a:ext cx="9844405" cy="7515519"/>
          </a:xfrm>
          <a:prstGeom prst="rect">
            <a:avLst/>
          </a:prstGeom>
        </p:spPr>
        <p:txBody>
          <a:bodyPr vert="horz" wrap="square" lIns="0" tIns="15875" rIns="0" bIns="0" rtlCol="0">
            <a:spAutoFit/>
          </a:bodyPr>
          <a:lstStyle/>
          <a:p>
            <a:pPr marL="12700">
              <a:lnSpc>
                <a:spcPct val="100000"/>
              </a:lnSpc>
              <a:spcBef>
                <a:spcPts val="125"/>
              </a:spcBef>
            </a:pPr>
            <a:r>
              <a:rPr lang="en-US" sz="2200" b="1" spc="5" dirty="0">
                <a:latin typeface="Garamond"/>
                <a:cs typeface="Garamond"/>
              </a:rPr>
              <a:t>Business Overview: </a:t>
            </a:r>
            <a:r>
              <a:rPr lang="en-US" sz="2200" spc="5" dirty="0">
                <a:latin typeface="Garamond"/>
                <a:cs typeface="Garamond"/>
              </a:rPr>
              <a:t>Branded pasture-raised egg company. Eggs are produced in a more animal friendly manner and are sold for $6 per dozen vs $1-2 per dozen for normal eggs</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Situation Overview: </a:t>
            </a:r>
            <a:r>
              <a:rPr lang="en-US" sz="2200" spc="5" dirty="0">
                <a:latin typeface="Garamond"/>
                <a:cs typeface="Garamond"/>
              </a:rPr>
              <a:t>Company </a:t>
            </a:r>
            <a:r>
              <a:rPr lang="en-US" sz="2200" spc="5" dirty="0" err="1">
                <a:latin typeface="Garamond"/>
                <a:cs typeface="Garamond"/>
              </a:rPr>
              <a:t>IPO’d</a:t>
            </a:r>
            <a:r>
              <a:rPr lang="en-US" sz="2200" spc="5" dirty="0">
                <a:latin typeface="Garamond"/>
                <a:cs typeface="Garamond"/>
              </a:rPr>
              <a:t> in July of 2020 and was doing extremely well on the back of COVID-induced stockpiling and ESG tailwinds leading to very bullish sell-side coverage</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Thesis: </a:t>
            </a:r>
            <a:r>
              <a:rPr lang="en-US" sz="2200" spc="5" dirty="0">
                <a:latin typeface="Garamond"/>
                <a:cs typeface="Garamond"/>
              </a:rPr>
              <a:t>Ultimately, on the back of their success in the last year due to stockpiling, the market assumed this company could maintain 70% market share over the next decade and the market could grow at a 20% CAGR for the foreseeable future. The market was valuing it as a growthy tech business, valuing it on sales despite 30% gross margins. Long-term, it was clear that the pasture-raised egg market could not CAGR at 20% for the next decade. Pre-COVID the market was seeing declining YoY velocities (sales per distribution points). Distribution points were going to be harder and harder to increase as Vital had already penetrated all of the nature store locations (Whole Foods, Sprouts). Meanwhile the remaining whitespace was at Target, Walmart where the customer base is significantly less affluent. Further, private-label competition was rapidly increasing in Whole Foods, Kroger etc. Valuing the company, it was clear that they would likely see a return to pre-COVID velocities. Giving the company credit for consensus estimates of ~15% CAGR in distribution points, but a -9% CAGR in velocities (largely driven by a return to pre-COVID, market share loss to private label and lower quality locations) as well as a more realistic multiple in-line with Cal-Maine Foods at 15x EBITDA led to significant downside</a:t>
            </a:r>
            <a:endParaRPr lang="en-US" sz="2200" b="1" spc="5" dirty="0">
              <a:latin typeface="Garamond"/>
              <a:cs typeface="Garamond"/>
            </a:endParaRPr>
          </a:p>
        </p:txBody>
      </p:sp>
    </p:spTree>
    <p:extLst>
      <p:ext uri="{BB962C8B-B14F-4D97-AF65-F5344CB8AC3E}">
        <p14:creationId xmlns:p14="http://schemas.microsoft.com/office/powerpoint/2010/main" val="295539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616075"/>
            <a:ext cx="16916399" cy="658514"/>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sz="4200" u="none" spc="330" dirty="0">
                <a:solidFill>
                  <a:srgbClr val="242424"/>
                </a:solidFill>
              </a:rPr>
              <a:t>Structural Share Donor: </a:t>
            </a:r>
            <a:r>
              <a:rPr lang="en-US" sz="4200" u="none" spc="330" dirty="0" err="1">
                <a:solidFill>
                  <a:srgbClr val="242424"/>
                </a:solidFill>
              </a:rPr>
              <a:t>Waitr</a:t>
            </a:r>
            <a:r>
              <a:rPr lang="en-US" sz="4200" u="none" spc="330" dirty="0">
                <a:solidFill>
                  <a:srgbClr val="242424"/>
                </a:solidFill>
              </a:rPr>
              <a:t> Holdings (NASDAQ: WTRH)</a:t>
            </a:r>
            <a:endParaRPr sz="4200"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15</a:t>
            </a:fld>
            <a:endParaRPr spc="15" dirty="0"/>
          </a:p>
        </p:txBody>
      </p:sp>
      <p:sp>
        <p:nvSpPr>
          <p:cNvPr id="9" name="object 6">
            <a:extLst>
              <a:ext uri="{FF2B5EF4-FFF2-40B4-BE49-F238E27FC236}">
                <a16:creationId xmlns:a16="http://schemas.microsoft.com/office/drawing/2014/main" id="{8509404A-806E-43AE-9F23-1ED727145D30}"/>
              </a:ext>
            </a:extLst>
          </p:cNvPr>
          <p:cNvSpPr txBox="1"/>
          <p:nvPr/>
        </p:nvSpPr>
        <p:spPr>
          <a:xfrm>
            <a:off x="9132056" y="3035621"/>
            <a:ext cx="9844405" cy="7854073"/>
          </a:xfrm>
          <a:prstGeom prst="rect">
            <a:avLst/>
          </a:prstGeom>
        </p:spPr>
        <p:txBody>
          <a:bodyPr vert="horz" wrap="square" lIns="0" tIns="15875" rIns="0" bIns="0" rtlCol="0">
            <a:spAutoFit/>
          </a:bodyPr>
          <a:lstStyle/>
          <a:p>
            <a:pPr marL="12700">
              <a:lnSpc>
                <a:spcPct val="100000"/>
              </a:lnSpc>
              <a:spcBef>
                <a:spcPts val="125"/>
              </a:spcBef>
            </a:pPr>
            <a:r>
              <a:rPr lang="en-US" sz="2200" b="1" spc="5" dirty="0">
                <a:latin typeface="Garamond"/>
                <a:cs typeface="Garamond"/>
              </a:rPr>
              <a:t>Business Overview: </a:t>
            </a:r>
            <a:r>
              <a:rPr lang="en-US" sz="2200" spc="5" dirty="0">
                <a:latin typeface="Garamond"/>
                <a:cs typeface="Garamond"/>
              </a:rPr>
              <a:t>Food delivery company primarily focusing on tier 2,3, and 4 markets that they believe the bigger players are not worried about</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Situation Overview: </a:t>
            </a:r>
            <a:r>
              <a:rPr lang="en-US" sz="2200" spc="5" dirty="0" err="1">
                <a:latin typeface="Garamond"/>
                <a:cs typeface="Garamond"/>
              </a:rPr>
              <a:t>Waitr</a:t>
            </a:r>
            <a:r>
              <a:rPr lang="en-US" sz="2200" spc="5" dirty="0">
                <a:latin typeface="Garamond"/>
                <a:cs typeface="Garamond"/>
              </a:rPr>
              <a:t> had just </a:t>
            </a:r>
            <a:r>
              <a:rPr lang="en-US" sz="2200" spc="5" dirty="0" err="1">
                <a:latin typeface="Garamond"/>
                <a:cs typeface="Garamond"/>
              </a:rPr>
              <a:t>deSPAC’d</a:t>
            </a:r>
            <a:r>
              <a:rPr lang="en-US" sz="2200" spc="5" dirty="0">
                <a:latin typeface="Garamond"/>
                <a:cs typeface="Garamond"/>
              </a:rPr>
              <a:t> and was trading up due to delivery exposure and strong historical growth at the time of the </a:t>
            </a:r>
            <a:r>
              <a:rPr lang="en-US" sz="2200" spc="5" dirty="0" err="1">
                <a:latin typeface="Garamond"/>
                <a:cs typeface="Garamond"/>
              </a:rPr>
              <a:t>deSPAC</a:t>
            </a:r>
            <a:r>
              <a:rPr lang="en-US" sz="2200" spc="5" dirty="0">
                <a:latin typeface="Garamond"/>
                <a:cs typeface="Garamond"/>
              </a:rPr>
              <a:t>. Company grew from basically no revenue in 2015 to $70m in 2018. </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Thesis: </a:t>
            </a:r>
            <a:r>
              <a:rPr lang="en-US" sz="2200" spc="5" dirty="0" err="1">
                <a:latin typeface="Garamond"/>
                <a:cs typeface="Garamond"/>
              </a:rPr>
              <a:t>DoorDash</a:t>
            </a:r>
            <a:r>
              <a:rPr lang="en-US" sz="2200" spc="5" dirty="0">
                <a:latin typeface="Garamond"/>
                <a:cs typeface="Garamond"/>
              </a:rPr>
              <a:t>, </a:t>
            </a:r>
            <a:r>
              <a:rPr lang="en-US" sz="2200" spc="5" dirty="0" err="1">
                <a:latin typeface="Garamond"/>
                <a:cs typeface="Garamond"/>
              </a:rPr>
              <a:t>GrubHub</a:t>
            </a:r>
            <a:r>
              <a:rPr lang="en-US" sz="2200" spc="5" dirty="0">
                <a:latin typeface="Garamond"/>
                <a:cs typeface="Garamond"/>
              </a:rPr>
              <a:t>, Postmates, and Uber were all entering </a:t>
            </a:r>
            <a:r>
              <a:rPr lang="en-US" sz="2200" spc="5" dirty="0" err="1">
                <a:latin typeface="Garamond"/>
                <a:cs typeface="Garamond"/>
              </a:rPr>
              <a:t>Waitr’s</a:t>
            </a:r>
            <a:r>
              <a:rPr lang="en-US" sz="2200" spc="5" dirty="0">
                <a:latin typeface="Garamond"/>
                <a:cs typeface="Garamond"/>
              </a:rPr>
              <a:t> core markets. </a:t>
            </a:r>
            <a:r>
              <a:rPr lang="en-US" sz="2200" spc="5" dirty="0" err="1">
                <a:latin typeface="Garamond"/>
                <a:cs typeface="Garamond"/>
              </a:rPr>
              <a:t>Waitr’s</a:t>
            </a:r>
            <a:r>
              <a:rPr lang="en-US" sz="2200" spc="5" dirty="0">
                <a:latin typeface="Garamond"/>
                <a:cs typeface="Garamond"/>
              </a:rPr>
              <a:t> core market was Louisiana and looking at a data source like Google Trends (or downloads </a:t>
            </a:r>
            <a:r>
              <a:rPr lang="en-US" sz="2200" spc="5" dirty="0" err="1">
                <a:latin typeface="Garamond"/>
                <a:cs typeface="Garamond"/>
              </a:rPr>
              <a:t>etc</a:t>
            </a:r>
            <a:r>
              <a:rPr lang="en-US" sz="2200" spc="5" dirty="0">
                <a:latin typeface="Garamond"/>
                <a:cs typeface="Garamond"/>
              </a:rPr>
              <a:t>), it was clear that it was losing search interest to the newcomers. The market’s focus on </a:t>
            </a:r>
            <a:r>
              <a:rPr lang="en-US" sz="2200" spc="5" dirty="0" err="1">
                <a:latin typeface="Garamond"/>
                <a:cs typeface="Garamond"/>
              </a:rPr>
              <a:t>historical’s</a:t>
            </a:r>
            <a:r>
              <a:rPr lang="en-US" sz="2200" spc="5" dirty="0">
                <a:latin typeface="Garamond"/>
                <a:cs typeface="Garamond"/>
              </a:rPr>
              <a:t> and lack of business analysis here meant they completely missed this. The larger players were able to enter and discount aggressively and rapidly rip up market share and since </a:t>
            </a:r>
            <a:r>
              <a:rPr lang="en-US" sz="2200" spc="5" dirty="0" err="1">
                <a:latin typeface="Garamond"/>
                <a:cs typeface="Garamond"/>
              </a:rPr>
              <a:t>Waitr</a:t>
            </a:r>
            <a:r>
              <a:rPr lang="en-US" sz="2200" spc="5" dirty="0">
                <a:latin typeface="Garamond"/>
                <a:cs typeface="Garamond"/>
              </a:rPr>
              <a:t> is much smaller they struggled to compete (amortize expenses over a much larger base of customers). Additionally, </a:t>
            </a:r>
            <a:r>
              <a:rPr lang="en-US" sz="2200" spc="5" dirty="0" err="1">
                <a:latin typeface="Garamond"/>
                <a:cs typeface="Garamond"/>
              </a:rPr>
              <a:t>Waitr</a:t>
            </a:r>
            <a:r>
              <a:rPr lang="en-US" sz="2200" spc="5" dirty="0">
                <a:latin typeface="Garamond"/>
                <a:cs typeface="Garamond"/>
              </a:rPr>
              <a:t> could not really enter other markets where the large players existed meaning future growth opportunities were minimal (Yet market was underwriting 60% top-line growth). </a:t>
            </a:r>
            <a:r>
              <a:rPr lang="en-US" sz="2200" spc="5" dirty="0" err="1">
                <a:latin typeface="Garamond"/>
                <a:cs typeface="Garamond"/>
              </a:rPr>
              <a:t>Waitr</a:t>
            </a:r>
            <a:r>
              <a:rPr lang="en-US" sz="2200" spc="5" dirty="0">
                <a:latin typeface="Garamond"/>
                <a:cs typeface="Garamond"/>
              </a:rPr>
              <a:t> also used an employee based driver model vs the contracting model of competitors making it harder to match supply and demand (have a set base of drivers at all times), and also made an acquisition unrealistic (no large player wanted to take on an employee based company when all of their drivers are contracted). Today the company primarily trades at option/acquisition value after losing massive share. This was a classic case of the market assuming past growth was sustainable despite the company operating in a winner take most industry with significant disadvantages. </a:t>
            </a:r>
            <a:endParaRPr lang="en-US" sz="2200" b="1" spc="5" dirty="0">
              <a:latin typeface="Garamond"/>
              <a:cs typeface="Garamond"/>
            </a:endParaRPr>
          </a:p>
        </p:txBody>
      </p:sp>
      <p:pic>
        <p:nvPicPr>
          <p:cNvPr id="6" name="Picture 5">
            <a:extLst>
              <a:ext uri="{FF2B5EF4-FFF2-40B4-BE49-F238E27FC236}">
                <a16:creationId xmlns:a16="http://schemas.microsoft.com/office/drawing/2014/main" id="{8E99AE54-CD69-4C3E-9768-D314F9FA383B}"/>
              </a:ext>
            </a:extLst>
          </p:cNvPr>
          <p:cNvPicPr>
            <a:picLocks noChangeAspect="1"/>
          </p:cNvPicPr>
          <p:nvPr/>
        </p:nvPicPr>
        <p:blipFill>
          <a:blip r:embed="rId3"/>
          <a:stretch>
            <a:fillRect/>
          </a:stretch>
        </p:blipFill>
        <p:spPr>
          <a:xfrm>
            <a:off x="779100" y="3063875"/>
            <a:ext cx="7792854" cy="4858203"/>
          </a:xfrm>
          <a:prstGeom prst="rect">
            <a:avLst/>
          </a:prstGeom>
        </p:spPr>
      </p:pic>
      <p:pic>
        <p:nvPicPr>
          <p:cNvPr id="8" name="Picture 7">
            <a:extLst>
              <a:ext uri="{FF2B5EF4-FFF2-40B4-BE49-F238E27FC236}">
                <a16:creationId xmlns:a16="http://schemas.microsoft.com/office/drawing/2014/main" id="{4B61867A-313A-4DCF-8AAF-7CF25DDBE921}"/>
              </a:ext>
            </a:extLst>
          </p:cNvPr>
          <p:cNvPicPr>
            <a:picLocks noChangeAspect="1"/>
          </p:cNvPicPr>
          <p:nvPr/>
        </p:nvPicPr>
        <p:blipFill>
          <a:blip r:embed="rId4"/>
          <a:stretch>
            <a:fillRect/>
          </a:stretch>
        </p:blipFill>
        <p:spPr>
          <a:xfrm>
            <a:off x="234300" y="8222694"/>
            <a:ext cx="8882455" cy="2232574"/>
          </a:xfrm>
          <a:prstGeom prst="rect">
            <a:avLst/>
          </a:prstGeom>
        </p:spPr>
      </p:pic>
      <p:sp>
        <p:nvSpPr>
          <p:cNvPr id="11" name="TextBox 10">
            <a:extLst>
              <a:ext uri="{FF2B5EF4-FFF2-40B4-BE49-F238E27FC236}">
                <a16:creationId xmlns:a16="http://schemas.microsoft.com/office/drawing/2014/main" id="{6646B23C-C4EB-4C2B-8ED9-2E98AA86791B}"/>
              </a:ext>
            </a:extLst>
          </p:cNvPr>
          <p:cNvSpPr txBox="1"/>
          <p:nvPr/>
        </p:nvSpPr>
        <p:spPr>
          <a:xfrm>
            <a:off x="234300" y="10576790"/>
            <a:ext cx="3505200" cy="369332"/>
          </a:xfrm>
          <a:prstGeom prst="rect">
            <a:avLst/>
          </a:prstGeom>
          <a:noFill/>
        </p:spPr>
        <p:txBody>
          <a:bodyPr wrap="square" rtlCol="0">
            <a:spAutoFit/>
          </a:bodyPr>
          <a:lstStyle/>
          <a:p>
            <a:r>
              <a:rPr lang="en-US" i="1" dirty="0">
                <a:latin typeface="Garamond" panose="02020404030301010803" pitchFamily="18" charset="0"/>
              </a:rPr>
              <a:t>Per Second Measure</a:t>
            </a:r>
          </a:p>
        </p:txBody>
      </p:sp>
    </p:spTree>
    <p:extLst>
      <p:ext uri="{BB962C8B-B14F-4D97-AF65-F5344CB8AC3E}">
        <p14:creationId xmlns:p14="http://schemas.microsoft.com/office/powerpoint/2010/main" val="2128596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459014"/>
            <a:ext cx="20096248" cy="2299323"/>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46295" y="219653"/>
            <a:ext cx="2693547" cy="861935"/>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a:alphaModFix amt="81000"/>
          </a:blip>
          <a:srcRect t="31700" b="31700"/>
          <a:stretch>
            <a:fillRect/>
          </a:stretch>
        </p:blipFill>
        <p:spPr>
          <a:xfrm>
            <a:off x="-7852" y="1436328"/>
            <a:ext cx="20104100" cy="2299369"/>
          </a:xfrm>
        </p:spPr>
      </p:pic>
      <p:sp>
        <p:nvSpPr>
          <p:cNvPr id="19" name="TextBox 18">
            <a:extLst>
              <a:ext uri="{FF2B5EF4-FFF2-40B4-BE49-F238E27FC236}">
                <a16:creationId xmlns:a16="http://schemas.microsoft.com/office/drawing/2014/main" id="{2257F642-A47C-314F-A0E0-7B27689B0331}"/>
              </a:ext>
            </a:extLst>
          </p:cNvPr>
          <p:cNvSpPr txBox="1"/>
          <p:nvPr/>
        </p:nvSpPr>
        <p:spPr>
          <a:xfrm>
            <a:off x="7849519" y="4158481"/>
            <a:ext cx="4455836" cy="853439"/>
          </a:xfrm>
          <a:prstGeom prst="rect">
            <a:avLst/>
          </a:prstGeom>
          <a:noFill/>
        </p:spPr>
        <p:txBody>
          <a:bodyPr wrap="none" rtlCol="0">
            <a:spAutoFit/>
          </a:bodyPr>
          <a:lstStyle/>
          <a:p>
            <a:pPr algn="ctr"/>
            <a:r>
              <a:rPr lang="en-US" sz="4946" b="1" spc="495"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Get in Touch</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7965192" y="5265091"/>
            <a:ext cx="4224452"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A8A487D6-5338-D441-B4CA-C27307B03263}"/>
              </a:ext>
            </a:extLst>
          </p:cNvPr>
          <p:cNvSpPr/>
          <p:nvPr/>
        </p:nvSpPr>
        <p:spPr>
          <a:xfrm>
            <a:off x="3109856" y="5603276"/>
            <a:ext cx="13935124" cy="5175631"/>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98" dirty="0">
                <a:solidFill>
                  <a:srgbClr val="000000"/>
                </a:solidFill>
                <a:latin typeface="Garamond" charset="0"/>
                <a:ea typeface="Garamond" charset="0"/>
                <a:cs typeface="Garamond" charset="0"/>
              </a:rPr>
              <a:t>Feel free to reach out to us over Facebook or email if you have any questions</a:t>
            </a:r>
          </a:p>
          <a:p>
            <a:pPr algn="ctr"/>
            <a:endParaRPr lang="en-US" sz="3298" dirty="0">
              <a:solidFill>
                <a:srgbClr val="000000"/>
              </a:solidFill>
              <a:latin typeface="Garamond" charset="0"/>
              <a:ea typeface="Garamond" charset="0"/>
              <a:cs typeface="Garamond" charset="0"/>
              <a:hlinkClick r:id="rId5"/>
            </a:endParaRPr>
          </a:p>
          <a:p>
            <a:pPr algn="ctr"/>
            <a:r>
              <a:rPr lang="en-US" sz="3298" dirty="0">
                <a:solidFill>
                  <a:srgbClr val="000000"/>
                </a:solidFill>
                <a:latin typeface="Garamond" charset="0"/>
                <a:ea typeface="Garamond" charset="0"/>
                <a:cs typeface="Garamond" charset="0"/>
                <a:hlinkClick r:id="rId5"/>
              </a:rPr>
              <a:t>www.quantfsnyu.com</a:t>
            </a:r>
            <a:endParaRPr lang="en-US" sz="3298" dirty="0">
              <a:solidFill>
                <a:srgbClr val="000000"/>
              </a:solidFill>
              <a:latin typeface="Garamond" charset="0"/>
              <a:ea typeface="Garamond" charset="0"/>
              <a:cs typeface="Garamond" charset="0"/>
            </a:endParaRPr>
          </a:p>
          <a:p>
            <a:pPr algn="ctr"/>
            <a:r>
              <a:rPr lang="en-US" sz="3298" dirty="0">
                <a:solidFill>
                  <a:srgbClr val="000000"/>
                </a:solidFill>
                <a:latin typeface="Garamond" charset="0"/>
                <a:ea typeface="Garamond" charset="0"/>
                <a:cs typeface="Garamond" charset="0"/>
              </a:rPr>
              <a:t>    quantfsnyu@gmail.com	</a:t>
            </a:r>
          </a:p>
          <a:p>
            <a:pPr algn="ctr"/>
            <a:endParaRPr lang="en-US" sz="3298" dirty="0">
              <a:solidFill>
                <a:srgbClr val="000000"/>
              </a:solidFill>
              <a:latin typeface="Garamond" charset="0"/>
              <a:ea typeface="Garamond" charset="0"/>
              <a:cs typeface="Garamond" charset="0"/>
            </a:endParaRPr>
          </a:p>
          <a:p>
            <a:pPr marL="471145" indent="-471145">
              <a:buFont typeface="Arial" charset="0"/>
              <a:buChar char="•"/>
            </a:pPr>
            <a:r>
              <a:rPr lang="en-US" sz="3298" dirty="0">
                <a:solidFill>
                  <a:srgbClr val="000000"/>
                </a:solidFill>
                <a:latin typeface="Garamond" charset="0"/>
                <a:ea typeface="Garamond" charset="0"/>
                <a:cs typeface="Garamond" charset="0"/>
              </a:rPr>
              <a:t>President – Ram </a:t>
            </a:r>
            <a:r>
              <a:rPr lang="en-US" sz="3298" dirty="0">
                <a:solidFill>
                  <a:schemeClr val="tx2">
                    <a:lumMod val="50000"/>
                  </a:schemeClr>
                </a:solidFill>
                <a:latin typeface="Garamond" panose="02020404030301010803" pitchFamily="18" charset="0"/>
              </a:rPr>
              <a:t>Ramanathan </a:t>
            </a:r>
            <a:r>
              <a:rPr lang="en-US" sz="3298" dirty="0">
                <a:solidFill>
                  <a:srgbClr val="000000"/>
                </a:solidFill>
                <a:latin typeface="Garamond" charset="0"/>
                <a:ea typeface="Garamond" charset="0"/>
                <a:cs typeface="Garamond" charset="0"/>
              </a:rPr>
              <a:t>(</a:t>
            </a:r>
            <a:r>
              <a:rPr lang="en-US" sz="3298" dirty="0">
                <a:solidFill>
                  <a:schemeClr val="tx2">
                    <a:lumMod val="50000"/>
                  </a:schemeClr>
                </a:solidFill>
                <a:latin typeface="Garamond" panose="02020404030301010803" pitchFamily="18" charset="0"/>
                <a:hlinkClick r:id="rId6"/>
              </a:rPr>
              <a:t>rer407@stern.nyu.edu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Vice-President – Alex Poon (</a:t>
            </a:r>
            <a:r>
              <a:rPr lang="en-US" sz="3298" dirty="0" err="1">
                <a:solidFill>
                  <a:srgbClr val="000000"/>
                </a:solidFill>
                <a:latin typeface="Garamond" charset="0"/>
                <a:ea typeface="Garamond" charset="0"/>
                <a:cs typeface="Garamond" charset="0"/>
                <a:hlinkClick r:id="rId7"/>
              </a:rPr>
              <a:t>alex.poon@stern.nyu.edu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Connor Sheehy (</a:t>
            </a:r>
            <a:r>
              <a:rPr lang="en-US" sz="3298" dirty="0">
                <a:solidFill>
                  <a:srgbClr val="000000"/>
                </a:solidFill>
                <a:latin typeface="Garamond" charset="0"/>
                <a:ea typeface="Garamond" charset="0"/>
                <a:cs typeface="Garamond" charset="0"/>
                <a:hlinkClick r:id="rId8"/>
              </a:rPr>
              <a:t>connor.sheehy@stern.nyu.edu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Kevin Duan (</a:t>
            </a:r>
            <a:r>
              <a:rPr lang="en-US" sz="3298" dirty="0">
                <a:solidFill>
                  <a:srgbClr val="000000"/>
                </a:solidFill>
                <a:latin typeface="Garamond" charset="0"/>
                <a:ea typeface="Garamond" charset="0"/>
                <a:cs typeface="Garamond" charset="0"/>
                <a:hlinkClick r:id="rId9"/>
              </a:rPr>
              <a:t>skd359@stern.nyu.edu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endParaRPr lang="en-US" sz="3298" dirty="0">
              <a:solidFill>
                <a:srgbClr val="000000"/>
              </a:solidFill>
              <a:latin typeface="Garamond" charset="0"/>
              <a:ea typeface="Garamond" charset="0"/>
              <a:cs typeface="Garamond" charset="0"/>
            </a:endParaRPr>
          </a:p>
        </p:txBody>
      </p:sp>
    </p:spTree>
    <p:extLst>
      <p:ext uri="{BB962C8B-B14F-4D97-AF65-F5344CB8AC3E}">
        <p14:creationId xmlns:p14="http://schemas.microsoft.com/office/powerpoint/2010/main" val="195001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1991926" y="1457752"/>
            <a:ext cx="4079240" cy="779780"/>
          </a:xfrm>
          <a:prstGeom prst="rect">
            <a:avLst/>
          </a:prstGeom>
        </p:spPr>
        <p:txBody>
          <a:bodyPr vert="horz" wrap="square" lIns="0" tIns="12065" rIns="0" bIns="0" rtlCol="0">
            <a:spAutoFit/>
          </a:bodyPr>
          <a:lstStyle/>
          <a:p>
            <a:pPr marL="12700">
              <a:lnSpc>
                <a:spcPct val="100000"/>
              </a:lnSpc>
              <a:spcBef>
                <a:spcPts val="95"/>
              </a:spcBef>
              <a:tabLst>
                <a:tab pos="2008505" algn="l"/>
              </a:tabLst>
            </a:pP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10253138" y="3257577"/>
            <a:ext cx="8790512" cy="3820918"/>
          </a:xfrm>
          <a:prstGeom prst="rect">
            <a:avLst/>
          </a:prstGeom>
        </p:spPr>
        <p:txBody>
          <a:bodyPr vert="horz" wrap="square" lIns="0" tIns="12065" rIns="0" bIns="0" rtlCol="0">
            <a:spAutoFit/>
          </a:bodyPr>
          <a:lstStyle/>
          <a:p>
            <a:pPr marL="12700" marR="5080" indent="-11430">
              <a:lnSpc>
                <a:spcPct val="100000"/>
              </a:lnSpc>
              <a:spcBef>
                <a:spcPts val="95"/>
              </a:spcBef>
              <a:tabLst>
                <a:tab pos="776605" algn="l"/>
                <a:tab pos="2782570" algn="l"/>
                <a:tab pos="6804659" algn="l"/>
              </a:tabLst>
            </a:pPr>
            <a:r>
              <a:rPr lang="en-US" sz="4950" b="1" spc="20" dirty="0">
                <a:latin typeface="Garamond"/>
                <a:cs typeface="Garamond"/>
              </a:rPr>
              <a:t>Question: </a:t>
            </a:r>
            <a:r>
              <a:rPr lang="en-US" sz="4950" spc="20" dirty="0">
                <a:latin typeface="Garamond"/>
                <a:cs typeface="Garamond"/>
              </a:rPr>
              <a:t>What digit is the most frequent between the numbers 1 and 1,000 (inclusive)? What digit is the least frequent between the numbers 1 and 1,000 (inclusive)?</a:t>
            </a:r>
            <a:endParaRPr sz="4950" dirty="0">
              <a:latin typeface="Garamond"/>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a:t>
            </a:fld>
            <a:endParaRPr spc="1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0414789" y="1457752"/>
            <a:ext cx="7237095" cy="779780"/>
          </a:xfrm>
          <a:prstGeom prst="rect">
            <a:avLst/>
          </a:prstGeom>
        </p:spPr>
        <p:txBody>
          <a:bodyPr vert="horz" wrap="square" lIns="0" tIns="12065" rIns="0" bIns="0" rtlCol="0">
            <a:spAutoFit/>
          </a:bodyPr>
          <a:lstStyle/>
          <a:p>
            <a:pPr marL="12700">
              <a:lnSpc>
                <a:spcPct val="100000"/>
              </a:lnSpc>
              <a:spcBef>
                <a:spcPts val="95"/>
              </a:spcBef>
              <a:tabLst>
                <a:tab pos="3159760" algn="l"/>
                <a:tab pos="5166360" algn="l"/>
              </a:tabLst>
            </a:pPr>
            <a:r>
              <a:rPr u="none" spc="425" dirty="0">
                <a:solidFill>
                  <a:srgbClr val="242424"/>
                </a:solidFill>
              </a:rPr>
              <a:t>Solution:	</a:t>
            </a: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9137650" y="2831781"/>
            <a:ext cx="9844405" cy="6861494"/>
          </a:xfrm>
          <a:prstGeom prst="rect">
            <a:avLst/>
          </a:prstGeom>
        </p:spPr>
        <p:txBody>
          <a:bodyPr vert="horz" wrap="square" lIns="0" tIns="15875" rIns="0" bIns="0" rtlCol="0">
            <a:spAutoFit/>
          </a:bodyPr>
          <a:lstStyle/>
          <a:p>
            <a:pPr marL="12700">
              <a:lnSpc>
                <a:spcPct val="100000"/>
              </a:lnSpc>
              <a:spcBef>
                <a:spcPts val="125"/>
              </a:spcBef>
            </a:pPr>
            <a:r>
              <a:rPr lang="en-US" sz="3100" b="1" spc="5" dirty="0">
                <a:latin typeface="Garamond"/>
                <a:cs typeface="Garamond"/>
              </a:rPr>
              <a:t>Answer:</a:t>
            </a:r>
            <a:r>
              <a:rPr lang="en-US" sz="3100" spc="5" dirty="0">
                <a:latin typeface="Garamond"/>
                <a:cs typeface="Garamond"/>
              </a:rPr>
              <a:t> The most common digit is 1 and the least</a:t>
            </a:r>
          </a:p>
          <a:p>
            <a:pPr marL="12700">
              <a:lnSpc>
                <a:spcPct val="100000"/>
              </a:lnSpc>
              <a:spcBef>
                <a:spcPts val="125"/>
              </a:spcBef>
            </a:pPr>
            <a:r>
              <a:rPr lang="en-US" sz="3100" spc="5" dirty="0">
                <a:latin typeface="Garamond"/>
                <a:cs typeface="Garamond"/>
              </a:rPr>
              <a:t>common digit is 0.</a:t>
            </a:r>
          </a:p>
          <a:p>
            <a:pPr marL="12700">
              <a:lnSpc>
                <a:spcPct val="100000"/>
              </a:lnSpc>
              <a:spcBef>
                <a:spcPts val="125"/>
              </a:spcBef>
            </a:pPr>
            <a:endParaRPr lang="en-US" sz="3100" spc="5" dirty="0">
              <a:latin typeface="Garamond"/>
              <a:cs typeface="Garamond"/>
            </a:endParaRPr>
          </a:p>
          <a:p>
            <a:pPr marL="12700">
              <a:lnSpc>
                <a:spcPct val="100000"/>
              </a:lnSpc>
              <a:spcBef>
                <a:spcPts val="125"/>
              </a:spcBef>
            </a:pPr>
            <a:r>
              <a:rPr lang="en-US" sz="3100" spc="5" dirty="0">
                <a:latin typeface="Garamond"/>
                <a:cs typeface="Garamond"/>
              </a:rPr>
              <a:t>The digits 0 through 9 follow the same pattern. There</a:t>
            </a:r>
          </a:p>
          <a:p>
            <a:pPr marL="12700">
              <a:lnSpc>
                <a:spcPct val="100000"/>
              </a:lnSpc>
              <a:spcBef>
                <a:spcPts val="125"/>
              </a:spcBef>
            </a:pPr>
            <a:r>
              <a:rPr lang="en-US" sz="3100" spc="5" dirty="0">
                <a:latin typeface="Garamond"/>
                <a:cs typeface="Garamond"/>
              </a:rPr>
              <a:t>is exactly 1 occurrence digit for every 10 numbers.</a:t>
            </a:r>
          </a:p>
          <a:p>
            <a:pPr marL="12700">
              <a:lnSpc>
                <a:spcPct val="100000"/>
              </a:lnSpc>
              <a:spcBef>
                <a:spcPts val="125"/>
              </a:spcBef>
            </a:pPr>
            <a:r>
              <a:rPr lang="en-US" sz="3100" spc="5" dirty="0">
                <a:latin typeface="Garamond"/>
                <a:cs typeface="Garamond"/>
              </a:rPr>
              <a:t>For instance, the digit 2 appears once between 10 and</a:t>
            </a:r>
          </a:p>
          <a:p>
            <a:pPr marL="12700">
              <a:lnSpc>
                <a:spcPct val="100000"/>
              </a:lnSpc>
              <a:spcBef>
                <a:spcPts val="125"/>
              </a:spcBef>
            </a:pPr>
            <a:r>
              <a:rPr lang="en-US" sz="3100" spc="5" dirty="0">
                <a:latin typeface="Garamond"/>
                <a:cs typeface="Garamond"/>
              </a:rPr>
              <a:t>19 and once between 30 and 39. 2 also appears in 20,</a:t>
            </a:r>
          </a:p>
          <a:p>
            <a:pPr marL="12700">
              <a:lnSpc>
                <a:spcPct val="100000"/>
              </a:lnSpc>
              <a:spcBef>
                <a:spcPts val="125"/>
              </a:spcBef>
            </a:pPr>
            <a:r>
              <a:rPr lang="en-US" sz="3100" spc="5" dirty="0">
                <a:latin typeface="Garamond"/>
                <a:cs typeface="Garamond"/>
              </a:rPr>
              <a:t>21, </a:t>
            </a:r>
            <a:r>
              <a:rPr lang="en-US" sz="3100" spc="5" dirty="0" err="1">
                <a:latin typeface="Garamond"/>
                <a:cs typeface="Garamond"/>
              </a:rPr>
              <a:t>etc</a:t>
            </a:r>
            <a:r>
              <a:rPr lang="en-US" sz="3100" spc="5" dirty="0">
                <a:latin typeface="Garamond"/>
                <a:cs typeface="Garamond"/>
              </a:rPr>
              <a:t>… and 200, 201, 202, </a:t>
            </a:r>
            <a:r>
              <a:rPr lang="en-US" sz="3100" spc="5" dirty="0" err="1">
                <a:latin typeface="Garamond"/>
                <a:cs typeface="Garamond"/>
              </a:rPr>
              <a:t>etc</a:t>
            </a:r>
            <a:r>
              <a:rPr lang="en-US" sz="3100" spc="5" dirty="0">
                <a:latin typeface="Garamond"/>
                <a:cs typeface="Garamond"/>
              </a:rPr>
              <a:t>… The only</a:t>
            </a:r>
          </a:p>
          <a:p>
            <a:pPr marL="12700">
              <a:lnSpc>
                <a:spcPct val="100000"/>
              </a:lnSpc>
              <a:spcBef>
                <a:spcPts val="125"/>
              </a:spcBef>
            </a:pPr>
            <a:r>
              <a:rPr lang="en-US" sz="3100" spc="5" dirty="0">
                <a:latin typeface="Garamond"/>
                <a:cs typeface="Garamond"/>
              </a:rPr>
              <a:t>difference for 1 is that 1,000 includes a 1, so there is a</a:t>
            </a:r>
          </a:p>
          <a:p>
            <a:pPr marL="12700">
              <a:lnSpc>
                <a:spcPct val="100000"/>
              </a:lnSpc>
              <a:spcBef>
                <a:spcPts val="125"/>
              </a:spcBef>
            </a:pPr>
            <a:r>
              <a:rPr lang="en-US" sz="3100" spc="5" dirty="0">
                <a:latin typeface="Garamond"/>
                <a:cs typeface="Garamond"/>
              </a:rPr>
              <a:t>single extra occurrence (301 vs. 300).</a:t>
            </a:r>
          </a:p>
          <a:p>
            <a:pPr marL="12700">
              <a:lnSpc>
                <a:spcPct val="100000"/>
              </a:lnSpc>
              <a:spcBef>
                <a:spcPts val="125"/>
              </a:spcBef>
            </a:pPr>
            <a:endParaRPr lang="en-US" sz="3100" spc="5" dirty="0">
              <a:latin typeface="Garamond"/>
              <a:cs typeface="Garamond"/>
            </a:endParaRPr>
          </a:p>
          <a:p>
            <a:pPr marL="12700">
              <a:lnSpc>
                <a:spcPct val="100000"/>
              </a:lnSpc>
              <a:spcBef>
                <a:spcPts val="125"/>
              </a:spcBef>
            </a:pPr>
            <a:r>
              <a:rPr lang="en-US" sz="3100" spc="5" dirty="0">
                <a:latin typeface="Garamond"/>
                <a:cs typeface="Garamond"/>
              </a:rPr>
              <a:t>The reason 0 has the least occurrences is because 0</a:t>
            </a:r>
          </a:p>
          <a:p>
            <a:pPr marL="12700">
              <a:lnSpc>
                <a:spcPct val="100000"/>
              </a:lnSpc>
              <a:spcBef>
                <a:spcPts val="125"/>
              </a:spcBef>
            </a:pPr>
            <a:r>
              <a:rPr lang="en-US" sz="3100" spc="5" dirty="0">
                <a:latin typeface="Garamond"/>
                <a:cs typeface="Garamond"/>
              </a:rPr>
              <a:t>doesn’t have any equivalents to 22, 33, 44, 222, 333,</a:t>
            </a:r>
          </a:p>
          <a:p>
            <a:pPr marL="12700">
              <a:lnSpc>
                <a:spcPct val="100000"/>
              </a:lnSpc>
              <a:spcBef>
                <a:spcPts val="125"/>
              </a:spcBef>
            </a:pPr>
            <a:r>
              <a:rPr lang="en-US" sz="3100" spc="5" dirty="0" err="1">
                <a:latin typeface="Garamond"/>
                <a:cs typeface="Garamond"/>
              </a:rPr>
              <a:t>etc</a:t>
            </a:r>
            <a:r>
              <a:rPr lang="en-US" sz="3100" spc="5" dirty="0">
                <a:latin typeface="Garamond"/>
                <a:cs typeface="Garamond"/>
              </a:rPr>
              <a:t>…</a:t>
            </a:r>
            <a:endParaRPr sz="3100" dirty="0">
              <a:latin typeface="Garamond"/>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3</a:t>
            </a:fld>
            <a:endParaRPr spc="1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812522" y="2281665"/>
            <a:ext cx="6509384" cy="773930"/>
          </a:xfrm>
          <a:prstGeom prst="rect">
            <a:avLst/>
          </a:prstGeom>
        </p:spPr>
        <p:txBody>
          <a:bodyPr vert="horz" wrap="square" lIns="0" tIns="12065" rIns="0" bIns="0" rtlCol="0">
            <a:spAutoFit/>
          </a:bodyPr>
          <a:lstStyle/>
          <a:p>
            <a:pPr marL="508000" marR="5080" indent="-495934" algn="ctr">
              <a:lnSpc>
                <a:spcPct val="100000"/>
              </a:lnSpc>
              <a:spcBef>
                <a:spcPts val="95"/>
              </a:spcBef>
              <a:tabLst>
                <a:tab pos="2094864" algn="l"/>
                <a:tab pos="3780154" algn="l"/>
                <a:tab pos="4666615" algn="l"/>
                <a:tab pos="5534025" algn="l"/>
              </a:tabLst>
            </a:pPr>
            <a:r>
              <a:rPr lang="en-US" u="none" spc="484" dirty="0"/>
              <a:t>Short Selling</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5028300"/>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Betting against an asset</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Short assets that you believe are overvalued</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Unlike traditional value investing, hedge funds tend to have much higher turnover with shorts and shorter time horizons</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How do we short/What is a short?</a:t>
            </a:r>
            <a:endParaRPr lang="en-US"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4</a:t>
            </a:fld>
            <a:endParaRPr spc="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What does it mean to “Short”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4190891"/>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Borrow shares of a stock (or any asset)</a:t>
            </a:r>
          </a:p>
          <a:p>
            <a:pPr marL="471805" indent="-472440">
              <a:lnSpc>
                <a:spcPct val="100000"/>
              </a:lnSpc>
              <a:spcBef>
                <a:spcPts val="120"/>
              </a:spcBef>
              <a:buFont typeface="Wingdings"/>
              <a:buChar char=""/>
              <a:tabLst>
                <a:tab pos="472440" algn="l"/>
              </a:tabLst>
            </a:pPr>
            <a:r>
              <a:rPr lang="en-US" sz="2950" dirty="0">
                <a:latin typeface="Garamond"/>
                <a:cs typeface="Garamond"/>
              </a:rPr>
              <a:t>Sell them at today’s value</a:t>
            </a:r>
          </a:p>
          <a:p>
            <a:pPr marL="471805" indent="-472440">
              <a:lnSpc>
                <a:spcPct val="100000"/>
              </a:lnSpc>
              <a:spcBef>
                <a:spcPts val="120"/>
              </a:spcBef>
              <a:buFont typeface="Wingdings"/>
              <a:buChar char=""/>
              <a:tabLst>
                <a:tab pos="472440" algn="l"/>
              </a:tabLst>
            </a:pPr>
            <a:r>
              <a:rPr lang="en-US" sz="2950" dirty="0">
                <a:latin typeface="Garamond"/>
                <a:cs typeface="Garamond"/>
              </a:rPr>
              <a:t>Pay “borrow”, which is effectively the interest rate to the lender of the shares</a:t>
            </a:r>
          </a:p>
          <a:p>
            <a:pPr marL="929005" lvl="1" indent="-472440">
              <a:spcBef>
                <a:spcPts val="120"/>
              </a:spcBef>
              <a:buFont typeface="Wingdings"/>
              <a:buChar char=""/>
              <a:tabLst>
                <a:tab pos="472440" algn="l"/>
              </a:tabLst>
            </a:pPr>
            <a:r>
              <a:rPr lang="en-US" sz="2950" dirty="0">
                <a:latin typeface="Garamond"/>
                <a:cs typeface="Garamond"/>
              </a:rPr>
              <a:t>Borrow is typically a couple % but can be much higher if you want to short a stock many other people are short</a:t>
            </a:r>
          </a:p>
          <a:p>
            <a:pPr marL="471805" indent="-472440">
              <a:lnSpc>
                <a:spcPct val="100000"/>
              </a:lnSpc>
              <a:spcBef>
                <a:spcPts val="120"/>
              </a:spcBef>
              <a:buFont typeface="Wingdings"/>
              <a:buChar char=""/>
              <a:tabLst>
                <a:tab pos="472440" algn="l"/>
              </a:tabLst>
            </a:pPr>
            <a:r>
              <a:rPr lang="en-US" sz="2950" dirty="0">
                <a:latin typeface="Garamond"/>
                <a:cs typeface="Garamond"/>
              </a:rPr>
              <a:t>Eventually have to buy back shares and return them to the lender</a:t>
            </a:r>
          </a:p>
          <a:p>
            <a:pPr marL="471805" indent="-472440">
              <a:lnSpc>
                <a:spcPct val="100000"/>
              </a:lnSpc>
              <a:spcBef>
                <a:spcPts val="120"/>
              </a:spcBef>
              <a:buFont typeface="Wingdings"/>
              <a:buChar char=""/>
              <a:tabLst>
                <a:tab pos="472440" algn="l"/>
              </a:tabLst>
            </a:pPr>
            <a:endParaRPr lang="en-US" sz="2950" dirty="0">
              <a:latin typeface="Garamond"/>
              <a:cs typeface="Garamond"/>
            </a:endParaRPr>
          </a:p>
          <a:p>
            <a:pPr marL="471805" indent="-472440">
              <a:lnSpc>
                <a:spcPct val="100000"/>
              </a:lnSpc>
              <a:spcBef>
                <a:spcPts val="120"/>
              </a:spcBef>
              <a:buFont typeface="Wingdings"/>
              <a:buChar char=""/>
              <a:tabLst>
                <a:tab pos="472440" algn="l"/>
              </a:tabLst>
            </a:pPr>
            <a:r>
              <a:rPr lang="en-US" sz="2950" dirty="0">
                <a:latin typeface="Garamond"/>
                <a:cs typeface="Garamond"/>
              </a:rPr>
              <a:t>In the example below, the borrower is short 1 share of stock X at $100</a:t>
            </a:r>
          </a:p>
          <a:p>
            <a:pPr marL="456565" lvl="1">
              <a:spcBef>
                <a:spcPts val="120"/>
              </a:spcBef>
              <a:tabLst>
                <a:tab pos="472440" algn="l"/>
              </a:tabLst>
            </a:pPr>
            <a:endParaRPr sz="2950" b="1"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5</a:t>
            </a:fld>
            <a:endParaRPr spc="15" dirty="0"/>
          </a:p>
        </p:txBody>
      </p:sp>
      <p:sp>
        <p:nvSpPr>
          <p:cNvPr id="11" name="Rectangle 10">
            <a:extLst>
              <a:ext uri="{FF2B5EF4-FFF2-40B4-BE49-F238E27FC236}">
                <a16:creationId xmlns:a16="http://schemas.microsoft.com/office/drawing/2014/main" id="{878CFED0-7161-41BC-8BF5-8D563CFBD9EF}"/>
              </a:ext>
            </a:extLst>
          </p:cNvPr>
          <p:cNvSpPr/>
          <p:nvPr/>
        </p:nvSpPr>
        <p:spPr>
          <a:xfrm>
            <a:off x="4337050" y="8308818"/>
            <a:ext cx="334515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Lender</a:t>
            </a:r>
          </a:p>
        </p:txBody>
      </p:sp>
      <p:sp>
        <p:nvSpPr>
          <p:cNvPr id="12" name="Rectangle 11">
            <a:extLst>
              <a:ext uri="{FF2B5EF4-FFF2-40B4-BE49-F238E27FC236}">
                <a16:creationId xmlns:a16="http://schemas.microsoft.com/office/drawing/2014/main" id="{A3CA20EE-9DF5-4C39-9AC0-8F43E6E8F9C1}"/>
              </a:ext>
            </a:extLst>
          </p:cNvPr>
          <p:cNvSpPr/>
          <p:nvPr/>
        </p:nvSpPr>
        <p:spPr>
          <a:xfrm>
            <a:off x="12189908" y="8308818"/>
            <a:ext cx="3345158"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Borrower</a:t>
            </a:r>
          </a:p>
        </p:txBody>
      </p:sp>
      <p:cxnSp>
        <p:nvCxnSpPr>
          <p:cNvPr id="14" name="Straight Arrow Connector 13">
            <a:extLst>
              <a:ext uri="{FF2B5EF4-FFF2-40B4-BE49-F238E27FC236}">
                <a16:creationId xmlns:a16="http://schemas.microsoft.com/office/drawing/2014/main" id="{F13252D1-1459-493B-9C08-365D19EE4369}"/>
              </a:ext>
            </a:extLst>
          </p:cNvPr>
          <p:cNvCxnSpPr/>
          <p:nvPr/>
        </p:nvCxnSpPr>
        <p:spPr>
          <a:xfrm>
            <a:off x="8223250" y="8397875"/>
            <a:ext cx="3429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BF8A083-37EC-4174-8A99-D9BAE28E420C}"/>
              </a:ext>
            </a:extLst>
          </p:cNvPr>
          <p:cNvCxnSpPr>
            <a:cxnSpLocks/>
          </p:cNvCxnSpPr>
          <p:nvPr/>
        </p:nvCxnSpPr>
        <p:spPr>
          <a:xfrm flipH="1">
            <a:off x="8223250" y="9083675"/>
            <a:ext cx="3429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6D30947-E081-45BB-825B-826ED3EFF7CA}"/>
              </a:ext>
            </a:extLst>
          </p:cNvPr>
          <p:cNvSpPr txBox="1"/>
          <p:nvPr/>
        </p:nvSpPr>
        <p:spPr>
          <a:xfrm>
            <a:off x="8528050" y="7970759"/>
            <a:ext cx="2819400" cy="369332"/>
          </a:xfrm>
          <a:prstGeom prst="rect">
            <a:avLst/>
          </a:prstGeom>
          <a:noFill/>
        </p:spPr>
        <p:txBody>
          <a:bodyPr wrap="square" rtlCol="0">
            <a:spAutoFit/>
          </a:bodyPr>
          <a:lstStyle/>
          <a:p>
            <a:pPr algn="ctr"/>
            <a:r>
              <a:rPr lang="en-US" dirty="0">
                <a:latin typeface="Garamond" panose="02020404030301010803" pitchFamily="18" charset="0"/>
              </a:rPr>
              <a:t>1 share of Stock X ($100)</a:t>
            </a:r>
          </a:p>
        </p:txBody>
      </p:sp>
      <p:sp>
        <p:nvSpPr>
          <p:cNvPr id="17" name="TextBox 16">
            <a:extLst>
              <a:ext uri="{FF2B5EF4-FFF2-40B4-BE49-F238E27FC236}">
                <a16:creationId xmlns:a16="http://schemas.microsoft.com/office/drawing/2014/main" id="{65571901-24CB-47CB-898F-D114070A1F1C}"/>
              </a:ext>
            </a:extLst>
          </p:cNvPr>
          <p:cNvSpPr txBox="1"/>
          <p:nvPr/>
        </p:nvSpPr>
        <p:spPr>
          <a:xfrm>
            <a:off x="8528050" y="9171543"/>
            <a:ext cx="2819400" cy="369332"/>
          </a:xfrm>
          <a:prstGeom prst="rect">
            <a:avLst/>
          </a:prstGeom>
          <a:noFill/>
        </p:spPr>
        <p:txBody>
          <a:bodyPr wrap="square" rtlCol="0">
            <a:spAutoFit/>
          </a:bodyPr>
          <a:lstStyle/>
          <a:p>
            <a:pPr algn="ctr"/>
            <a:r>
              <a:rPr lang="en-US" dirty="0">
                <a:latin typeface="Garamond" panose="02020404030301010803" pitchFamily="18" charset="0"/>
              </a:rPr>
              <a:t>Borrow Fee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Risks of Shorting</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3749675"/>
            <a:ext cx="11719516" cy="6499215"/>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Market goes up over time</a:t>
            </a:r>
          </a:p>
          <a:p>
            <a:pPr marL="929005" lvl="1" indent="-472440">
              <a:spcBef>
                <a:spcPts val="120"/>
              </a:spcBef>
              <a:buFont typeface="Wingdings"/>
              <a:buChar char=""/>
              <a:tabLst>
                <a:tab pos="472440" algn="l"/>
              </a:tabLst>
            </a:pPr>
            <a:r>
              <a:rPr lang="en-US" sz="2950" dirty="0">
                <a:latin typeface="Garamond"/>
                <a:cs typeface="Garamond"/>
              </a:rPr>
              <a:t>9% CAGR over the last 50 years</a:t>
            </a:r>
          </a:p>
          <a:p>
            <a:pPr marL="471805" indent="-472440">
              <a:lnSpc>
                <a:spcPct val="100000"/>
              </a:lnSpc>
              <a:spcBef>
                <a:spcPts val="120"/>
              </a:spcBef>
              <a:buFont typeface="Wingdings"/>
              <a:buChar char=""/>
              <a:tabLst>
                <a:tab pos="472440" algn="l"/>
              </a:tabLst>
            </a:pPr>
            <a:endParaRPr lang="en-US" sz="2950" dirty="0">
              <a:latin typeface="Garamond"/>
              <a:cs typeface="Garamond"/>
            </a:endParaRPr>
          </a:p>
          <a:p>
            <a:pPr marL="471805" indent="-472440">
              <a:lnSpc>
                <a:spcPct val="100000"/>
              </a:lnSpc>
              <a:spcBef>
                <a:spcPts val="120"/>
              </a:spcBef>
              <a:buFont typeface="Wingdings"/>
              <a:buChar char=""/>
              <a:tabLst>
                <a:tab pos="472440" algn="l"/>
              </a:tabLst>
            </a:pPr>
            <a:r>
              <a:rPr lang="en-US" sz="2950" dirty="0">
                <a:latin typeface="Garamond"/>
                <a:cs typeface="Garamond"/>
              </a:rPr>
              <a:t>Infinite Downside and Capped Upside</a:t>
            </a:r>
          </a:p>
          <a:p>
            <a:pPr marL="471805" indent="-472440">
              <a:lnSpc>
                <a:spcPct val="100000"/>
              </a:lnSpc>
              <a:spcBef>
                <a:spcPts val="120"/>
              </a:spcBef>
              <a:buFont typeface="Wingdings"/>
              <a:buChar char=""/>
              <a:tabLst>
                <a:tab pos="472440" algn="l"/>
              </a:tabLst>
            </a:pPr>
            <a:endParaRPr lang="en-US" sz="2950" dirty="0">
              <a:latin typeface="Garamond"/>
              <a:cs typeface="Garamond"/>
            </a:endParaRPr>
          </a:p>
          <a:p>
            <a:pPr marL="471805" indent="-472440">
              <a:lnSpc>
                <a:spcPct val="100000"/>
              </a:lnSpc>
              <a:spcBef>
                <a:spcPts val="120"/>
              </a:spcBef>
              <a:buFont typeface="Wingdings"/>
              <a:buChar char=""/>
              <a:tabLst>
                <a:tab pos="472440" algn="l"/>
              </a:tabLst>
            </a:pPr>
            <a:r>
              <a:rPr lang="en-US" sz="2950" dirty="0">
                <a:latin typeface="Garamond"/>
                <a:cs typeface="Garamond"/>
              </a:rPr>
              <a:t>Short Squeeze</a:t>
            </a:r>
          </a:p>
          <a:p>
            <a:pPr marL="929005" lvl="1" indent="-472440">
              <a:spcBef>
                <a:spcPts val="120"/>
              </a:spcBef>
              <a:buFont typeface="Wingdings"/>
              <a:buChar char=""/>
              <a:tabLst>
                <a:tab pos="472440" algn="l"/>
              </a:tabLst>
            </a:pPr>
            <a:r>
              <a:rPr lang="en-US" sz="2950" dirty="0">
                <a:latin typeface="Garamond"/>
                <a:cs typeface="Garamond"/>
              </a:rPr>
              <a:t>Short sellers need to buy stock to cover their position if margin called on a sharp increase, causing the price to increase more and forcing more to buy</a:t>
            </a:r>
          </a:p>
          <a:p>
            <a:pPr marL="929005" lvl="1" indent="-472440">
              <a:spcBef>
                <a:spcPts val="120"/>
              </a:spcBef>
              <a:buFont typeface="Wingdings"/>
              <a:buChar char=""/>
              <a:tabLst>
                <a:tab pos="472440" algn="l"/>
              </a:tabLst>
            </a:pPr>
            <a:r>
              <a:rPr lang="en-US" sz="2950" dirty="0">
                <a:latin typeface="Garamond"/>
                <a:cs typeface="Garamond"/>
              </a:rPr>
              <a:t>Margin Call: Broker can force you to buy back stock or put-up capital if the stock prices rises dramatically</a:t>
            </a:r>
          </a:p>
          <a:p>
            <a:pPr marL="471805" indent="-472440">
              <a:lnSpc>
                <a:spcPct val="100000"/>
              </a:lnSpc>
              <a:spcBef>
                <a:spcPts val="120"/>
              </a:spcBef>
              <a:buFont typeface="Wingdings"/>
              <a:buChar char=""/>
              <a:tabLst>
                <a:tab pos="472440" algn="l"/>
              </a:tabLst>
            </a:pPr>
            <a:endParaRPr lang="en-US" sz="2950" b="1" dirty="0">
              <a:latin typeface="Garamond"/>
              <a:cs typeface="Garamond"/>
            </a:endParaRPr>
          </a:p>
          <a:p>
            <a:pPr marL="471805" indent="-472440">
              <a:lnSpc>
                <a:spcPct val="100000"/>
              </a:lnSpc>
              <a:spcBef>
                <a:spcPts val="120"/>
              </a:spcBef>
              <a:buFont typeface="Wingdings"/>
              <a:buChar char=""/>
              <a:tabLst>
                <a:tab pos="472440" algn="l"/>
              </a:tabLst>
            </a:pPr>
            <a:r>
              <a:rPr lang="en-US" sz="2950" dirty="0">
                <a:latin typeface="Garamond"/>
                <a:cs typeface="Garamond"/>
              </a:rPr>
              <a:t>Recent Examples?</a:t>
            </a:r>
          </a:p>
          <a:p>
            <a:pPr marL="471805" indent="-472440">
              <a:lnSpc>
                <a:spcPct val="100000"/>
              </a:lnSpc>
              <a:spcBef>
                <a:spcPts val="120"/>
              </a:spcBef>
              <a:buFont typeface="Wingdings"/>
              <a:buChar char=""/>
              <a:tabLst>
                <a:tab pos="472440" algn="l"/>
              </a:tabLst>
            </a:pPr>
            <a:endParaRPr sz="2950" b="1"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6</a:t>
            </a:fld>
            <a:endParaRPr spc="15" dirty="0"/>
          </a:p>
        </p:txBody>
      </p:sp>
    </p:spTree>
    <p:extLst>
      <p:ext uri="{BB962C8B-B14F-4D97-AF65-F5344CB8AC3E}">
        <p14:creationId xmlns:p14="http://schemas.microsoft.com/office/powerpoint/2010/main" val="372865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9525"/>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Melvin Capital - GME</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3749675"/>
            <a:ext cx="11719516" cy="4190891"/>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Long/Short Hedge fund, hailing from P72</a:t>
            </a:r>
          </a:p>
          <a:p>
            <a:pPr marL="471805" indent="-472440">
              <a:lnSpc>
                <a:spcPct val="100000"/>
              </a:lnSpc>
              <a:spcBef>
                <a:spcPts val="120"/>
              </a:spcBef>
              <a:buFont typeface="Wingdings"/>
              <a:buChar char=""/>
              <a:tabLst>
                <a:tab pos="472440" algn="l"/>
              </a:tabLst>
            </a:pPr>
            <a:r>
              <a:rPr lang="en-US" sz="2950" dirty="0">
                <a:latin typeface="Garamond"/>
                <a:cs typeface="Garamond"/>
              </a:rPr>
              <a:t>53% loss in January 2021 due to </a:t>
            </a:r>
            <a:r>
              <a:rPr lang="en-US" sz="2950" dirty="0" err="1">
                <a:latin typeface="Garamond"/>
                <a:cs typeface="Garamond"/>
              </a:rPr>
              <a:t>Gamestop</a:t>
            </a:r>
            <a:r>
              <a:rPr lang="en-US" sz="2950" dirty="0">
                <a:latin typeface="Garamond"/>
                <a:cs typeface="Garamond"/>
              </a:rPr>
              <a:t> saga</a:t>
            </a:r>
          </a:p>
          <a:p>
            <a:pPr marL="471805" indent="-472440">
              <a:lnSpc>
                <a:spcPct val="100000"/>
              </a:lnSpc>
              <a:spcBef>
                <a:spcPts val="120"/>
              </a:spcBef>
              <a:buFont typeface="Wingdings"/>
              <a:buChar char=""/>
              <a:tabLst>
                <a:tab pos="472440" algn="l"/>
              </a:tabLst>
            </a:pPr>
            <a:r>
              <a:rPr lang="en-US" sz="2950" dirty="0">
                <a:latin typeface="Garamond"/>
                <a:cs typeface="Garamond"/>
              </a:rPr>
              <a:t>Number of extraneous factors, but shows the ultimate risk case when shorting</a:t>
            </a:r>
          </a:p>
          <a:p>
            <a:pPr marL="471805" indent="-472440">
              <a:lnSpc>
                <a:spcPct val="100000"/>
              </a:lnSpc>
              <a:spcBef>
                <a:spcPts val="120"/>
              </a:spcBef>
              <a:buFont typeface="Wingdings"/>
              <a:buChar char=""/>
              <a:tabLst>
                <a:tab pos="472440" algn="l"/>
              </a:tabLst>
            </a:pPr>
            <a:r>
              <a:rPr lang="en-US" sz="2950" dirty="0">
                <a:latin typeface="Garamond"/>
                <a:cs typeface="Garamond"/>
              </a:rPr>
              <a:t>Factors at play</a:t>
            </a:r>
          </a:p>
          <a:p>
            <a:pPr marL="929005" lvl="1" indent="-472440">
              <a:spcBef>
                <a:spcPts val="120"/>
              </a:spcBef>
              <a:buFont typeface="Wingdings"/>
              <a:buChar char=""/>
              <a:tabLst>
                <a:tab pos="472440" algn="l"/>
              </a:tabLst>
            </a:pPr>
            <a:r>
              <a:rPr lang="en-US" sz="2950" dirty="0">
                <a:latin typeface="Garamond"/>
                <a:cs typeface="Garamond"/>
              </a:rPr>
              <a:t>Short Squeeze (and more)</a:t>
            </a:r>
          </a:p>
          <a:p>
            <a:pPr marL="929005" lvl="1" indent="-472440">
              <a:spcBef>
                <a:spcPts val="120"/>
              </a:spcBef>
              <a:buFont typeface="Wingdings"/>
              <a:buChar char=""/>
              <a:tabLst>
                <a:tab pos="472440" algn="l"/>
              </a:tabLst>
            </a:pPr>
            <a:r>
              <a:rPr lang="en-US" sz="2950" dirty="0">
                <a:latin typeface="Garamond"/>
                <a:cs typeface="Garamond"/>
              </a:rPr>
              <a:t>Infinite Downside</a:t>
            </a:r>
          </a:p>
          <a:p>
            <a:pPr marL="471805" indent="-472440">
              <a:lnSpc>
                <a:spcPct val="100000"/>
              </a:lnSpc>
              <a:spcBef>
                <a:spcPts val="120"/>
              </a:spcBef>
              <a:buFont typeface="Wingdings"/>
              <a:buChar char=""/>
              <a:tabLst>
                <a:tab pos="472440" algn="l"/>
              </a:tabLst>
            </a:pPr>
            <a:endParaRPr lang="en-US" sz="2950" dirty="0">
              <a:latin typeface="Garamond"/>
              <a:cs typeface="Garamond"/>
            </a:endParaRPr>
          </a:p>
          <a:p>
            <a:pPr marL="471805" indent="-472440">
              <a:lnSpc>
                <a:spcPct val="100000"/>
              </a:lnSpc>
              <a:spcBef>
                <a:spcPts val="120"/>
              </a:spcBef>
              <a:buFont typeface="Wingdings"/>
              <a:buChar char=""/>
              <a:tabLst>
                <a:tab pos="472440" algn="l"/>
              </a:tabLst>
            </a:pPr>
            <a:endParaRPr sz="295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7</a:t>
            </a:fld>
            <a:endParaRPr spc="15" dirty="0"/>
          </a:p>
        </p:txBody>
      </p:sp>
      <p:grpSp>
        <p:nvGrpSpPr>
          <p:cNvPr id="13" name="Group 12">
            <a:extLst>
              <a:ext uri="{FF2B5EF4-FFF2-40B4-BE49-F238E27FC236}">
                <a16:creationId xmlns:a16="http://schemas.microsoft.com/office/drawing/2014/main" id="{6894BAB2-8E8D-46C2-90A0-9CFB6D4F0B96}"/>
              </a:ext>
            </a:extLst>
          </p:cNvPr>
          <p:cNvGrpSpPr/>
          <p:nvPr/>
        </p:nvGrpSpPr>
        <p:grpSpPr>
          <a:xfrm>
            <a:off x="4007668" y="7178675"/>
            <a:ext cx="12088764" cy="2743200"/>
            <a:chOff x="4278668" y="7055723"/>
            <a:chExt cx="12088764" cy="2743200"/>
          </a:xfrm>
        </p:grpSpPr>
        <p:pic>
          <p:nvPicPr>
            <p:cNvPr id="11" name="Picture 10">
              <a:extLst>
                <a:ext uri="{FF2B5EF4-FFF2-40B4-BE49-F238E27FC236}">
                  <a16:creationId xmlns:a16="http://schemas.microsoft.com/office/drawing/2014/main" id="{9E79EB34-2955-4D57-8D72-428EAB5DB2FA}"/>
                </a:ext>
              </a:extLst>
            </p:cNvPr>
            <p:cNvPicPr>
              <a:picLocks noChangeAspect="1"/>
            </p:cNvPicPr>
            <p:nvPr/>
          </p:nvPicPr>
          <p:blipFill rotWithShape="1">
            <a:blip r:embed="rId4"/>
            <a:srcRect t="3329"/>
            <a:stretch/>
          </p:blipFill>
          <p:spPr>
            <a:xfrm>
              <a:off x="4278668" y="7055723"/>
              <a:ext cx="4062396" cy="2743200"/>
            </a:xfrm>
            <a:prstGeom prst="rect">
              <a:avLst/>
            </a:prstGeom>
          </p:spPr>
        </p:pic>
        <p:pic>
          <p:nvPicPr>
            <p:cNvPr id="12" name="Picture 11">
              <a:extLst>
                <a:ext uri="{FF2B5EF4-FFF2-40B4-BE49-F238E27FC236}">
                  <a16:creationId xmlns:a16="http://schemas.microsoft.com/office/drawing/2014/main" id="{EFA136E0-62BF-4443-B9C6-1D420C86DB2F}"/>
                </a:ext>
              </a:extLst>
            </p:cNvPr>
            <p:cNvPicPr>
              <a:picLocks noChangeAspect="1"/>
            </p:cNvPicPr>
            <p:nvPr/>
          </p:nvPicPr>
          <p:blipFill rotWithShape="1">
            <a:blip r:embed="rId5"/>
            <a:srcRect t="6015"/>
            <a:stretch/>
          </p:blipFill>
          <p:spPr>
            <a:xfrm>
              <a:off x="8469668" y="7055723"/>
              <a:ext cx="7897764" cy="2743200"/>
            </a:xfrm>
            <a:prstGeom prst="rect">
              <a:avLst/>
            </a:prstGeom>
          </p:spPr>
        </p:pic>
      </p:grpSp>
    </p:spTree>
    <p:extLst>
      <p:ext uri="{BB962C8B-B14F-4D97-AF65-F5344CB8AC3E}">
        <p14:creationId xmlns:p14="http://schemas.microsoft.com/office/powerpoint/2010/main" val="3877790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Why do we Short?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3749675"/>
            <a:ext cx="11719516" cy="6350456"/>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500" dirty="0">
                <a:latin typeface="Garamond"/>
                <a:cs typeface="Garamond"/>
              </a:rPr>
              <a:t>Increase leverage</a:t>
            </a:r>
          </a:p>
          <a:p>
            <a:pPr marL="929005" lvl="1" indent="-472440">
              <a:spcBef>
                <a:spcPts val="120"/>
              </a:spcBef>
              <a:buFont typeface="Wingdings"/>
              <a:buChar char=""/>
              <a:tabLst>
                <a:tab pos="472440" algn="l"/>
              </a:tabLst>
            </a:pPr>
            <a:r>
              <a:rPr lang="en-US" sz="2500" dirty="0">
                <a:latin typeface="Garamond"/>
                <a:cs typeface="Garamond"/>
              </a:rPr>
              <a:t>When you short, you borrow a stock and sell, giving you capital you can invest for the time being with your “interest” being the borrow</a:t>
            </a:r>
          </a:p>
          <a:p>
            <a:pPr marL="471805" indent="-472440">
              <a:lnSpc>
                <a:spcPct val="100000"/>
              </a:lnSpc>
              <a:spcBef>
                <a:spcPts val="120"/>
              </a:spcBef>
              <a:buFont typeface="Wingdings"/>
              <a:buChar char=""/>
              <a:tabLst>
                <a:tab pos="472440" algn="l"/>
              </a:tabLst>
            </a:pPr>
            <a:endParaRPr lang="en-US" sz="2500" dirty="0">
              <a:latin typeface="Garamond"/>
              <a:cs typeface="Garamond"/>
            </a:endParaRPr>
          </a:p>
          <a:p>
            <a:pPr marL="471805" indent="-472440">
              <a:spcBef>
                <a:spcPts val="120"/>
              </a:spcBef>
              <a:buFont typeface="Wingdings"/>
              <a:buChar char=""/>
              <a:tabLst>
                <a:tab pos="472440" algn="l"/>
              </a:tabLst>
            </a:pPr>
            <a:r>
              <a:rPr lang="en-US" sz="2500" dirty="0">
                <a:latin typeface="Garamond"/>
                <a:cs typeface="Garamond"/>
              </a:rPr>
              <a:t>Generating “free” alpha</a:t>
            </a:r>
          </a:p>
          <a:p>
            <a:pPr marL="471805" indent="-472440">
              <a:lnSpc>
                <a:spcPct val="100000"/>
              </a:lnSpc>
              <a:spcBef>
                <a:spcPts val="120"/>
              </a:spcBef>
              <a:buFont typeface="Wingdings"/>
              <a:buChar char=""/>
              <a:tabLst>
                <a:tab pos="472440" algn="l"/>
              </a:tabLst>
            </a:pPr>
            <a:endParaRPr lang="en-US" sz="2500" dirty="0">
              <a:latin typeface="Garamond"/>
              <a:cs typeface="Garamond"/>
            </a:endParaRPr>
          </a:p>
          <a:p>
            <a:pPr marL="471805" indent="-472440">
              <a:lnSpc>
                <a:spcPct val="100000"/>
              </a:lnSpc>
              <a:spcBef>
                <a:spcPts val="120"/>
              </a:spcBef>
              <a:buFont typeface="Wingdings"/>
              <a:buChar char=""/>
              <a:tabLst>
                <a:tab pos="472440" algn="l"/>
              </a:tabLst>
            </a:pPr>
            <a:r>
              <a:rPr lang="en-US" sz="2500" dirty="0">
                <a:latin typeface="Garamond"/>
                <a:cs typeface="Garamond"/>
              </a:rPr>
              <a:t>Hedge</a:t>
            </a:r>
          </a:p>
          <a:p>
            <a:pPr marL="929005" lvl="1" indent="-472440">
              <a:spcBef>
                <a:spcPts val="120"/>
              </a:spcBef>
              <a:buFont typeface="Wingdings"/>
              <a:buChar char=""/>
              <a:tabLst>
                <a:tab pos="472440" algn="l"/>
              </a:tabLst>
            </a:pPr>
            <a:r>
              <a:rPr lang="en-US" sz="2500" dirty="0">
                <a:latin typeface="Garamond"/>
                <a:cs typeface="Garamond"/>
              </a:rPr>
              <a:t>Beta</a:t>
            </a:r>
          </a:p>
          <a:p>
            <a:pPr marL="929005" lvl="1" indent="-472440">
              <a:spcBef>
                <a:spcPts val="120"/>
              </a:spcBef>
              <a:buFont typeface="Wingdings"/>
              <a:buChar char=""/>
              <a:tabLst>
                <a:tab pos="472440" algn="l"/>
              </a:tabLst>
            </a:pPr>
            <a:r>
              <a:rPr lang="en-US" sz="2500" dirty="0">
                <a:latin typeface="Garamond"/>
                <a:cs typeface="Garamond"/>
              </a:rPr>
              <a:t>Factor/Pair Trades</a:t>
            </a:r>
          </a:p>
          <a:p>
            <a:pPr marL="929005" lvl="1" indent="-472440">
              <a:spcBef>
                <a:spcPts val="120"/>
              </a:spcBef>
              <a:buFont typeface="Wingdings"/>
              <a:buChar char=""/>
              <a:tabLst>
                <a:tab pos="472440" algn="l"/>
              </a:tabLst>
            </a:pPr>
            <a:endParaRPr lang="en-US" sz="2500" dirty="0">
              <a:latin typeface="Garamond"/>
              <a:cs typeface="Garamond"/>
            </a:endParaRPr>
          </a:p>
          <a:p>
            <a:pPr marL="471805" indent="-472440">
              <a:spcBef>
                <a:spcPts val="120"/>
              </a:spcBef>
              <a:buFont typeface="Wingdings"/>
              <a:buChar char=""/>
              <a:tabLst>
                <a:tab pos="472440" algn="l"/>
              </a:tabLst>
            </a:pPr>
            <a:r>
              <a:rPr lang="en-US" sz="2500" dirty="0">
                <a:latin typeface="Garamond"/>
                <a:cs typeface="Garamond"/>
              </a:rPr>
              <a:t>Generating higher fees (generalization)</a:t>
            </a:r>
          </a:p>
          <a:p>
            <a:pPr marL="929005" lvl="1" indent="-472440">
              <a:spcBef>
                <a:spcPts val="120"/>
              </a:spcBef>
              <a:buFont typeface="Wingdings"/>
              <a:buChar char=""/>
              <a:tabLst>
                <a:tab pos="472440" algn="l"/>
              </a:tabLst>
            </a:pPr>
            <a:r>
              <a:rPr lang="en-US" sz="2500" dirty="0">
                <a:latin typeface="Garamond"/>
                <a:cs typeface="Garamond"/>
              </a:rPr>
              <a:t>In both a comical and legitimate sense</a:t>
            </a:r>
          </a:p>
          <a:p>
            <a:pPr marL="929005" lvl="1" indent="-472440">
              <a:spcBef>
                <a:spcPts val="120"/>
              </a:spcBef>
              <a:buFont typeface="Wingdings"/>
              <a:buChar char=""/>
              <a:tabLst>
                <a:tab pos="472440" algn="l"/>
              </a:tabLst>
            </a:pPr>
            <a:r>
              <a:rPr lang="en-US" sz="2500" dirty="0">
                <a:latin typeface="Garamond"/>
                <a:cs typeface="Garamond"/>
              </a:rPr>
              <a:t>P72/Multi-managers can charge 3 and 30, other hedge funds can’t</a:t>
            </a:r>
          </a:p>
          <a:p>
            <a:pPr marL="929005" lvl="1" indent="-472440">
              <a:spcBef>
                <a:spcPts val="120"/>
              </a:spcBef>
              <a:buFont typeface="Wingdings"/>
              <a:buChar char=""/>
              <a:tabLst>
                <a:tab pos="472440" algn="l"/>
              </a:tabLst>
            </a:pPr>
            <a:r>
              <a:rPr lang="en-US" sz="2500" dirty="0">
                <a:latin typeface="Garamond"/>
                <a:cs typeface="Garamond"/>
              </a:rPr>
              <a:t>L/S can charge 2 and 20</a:t>
            </a:r>
          </a:p>
          <a:p>
            <a:pPr marL="929005" lvl="1" indent="-472440">
              <a:spcBef>
                <a:spcPts val="120"/>
              </a:spcBef>
              <a:buFont typeface="Wingdings"/>
              <a:buChar char=""/>
              <a:tabLst>
                <a:tab pos="472440" algn="l"/>
              </a:tabLst>
            </a:pPr>
            <a:r>
              <a:rPr lang="en-US" sz="2500" dirty="0">
                <a:latin typeface="Garamond"/>
                <a:cs typeface="Garamond"/>
              </a:rPr>
              <a:t>L/O probably can only charge 1 and 20 if not worse</a:t>
            </a:r>
          </a:p>
          <a:p>
            <a:pPr marL="471805" indent="-472440">
              <a:lnSpc>
                <a:spcPct val="100000"/>
              </a:lnSpc>
              <a:spcBef>
                <a:spcPts val="120"/>
              </a:spcBef>
              <a:buFont typeface="Wingdings"/>
              <a:buChar char=""/>
              <a:tabLst>
                <a:tab pos="472440" algn="l"/>
              </a:tabLst>
            </a:pPr>
            <a:endParaRPr sz="2500" b="1"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8</a:t>
            </a:fld>
            <a:endParaRPr spc="15" dirty="0"/>
          </a:p>
        </p:txBody>
      </p:sp>
    </p:spTree>
    <p:extLst>
      <p:ext uri="{BB962C8B-B14F-4D97-AF65-F5344CB8AC3E}">
        <p14:creationId xmlns:p14="http://schemas.microsoft.com/office/powerpoint/2010/main" val="1412559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Fund Structures (Net vs Gross)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3749675"/>
            <a:ext cx="11719516" cy="5111656"/>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Gross: Total “Capital Invested</a:t>
            </a:r>
            <a:endParaRPr lang="en-US" sz="2950" b="1" dirty="0">
              <a:latin typeface="Garamond"/>
              <a:cs typeface="Garamond"/>
            </a:endParaRPr>
          </a:p>
          <a:p>
            <a:pPr marL="471805" indent="-472440">
              <a:lnSpc>
                <a:spcPct val="100000"/>
              </a:lnSpc>
              <a:spcBef>
                <a:spcPts val="120"/>
              </a:spcBef>
              <a:buFont typeface="Wingdings"/>
              <a:buChar char=""/>
              <a:tabLst>
                <a:tab pos="472440" algn="l"/>
              </a:tabLst>
            </a:pPr>
            <a:endParaRPr lang="en-US" sz="2950" b="1" dirty="0">
              <a:latin typeface="Garamond"/>
              <a:cs typeface="Garamond"/>
            </a:endParaRPr>
          </a:p>
          <a:p>
            <a:pPr marL="471805" indent="-472440">
              <a:lnSpc>
                <a:spcPct val="100000"/>
              </a:lnSpc>
              <a:spcBef>
                <a:spcPts val="120"/>
              </a:spcBef>
              <a:buFont typeface="Wingdings"/>
              <a:buChar char=""/>
              <a:tabLst>
                <a:tab pos="472440" algn="l"/>
              </a:tabLst>
            </a:pPr>
            <a:r>
              <a:rPr lang="en-US" sz="2950" dirty="0">
                <a:latin typeface="Garamond"/>
                <a:cs typeface="Garamond"/>
              </a:rPr>
              <a:t>Net: Can be thought of as effective capital exposure to the market (as a %)</a:t>
            </a:r>
          </a:p>
          <a:p>
            <a:pPr marL="929005" lvl="1" indent="-472440">
              <a:spcBef>
                <a:spcPts val="120"/>
              </a:spcBef>
              <a:buFont typeface="Wingdings"/>
              <a:buChar char=""/>
              <a:tabLst>
                <a:tab pos="472440" algn="l"/>
              </a:tabLst>
            </a:pPr>
            <a:r>
              <a:rPr lang="en-US" sz="2950" dirty="0">
                <a:latin typeface="Garamond"/>
                <a:cs typeface="Garamond"/>
              </a:rPr>
              <a:t>% of original capital invested on long side - % on short side</a:t>
            </a:r>
          </a:p>
          <a:p>
            <a:pPr marL="929005" lvl="1" indent="-472440">
              <a:spcBef>
                <a:spcPts val="120"/>
              </a:spcBef>
              <a:buFont typeface="Wingdings"/>
              <a:buChar char=""/>
              <a:tabLst>
                <a:tab pos="472440" algn="l"/>
              </a:tabLst>
            </a:pPr>
            <a:endParaRPr lang="en-US" sz="2950" dirty="0">
              <a:latin typeface="Garamond"/>
              <a:cs typeface="Garamond"/>
            </a:endParaRPr>
          </a:p>
          <a:p>
            <a:pPr marL="471805" indent="-472440">
              <a:spcBef>
                <a:spcPts val="120"/>
              </a:spcBef>
              <a:buFont typeface="Wingdings"/>
              <a:buChar char=""/>
              <a:tabLst>
                <a:tab pos="472440" algn="l"/>
              </a:tabLst>
            </a:pPr>
            <a:r>
              <a:rPr lang="en-US" sz="2950" dirty="0">
                <a:latin typeface="Garamond"/>
                <a:cs typeface="Garamond"/>
              </a:rPr>
              <a:t>Can take it a step further and look at it on a beta basis instead of capital basis</a:t>
            </a:r>
          </a:p>
          <a:p>
            <a:pPr marL="471805" indent="-472440">
              <a:spcBef>
                <a:spcPts val="120"/>
              </a:spcBef>
              <a:buFont typeface="Wingdings"/>
              <a:buChar char=""/>
              <a:tabLst>
                <a:tab pos="472440" algn="l"/>
              </a:tabLst>
            </a:pPr>
            <a:r>
              <a:rPr lang="en-US" sz="2950" dirty="0">
                <a:latin typeface="Garamond"/>
                <a:cs typeface="Garamond"/>
              </a:rPr>
              <a:t>By reducing exposure to market, but “levering up” you can magnify returns if you can generate alpha while reducing your exposure to beta</a:t>
            </a:r>
          </a:p>
          <a:p>
            <a:pPr marL="929005" lvl="1" indent="-472440">
              <a:spcBef>
                <a:spcPts val="120"/>
              </a:spcBef>
              <a:buFont typeface="Wingdings"/>
              <a:buChar char=""/>
              <a:tabLst>
                <a:tab pos="472440" algn="l"/>
              </a:tabLst>
            </a:pPr>
            <a:r>
              <a:rPr lang="en-US" sz="2950" dirty="0">
                <a:latin typeface="Garamond"/>
                <a:cs typeface="Garamond"/>
              </a:rPr>
              <a:t>If the market returns 8%, 6% of true alpha is small even if impressive (0% net/0 beta exposure), this structure can counteract this</a:t>
            </a:r>
          </a:p>
          <a:p>
            <a:pPr marL="471805" indent="-472440">
              <a:spcBef>
                <a:spcPts val="120"/>
              </a:spcBef>
              <a:buFont typeface="Wingdings"/>
              <a:buChar char=""/>
              <a:tabLst>
                <a:tab pos="472440" algn="l"/>
              </a:tabLst>
            </a:pPr>
            <a:r>
              <a:rPr lang="en-US" sz="2950" dirty="0">
                <a:latin typeface="Garamond"/>
                <a:cs typeface="Garamond"/>
              </a:rPr>
              <a:t>Hence why funds can charge higher fees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9</a:t>
            </a:fld>
            <a:endParaRPr spc="15" dirty="0"/>
          </a:p>
        </p:txBody>
      </p:sp>
    </p:spTree>
    <p:extLst>
      <p:ext uri="{BB962C8B-B14F-4D97-AF65-F5344CB8AC3E}">
        <p14:creationId xmlns:p14="http://schemas.microsoft.com/office/powerpoint/2010/main" val="2679599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641</TotalTime>
  <Words>1706</Words>
  <Application>Microsoft Office PowerPoint</Application>
  <PresentationFormat>Custom</PresentationFormat>
  <Paragraphs>161</Paragraphs>
  <Slides>16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Wingdings</vt:lpstr>
      <vt:lpstr>Garamond</vt:lpstr>
      <vt:lpstr>Lato Light</vt:lpstr>
      <vt:lpstr>Lato Thin</vt:lpstr>
      <vt:lpstr>Verdana</vt:lpstr>
      <vt:lpstr>Segoe UI</vt:lpstr>
      <vt:lpstr>Calibri</vt:lpstr>
      <vt:lpstr>Arial</vt:lpstr>
      <vt:lpstr>Office Theme</vt:lpstr>
      <vt:lpstr>PowerPoint Presentation</vt:lpstr>
      <vt:lpstr>Brain Teaser</vt:lpstr>
      <vt:lpstr>Solution: Brain Teaser</vt:lpstr>
      <vt:lpstr>Short Selling</vt:lpstr>
      <vt:lpstr>What does it mean to “Short”</vt:lpstr>
      <vt:lpstr>Risks of Shorting</vt:lpstr>
      <vt:lpstr>Melvin Capital - GME</vt:lpstr>
      <vt:lpstr>Why do we Short?</vt:lpstr>
      <vt:lpstr>Fund Structures (Net vs Gross)</vt:lpstr>
      <vt:lpstr>Pod Shops</vt:lpstr>
      <vt:lpstr>Common Pitch Types - Shorts</vt:lpstr>
      <vt:lpstr>Bad Shorts</vt:lpstr>
      <vt:lpstr>Case Studies</vt:lpstr>
      <vt:lpstr>Crazy Expectations: Vital Farms (NASDAQ: VITL)</vt:lpstr>
      <vt:lpstr>Structural Share Donor: Waitr Holdings (NASDAQ: WTRH)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Ram Ramanathan</cp:lastModifiedBy>
  <cp:revision>55</cp:revision>
  <dcterms:created xsi:type="dcterms:W3CDTF">2020-05-22T21:48:51Z</dcterms:created>
  <dcterms:modified xsi:type="dcterms:W3CDTF">2021-11-01T21:16:40Z</dcterms:modified>
</cp:coreProperties>
</file>