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wdp" ContentType="image/vnd.ms-photo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322" r:id="rId3"/>
    <p:sldId id="335" r:id="rId4"/>
    <p:sldId id="318" r:id="rId5"/>
    <p:sldId id="280" r:id="rId6"/>
    <p:sldId id="319" r:id="rId7"/>
    <p:sldId id="343" r:id="rId8"/>
    <p:sldId id="344" r:id="rId9"/>
    <p:sldId id="345" r:id="rId10"/>
    <p:sldId id="307" r:id="rId11"/>
    <p:sldId id="336" r:id="rId12"/>
    <p:sldId id="337" r:id="rId13"/>
    <p:sldId id="338" r:id="rId14"/>
    <p:sldId id="339" r:id="rId15"/>
    <p:sldId id="340" r:id="rId16"/>
    <p:sldId id="341" r:id="rId17"/>
    <p:sldId id="346" r:id="rId18"/>
    <p:sldId id="347" r:id="rId19"/>
    <p:sldId id="342" r:id="rId20"/>
    <p:sldId id="348" r:id="rId21"/>
    <p:sldId id="304" r:id="rId22"/>
    <p:sldId id="327" r:id="rId23"/>
    <p:sldId id="321" r:id="rId24"/>
    <p:sldId id="326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A16A"/>
    <a:srgbClr val="6B7DE3"/>
    <a:srgbClr val="9D8FE3"/>
    <a:srgbClr val="89A2C4"/>
    <a:srgbClr val="1B5683"/>
    <a:srgbClr val="FFFFFF"/>
    <a:srgbClr val="7D9B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427" autoAdjust="0"/>
    <p:restoredTop sz="92136" autoAdjust="0"/>
  </p:normalViewPr>
  <p:slideViewPr>
    <p:cSldViewPr>
      <p:cViewPr varScale="1">
        <p:scale>
          <a:sx n="107" d="100"/>
          <a:sy n="107" d="100"/>
        </p:scale>
        <p:origin x="1216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handoutMaster" Target="handoutMasters/handoutMaster1.xml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27DE09-3965-DF40-A812-E6902744218A}" type="datetimeFigureOut">
              <a:rPr lang="en-US" smtClean="0"/>
              <a:t>3/4/19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33730F-10BE-7A46-B529-7B3F0C8887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4870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3BD6F1-CC5C-0F4C-BE5A-725331A5A20A}" type="datetimeFigureOut">
              <a:rPr lang="en-US" smtClean="0"/>
              <a:t>3/4/19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E9A947-1AB1-E845-9D3A-D426F6C513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543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9A947-1AB1-E845-9D3A-D426F6C513A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8964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9A947-1AB1-E845-9D3A-D426F6C513A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191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EXPOSED TO RISK OF INTEREST RATES RISING; CAN HEDGE ITS RISK BY ENTERING A FIXED FOR FLOATING INTEREST RATE SWAP.</a:t>
            </a:r>
          </a:p>
          <a:p>
            <a:endParaRPr lang="en-US" dirty="0" smtClean="0"/>
          </a:p>
          <a:p>
            <a:r>
              <a:rPr lang="en-US" dirty="0" smtClean="0"/>
              <a:t>EXPOSED TO RISK OF € DEPRECIATING AGAINST US $. CAN HEDGE ITS RISK BY ENTERING A € /$ SWAP.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9A947-1AB1-E845-9D3A-D426F6C513A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278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8" descr="http://www.nasdaq.com/reference/tower2.jpg"/>
          <p:cNvPicPr>
            <a:picLocks noChangeAspect="1" noChangeArrowheads="1"/>
          </p:cNvPicPr>
          <p:nvPr userDrawn="1"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73" t="1753" r="19629" b="13872"/>
          <a:stretch/>
        </p:blipFill>
        <p:spPr bwMode="auto">
          <a:xfrm>
            <a:off x="1" y="0"/>
            <a:ext cx="9144000" cy="6858000"/>
          </a:xfrm>
          <a:prstGeom prst="rect">
            <a:avLst/>
          </a:prstGeom>
          <a:solidFill>
            <a:schemeClr val="bg1"/>
          </a:solidFill>
          <a:extLst/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9144001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" y="4648200"/>
            <a:ext cx="9144000" cy="838200"/>
          </a:xfrm>
          <a:solidFill>
            <a:schemeClr val="bg1">
              <a:alpha val="0"/>
            </a:schemeClr>
          </a:solidFill>
        </p:spPr>
        <p:txBody>
          <a:bodyPr>
            <a:normAutofit/>
          </a:bodyPr>
          <a:lstStyle>
            <a:lvl1pPr algn="ctr">
              <a:defRPr sz="3600">
                <a:latin typeface="Adobe Caslon Pro" panose="0205050205050A020403" pitchFamily="18" charset="0"/>
              </a:defRPr>
            </a:lvl1pPr>
          </a:lstStyle>
          <a:p>
            <a:r>
              <a:rPr lang="en-US" dirty="0"/>
              <a:t>	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" y="5486400"/>
            <a:ext cx="9143999" cy="533400"/>
          </a:xfrm>
          <a:solidFill>
            <a:schemeClr val="bg1">
              <a:alpha val="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rgbClr val="7D9BC1"/>
                </a:solidFill>
                <a:latin typeface="Adobe Caslon Pro" panose="0205050205050A020403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	Click to edit Master subtitle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806597"/>
            <a:ext cx="5074569" cy="1631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623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B42045C-03CB-4AD1-B7FC-77D259CB0BD8}" type="datetimeFigureOut">
              <a:rPr lang="en-US" smtClean="0"/>
              <a:t>3/4/19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88FDF09-2BD3-4353-A4A7-26E9124E3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057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B42045C-03CB-4AD1-B7FC-77D259CB0BD8}" type="datetimeFigureOut">
              <a:rPr lang="en-US" smtClean="0"/>
              <a:t>3/4/19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88FDF09-2BD3-4353-A4A7-26E9124E3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4504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B42045C-03CB-4AD1-B7FC-77D259CB0BD8}" type="datetimeFigureOut">
              <a:rPr lang="en-US" smtClean="0"/>
              <a:t>3/4/19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88FDF09-2BD3-4353-A4A7-26E9124E3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3491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7249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8" descr="http://www.nasdaq.com/reference/tower2.jpg"/>
          <p:cNvPicPr>
            <a:picLocks noChangeAspect="1" noChangeArrowheads="1"/>
          </p:cNvPicPr>
          <p:nvPr userDrawn="1"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73" t="1753" r="19629" b="13872"/>
          <a:stretch/>
        </p:blipFill>
        <p:spPr bwMode="auto">
          <a:xfrm>
            <a:off x="1" y="0"/>
            <a:ext cx="9144000" cy="6858000"/>
          </a:xfrm>
          <a:prstGeom prst="rect">
            <a:avLst/>
          </a:prstGeom>
          <a:solidFill>
            <a:schemeClr val="bg1"/>
          </a:solidFill>
          <a:extLst/>
        </p:spPr>
      </p:pic>
      <p:pic>
        <p:nvPicPr>
          <p:cNvPr id="7" name="Picture 2" descr="Quantitative Finance Society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324600"/>
            <a:ext cx="1214480" cy="388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1752600" y="0"/>
            <a:ext cx="7391401" cy="6858000"/>
          </a:xfrm>
          <a:prstGeom prst="rect">
            <a:avLst/>
          </a:prstGeom>
          <a:solidFill>
            <a:srgbClr val="FFFFFF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752600" y="685800"/>
            <a:ext cx="6553201" cy="792162"/>
          </a:xfrm>
        </p:spPr>
        <p:txBody>
          <a:bodyPr/>
          <a:lstStyle>
            <a:lvl1pPr>
              <a:defRPr sz="3200" cap="sm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1752600" y="1524000"/>
            <a:ext cx="7391400" cy="0"/>
          </a:xfrm>
          <a:prstGeom prst="line">
            <a:avLst/>
          </a:prstGeom>
          <a:ln w="28575">
            <a:solidFill>
              <a:srgbClr val="89A2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001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50838"/>
            <a:ext cx="8229600" cy="792162"/>
          </a:xfrm>
        </p:spPr>
        <p:txBody>
          <a:bodyPr>
            <a:normAutofit/>
          </a:bodyPr>
          <a:lstStyle>
            <a:lvl1pPr>
              <a:defRPr sz="3600" b="0">
                <a:latin typeface="Adobe Caslon Pro" panose="0205050205050A0204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>
                <a:latin typeface="Adobe Caslon Pro" panose="0205050205050A020403" pitchFamily="18" charset="0"/>
              </a:defRPr>
            </a:lvl1pPr>
            <a:lvl2pPr>
              <a:defRPr sz="2400">
                <a:latin typeface="Adobe Caslon Pro" panose="0205050205050A020403" pitchFamily="18" charset="0"/>
              </a:defRPr>
            </a:lvl2pPr>
            <a:lvl3pPr>
              <a:defRPr sz="2000">
                <a:latin typeface="Adobe Caslon Pro" panose="0205050205050A020403" pitchFamily="18" charset="0"/>
              </a:defRPr>
            </a:lvl3pPr>
            <a:lvl4pPr>
              <a:defRPr sz="1800">
                <a:latin typeface="Adobe Caslon Pro" panose="0205050205050A020403" pitchFamily="18" charset="0"/>
              </a:defRPr>
            </a:lvl4pPr>
            <a:lvl5pPr>
              <a:defRPr sz="1800">
                <a:latin typeface="Adobe Caslon Pro" panose="0205050205050A020403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0"/>
          </p:nvPr>
        </p:nvSpPr>
        <p:spPr>
          <a:xfrm>
            <a:off x="228600" y="1066800"/>
            <a:ext cx="8229600" cy="457200"/>
          </a:xfrm>
        </p:spPr>
        <p:txBody>
          <a:bodyPr>
            <a:noAutofit/>
          </a:bodyPr>
          <a:lstStyle>
            <a:lvl1pPr marL="0" indent="0">
              <a:buNone/>
              <a:defRPr sz="2400" b="0">
                <a:latin typeface="Adobe Caslon Pro" panose="0205050205050A020403" pitchFamily="18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114300" y="304800"/>
            <a:ext cx="76200" cy="685800"/>
          </a:xfrm>
          <a:prstGeom prst="rect">
            <a:avLst/>
          </a:prstGeom>
          <a:solidFill>
            <a:srgbClr val="7D9B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 rot="5400000" flipH="1">
            <a:off x="4334257" y="-3133343"/>
            <a:ext cx="18286" cy="8229600"/>
          </a:xfrm>
          <a:prstGeom prst="rect">
            <a:avLst/>
          </a:prstGeom>
          <a:solidFill>
            <a:srgbClr val="7D9B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487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53947"/>
            <a:ext cx="8229600" cy="792162"/>
          </a:xfrm>
        </p:spPr>
        <p:txBody>
          <a:bodyPr/>
          <a:lstStyle>
            <a:lvl1pPr>
              <a:defRPr sz="3200" cap="sm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0" y="685800"/>
            <a:ext cx="9144000" cy="0"/>
          </a:xfrm>
          <a:prstGeom prst="line">
            <a:avLst/>
          </a:prstGeom>
          <a:ln w="28575">
            <a:solidFill>
              <a:srgbClr val="89A2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5026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4808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B42045C-03CB-4AD1-B7FC-77D259CB0BD8}" type="datetimeFigureOut">
              <a:rPr lang="en-US" smtClean="0"/>
              <a:t>3/4/19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88FDF09-2BD3-4353-A4A7-26E9124E3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073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B42045C-03CB-4AD1-B7FC-77D259CB0BD8}" type="datetimeFigureOut">
              <a:rPr lang="en-US" smtClean="0"/>
              <a:t>3/4/19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88FDF09-2BD3-4353-A4A7-26E9124E3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974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B42045C-03CB-4AD1-B7FC-77D259CB0BD8}" type="datetimeFigureOut">
              <a:rPr lang="en-US" smtClean="0"/>
              <a:t>3/4/19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88FDF09-2BD3-4353-A4A7-26E9124E3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481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B42045C-03CB-4AD1-B7FC-77D259CB0BD8}" type="datetimeFigureOut">
              <a:rPr lang="en-US" smtClean="0"/>
              <a:t>3/4/19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88FDF09-2BD3-4353-A4A7-26E9124E3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541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229600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646237"/>
            <a:ext cx="8229600" cy="4221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26" name="Picture 2" descr="Quantitative Finance Society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324600"/>
            <a:ext cx="1214480" cy="388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3842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0" r:id="rId3"/>
    <p:sldLayoutId id="214748366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Garamond" panose="02020404030301010803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g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cap="small" dirty="0">
                <a:latin typeface="Garamond" panose="02020404030301010803" pitchFamily="18" charset="0"/>
              </a:rPr>
              <a:t>Intro to Derivatives: </a:t>
            </a:r>
            <a:r>
              <a:rPr lang="en-US" cap="small" dirty="0" smtClean="0">
                <a:latin typeface="Garamond" panose="02020404030301010803" pitchFamily="18" charset="0"/>
              </a:rPr>
              <a:t>Swaps</a:t>
            </a:r>
            <a:endParaRPr lang="en-US" cap="small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0996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533400"/>
            <a:ext cx="6553201" cy="792162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Garamond"/>
                <a:cs typeface="Garamond"/>
              </a:rPr>
              <a:t>3</a:t>
            </a:r>
            <a:r>
              <a:rPr lang="en-US" sz="3600" dirty="0" smtClean="0">
                <a:latin typeface="Garamond"/>
                <a:cs typeface="Garamond"/>
              </a:rPr>
              <a:t> </a:t>
            </a:r>
            <a:r>
              <a:rPr lang="en-US" sz="3600" dirty="0" smtClean="0">
                <a:latin typeface="Garamond"/>
                <a:cs typeface="Garamond"/>
              </a:rPr>
              <a:t>Types of </a:t>
            </a:r>
            <a:r>
              <a:rPr lang="en-US" sz="3600" dirty="0" smtClean="0">
                <a:latin typeface="Garamond"/>
                <a:cs typeface="Garamond"/>
              </a:rPr>
              <a:t>Swaps</a:t>
            </a:r>
            <a:endParaRPr lang="en-US" sz="3600" dirty="0">
              <a:latin typeface="Garamond"/>
              <a:cs typeface="Garamond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828800" y="1676400"/>
            <a:ext cx="7010400" cy="4724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 smtClean="0">
                <a:latin typeface="Garamond"/>
                <a:cs typeface="Garamond"/>
              </a:rPr>
              <a:t>Plain Vanilla Fixed/Floating Swap</a:t>
            </a:r>
          </a:p>
          <a:p>
            <a:pPr>
              <a:buFont typeface="Arial" charset="0"/>
              <a:buChar char="•"/>
            </a:pPr>
            <a:r>
              <a:rPr lang="en-US" sz="2400" dirty="0" smtClean="0">
                <a:latin typeface="Garamond"/>
                <a:cs typeface="Garamond"/>
              </a:rPr>
              <a:t>Exchange of a fixed interest rate rate cash flow for floating interest rate cash flows on the same notional principal </a:t>
            </a:r>
          </a:p>
          <a:p>
            <a:pPr>
              <a:buFont typeface="Arial" charset="0"/>
              <a:buChar char="•"/>
            </a:pPr>
            <a:r>
              <a:rPr lang="en-US" sz="2400" dirty="0" smtClean="0">
                <a:latin typeface="Garamond"/>
                <a:cs typeface="Garamond"/>
              </a:rPr>
              <a:t>Floating Rate: Typically LIBOR</a:t>
            </a:r>
          </a:p>
          <a:p>
            <a:pPr>
              <a:buFont typeface="Arial" charset="0"/>
              <a:buChar char="•"/>
            </a:pPr>
            <a:r>
              <a:rPr lang="en-US" sz="2400" dirty="0" smtClean="0">
                <a:latin typeface="Garamond"/>
                <a:cs typeface="Garamond"/>
              </a:rPr>
              <a:t>Fixed Rate: Called the price of the swap</a:t>
            </a:r>
          </a:p>
          <a:p>
            <a:pPr>
              <a:buFont typeface="Arial" charset="0"/>
              <a:buChar char="•"/>
            </a:pPr>
            <a:endParaRPr lang="en-US" sz="2000" dirty="0" smtClean="0">
              <a:latin typeface="Garamond"/>
              <a:cs typeface="Garamond"/>
            </a:endParaRPr>
          </a:p>
          <a:p>
            <a:pPr marL="0" indent="0">
              <a:buNone/>
            </a:pPr>
            <a:endParaRPr lang="en-US" sz="2400" b="1" dirty="0" smtClean="0">
              <a:latin typeface="Garamond"/>
              <a:cs typeface="Garamond"/>
            </a:endParaRPr>
          </a:p>
          <a:p>
            <a:pPr marL="0" indent="0">
              <a:buNone/>
            </a:pPr>
            <a:endParaRPr lang="en-US" sz="2400" b="1" dirty="0" smtClean="0">
              <a:latin typeface="Garamond"/>
              <a:cs typeface="Garamond"/>
            </a:endParaRPr>
          </a:p>
          <a:p>
            <a:pPr marL="0" indent="0">
              <a:buNone/>
            </a:pPr>
            <a:endParaRPr lang="en-US" sz="2400" b="1" dirty="0" smtClean="0">
              <a:latin typeface="Garamond"/>
              <a:cs typeface="Garamond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468"/>
          <a:stretch/>
        </p:blipFill>
        <p:spPr>
          <a:xfrm>
            <a:off x="2197147" y="4648200"/>
            <a:ext cx="6642053" cy="1934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9830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533400"/>
            <a:ext cx="6553201" cy="792162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Garamond"/>
                <a:cs typeface="Garamond"/>
              </a:rPr>
              <a:t>3</a:t>
            </a:r>
            <a:r>
              <a:rPr lang="en-US" sz="3600" dirty="0" smtClean="0">
                <a:latin typeface="Garamond"/>
                <a:cs typeface="Garamond"/>
              </a:rPr>
              <a:t> </a:t>
            </a:r>
            <a:r>
              <a:rPr lang="en-US" sz="3600" dirty="0" smtClean="0">
                <a:latin typeface="Garamond"/>
                <a:cs typeface="Garamond"/>
              </a:rPr>
              <a:t>Types of </a:t>
            </a:r>
            <a:r>
              <a:rPr lang="en-US" sz="3600" dirty="0" smtClean="0">
                <a:latin typeface="Garamond"/>
                <a:cs typeface="Garamond"/>
              </a:rPr>
              <a:t>Swaps</a:t>
            </a:r>
            <a:endParaRPr lang="en-US" sz="3600" dirty="0">
              <a:latin typeface="Garamond"/>
              <a:cs typeface="Garamond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828800" y="1676400"/>
            <a:ext cx="7010400" cy="4724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 smtClean="0">
                <a:latin typeface="Garamond"/>
                <a:cs typeface="Garamond"/>
              </a:rPr>
              <a:t>Basis Swap</a:t>
            </a:r>
            <a:endParaRPr lang="en-US" sz="2400" b="1" dirty="0">
              <a:latin typeface="Garamond"/>
              <a:cs typeface="Garamond"/>
            </a:endParaRPr>
          </a:p>
          <a:p>
            <a:r>
              <a:rPr lang="en-US" sz="2400" dirty="0" smtClean="0">
                <a:latin typeface="Garamond"/>
                <a:cs typeface="Garamond"/>
              </a:rPr>
              <a:t>Both legs of the swap are floating</a:t>
            </a:r>
          </a:p>
          <a:p>
            <a:r>
              <a:rPr lang="en-US" sz="2400" dirty="0" smtClean="0">
                <a:latin typeface="Garamond"/>
                <a:cs typeface="Garamond"/>
              </a:rPr>
              <a:t>Ex. Exchanging the Treasury bill rate for the LIBOR rate</a:t>
            </a:r>
          </a:p>
          <a:p>
            <a:pPr>
              <a:buFont typeface="Arial" charset="0"/>
              <a:buChar char="•"/>
            </a:pPr>
            <a:endParaRPr lang="en-US" sz="2000" dirty="0" smtClean="0">
              <a:latin typeface="Garamond"/>
              <a:cs typeface="Garamond"/>
            </a:endParaRPr>
          </a:p>
          <a:p>
            <a:pPr marL="0" indent="0">
              <a:buNone/>
            </a:pPr>
            <a:endParaRPr lang="en-US" sz="2400" b="1" dirty="0" smtClean="0">
              <a:latin typeface="Garamond"/>
              <a:cs typeface="Garamond"/>
            </a:endParaRPr>
          </a:p>
          <a:p>
            <a:pPr marL="0" indent="0">
              <a:buNone/>
            </a:pPr>
            <a:endParaRPr lang="en-US" sz="2400" b="1" dirty="0" smtClean="0">
              <a:latin typeface="Garamond"/>
              <a:cs typeface="Garamond"/>
            </a:endParaRPr>
          </a:p>
          <a:p>
            <a:pPr marL="0" indent="0">
              <a:buNone/>
            </a:pPr>
            <a:endParaRPr lang="en-US" sz="2400" b="1" dirty="0" smtClean="0">
              <a:latin typeface="Garamond"/>
              <a:cs typeface="Garamond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981200" y="3886200"/>
            <a:ext cx="7010400" cy="192024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 smtClean="0">
                <a:latin typeface="Garamond"/>
                <a:cs typeface="Garamond"/>
              </a:rPr>
              <a:t>Why would a company want to enter into this type of agreement?</a:t>
            </a:r>
            <a:endParaRPr lang="en-US" sz="2400" b="1" dirty="0">
              <a:latin typeface="Garamond"/>
              <a:cs typeface="Garamond"/>
            </a:endParaRPr>
          </a:p>
          <a:p>
            <a:pPr marL="0" indent="0">
              <a:buNone/>
            </a:pPr>
            <a:endParaRPr lang="en-US" sz="2400" b="1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1252845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533400"/>
            <a:ext cx="6553201" cy="792162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Garamond"/>
                <a:cs typeface="Garamond"/>
              </a:rPr>
              <a:t>3</a:t>
            </a:r>
            <a:r>
              <a:rPr lang="en-US" sz="3600" dirty="0" smtClean="0">
                <a:latin typeface="Garamond"/>
                <a:cs typeface="Garamond"/>
              </a:rPr>
              <a:t> </a:t>
            </a:r>
            <a:r>
              <a:rPr lang="en-US" sz="3600" dirty="0" smtClean="0">
                <a:latin typeface="Garamond"/>
                <a:cs typeface="Garamond"/>
              </a:rPr>
              <a:t>Types of </a:t>
            </a:r>
            <a:r>
              <a:rPr lang="en-US" sz="3600" dirty="0" smtClean="0">
                <a:latin typeface="Garamond"/>
                <a:cs typeface="Garamond"/>
              </a:rPr>
              <a:t>Swaps</a:t>
            </a:r>
            <a:endParaRPr lang="en-US" sz="3600" dirty="0">
              <a:latin typeface="Garamond"/>
              <a:cs typeface="Garamond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828800" y="1676400"/>
            <a:ext cx="7010400" cy="4724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 smtClean="0">
                <a:latin typeface="Garamond"/>
                <a:cs typeface="Garamond"/>
              </a:rPr>
              <a:t>Basis Swap</a:t>
            </a:r>
            <a:endParaRPr lang="en-US" sz="2400" b="1" dirty="0">
              <a:latin typeface="Garamond"/>
              <a:cs typeface="Garamond"/>
            </a:endParaRPr>
          </a:p>
          <a:p>
            <a:r>
              <a:rPr lang="en-US" sz="2400" dirty="0" smtClean="0">
                <a:latin typeface="Garamond"/>
                <a:cs typeface="Garamond"/>
              </a:rPr>
              <a:t>Both legs of the swap are floating</a:t>
            </a:r>
          </a:p>
          <a:p>
            <a:r>
              <a:rPr lang="en-US" sz="2400" dirty="0" smtClean="0">
                <a:latin typeface="Garamond"/>
                <a:cs typeface="Garamond"/>
              </a:rPr>
              <a:t>Ex. Exchanging the Treasury bill rate for the LIBOR rate</a:t>
            </a:r>
          </a:p>
          <a:p>
            <a:pPr>
              <a:buFont typeface="Arial" charset="0"/>
              <a:buChar char="•"/>
            </a:pPr>
            <a:endParaRPr lang="en-US" sz="2000" dirty="0" smtClean="0">
              <a:latin typeface="Garamond"/>
              <a:cs typeface="Garamond"/>
            </a:endParaRPr>
          </a:p>
          <a:p>
            <a:pPr marL="0" indent="0">
              <a:buNone/>
            </a:pPr>
            <a:endParaRPr lang="en-US" sz="2400" b="1" dirty="0" smtClean="0">
              <a:latin typeface="Garamond"/>
              <a:cs typeface="Garamond"/>
            </a:endParaRPr>
          </a:p>
          <a:p>
            <a:pPr marL="0" indent="0">
              <a:buNone/>
            </a:pPr>
            <a:endParaRPr lang="en-US" sz="2400" b="1" dirty="0" smtClean="0">
              <a:latin typeface="Garamond"/>
              <a:cs typeface="Garamond"/>
            </a:endParaRPr>
          </a:p>
          <a:p>
            <a:pPr marL="0" indent="0">
              <a:buNone/>
            </a:pPr>
            <a:endParaRPr lang="en-US" sz="2400" b="1" dirty="0" smtClean="0">
              <a:latin typeface="Garamond"/>
              <a:cs typeface="Garamond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981200" y="3886200"/>
            <a:ext cx="7010400" cy="192024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 smtClean="0">
                <a:latin typeface="Garamond"/>
                <a:cs typeface="Garamond"/>
              </a:rPr>
              <a:t>Because a company could lend money to individuals at a variable rate that is tied to LIBOR, but borrow money based on the Treasury bill rate. Entering the basis swap eliminates the interest-rate risk for the company.</a:t>
            </a:r>
            <a:endParaRPr lang="en-US" sz="2400" b="1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19034861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533400"/>
            <a:ext cx="6553201" cy="792162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Garamond"/>
                <a:cs typeface="Garamond"/>
              </a:rPr>
              <a:t>3</a:t>
            </a:r>
            <a:r>
              <a:rPr lang="en-US" sz="3600" dirty="0" smtClean="0">
                <a:latin typeface="Garamond"/>
                <a:cs typeface="Garamond"/>
              </a:rPr>
              <a:t> </a:t>
            </a:r>
            <a:r>
              <a:rPr lang="en-US" sz="3600" dirty="0" smtClean="0">
                <a:latin typeface="Garamond"/>
                <a:cs typeface="Garamond"/>
              </a:rPr>
              <a:t>Types of </a:t>
            </a:r>
            <a:r>
              <a:rPr lang="en-US" sz="3600" dirty="0" smtClean="0">
                <a:latin typeface="Garamond"/>
                <a:cs typeface="Garamond"/>
              </a:rPr>
              <a:t>Swaps</a:t>
            </a:r>
            <a:endParaRPr lang="en-US" sz="3600" dirty="0">
              <a:latin typeface="Garamond"/>
              <a:cs typeface="Garamond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828800" y="1676400"/>
            <a:ext cx="7010400" cy="4724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 smtClean="0">
                <a:latin typeface="Garamond"/>
                <a:cs typeface="Garamond"/>
              </a:rPr>
              <a:t>Currency Swap</a:t>
            </a:r>
            <a:endParaRPr lang="en-US" sz="2400" b="1" dirty="0">
              <a:latin typeface="Garamond"/>
              <a:cs typeface="Garamond"/>
            </a:endParaRPr>
          </a:p>
          <a:p>
            <a:pPr>
              <a:buFont typeface="Arial" charset="0"/>
              <a:buChar char="•"/>
            </a:pPr>
            <a:r>
              <a:rPr lang="en-US" sz="2400" dirty="0" smtClean="0">
                <a:latin typeface="Garamond"/>
                <a:cs typeface="Garamond"/>
              </a:rPr>
              <a:t>Exchange of interest payments in one currency for interest payments in another</a:t>
            </a:r>
          </a:p>
          <a:p>
            <a:pPr>
              <a:buFont typeface="Arial" charset="0"/>
              <a:buChar char="•"/>
            </a:pPr>
            <a:r>
              <a:rPr lang="en-US" sz="2400" dirty="0" smtClean="0">
                <a:latin typeface="Garamond"/>
                <a:cs typeface="Garamond"/>
              </a:rPr>
              <a:t>Usually involves exchange of principal</a:t>
            </a:r>
          </a:p>
          <a:p>
            <a:pPr>
              <a:buFont typeface="Arial" charset="0"/>
              <a:buChar char="•"/>
            </a:pPr>
            <a:r>
              <a:rPr lang="en-US" sz="2400" dirty="0" smtClean="0">
                <a:latin typeface="Garamond"/>
                <a:cs typeface="Garamond"/>
              </a:rPr>
              <a:t>Interest rate on either leg may be fixed or floating</a:t>
            </a:r>
          </a:p>
          <a:p>
            <a:pPr marL="0" indent="0">
              <a:buNone/>
            </a:pPr>
            <a:endParaRPr lang="en-US" sz="2400" b="1" dirty="0" smtClean="0">
              <a:latin typeface="Garamond"/>
              <a:cs typeface="Garamond"/>
            </a:endParaRPr>
          </a:p>
          <a:p>
            <a:pPr marL="0" indent="0">
              <a:buNone/>
            </a:pPr>
            <a:endParaRPr lang="en-US" sz="2400" b="1" dirty="0" smtClean="0">
              <a:latin typeface="Garamond"/>
              <a:cs typeface="Garamond"/>
            </a:endParaRPr>
          </a:p>
          <a:p>
            <a:pPr marL="0" indent="0">
              <a:buNone/>
            </a:pPr>
            <a:endParaRPr lang="en-US" sz="2400" b="1" dirty="0" smtClean="0">
              <a:latin typeface="Garamond"/>
              <a:cs typeface="Garamond"/>
            </a:endParaRPr>
          </a:p>
        </p:txBody>
      </p:sp>
      <p:pic>
        <p:nvPicPr>
          <p:cNvPr id="1026" name="Picture 2" descr="mage result for currency sw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886200"/>
            <a:ext cx="4191000" cy="2641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5742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533400"/>
            <a:ext cx="6553201" cy="792162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Garamond"/>
                <a:cs typeface="Garamond"/>
              </a:rPr>
              <a:t>Benefits of Swaps</a:t>
            </a:r>
            <a:endParaRPr lang="en-US" sz="3600" dirty="0">
              <a:latin typeface="Garamond"/>
              <a:cs typeface="Garamond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828800" y="1676400"/>
            <a:ext cx="7010400" cy="4724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 smtClean="0">
                <a:latin typeface="Garamond"/>
                <a:cs typeface="Garamond"/>
              </a:rPr>
              <a:t>1. Comparative Advantage in Different Markets</a:t>
            </a:r>
          </a:p>
          <a:p>
            <a:pPr marL="0" indent="0">
              <a:buNone/>
            </a:pPr>
            <a:endParaRPr lang="en-US" sz="2400" b="1" dirty="0" smtClean="0">
              <a:latin typeface="Garamond"/>
              <a:cs typeface="Garamond"/>
            </a:endParaRPr>
          </a:p>
          <a:p>
            <a:pPr marL="0" indent="0">
              <a:buNone/>
            </a:pPr>
            <a:endParaRPr lang="en-US" sz="2400" b="1" dirty="0" smtClean="0">
              <a:latin typeface="Garamond"/>
              <a:cs typeface="Garamond"/>
            </a:endParaRPr>
          </a:p>
          <a:p>
            <a:pPr marL="0" indent="0">
              <a:buNone/>
            </a:pPr>
            <a:endParaRPr lang="en-US" sz="2400" b="1" dirty="0" smtClean="0">
              <a:latin typeface="Garamond"/>
              <a:cs typeface="Garamond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199" y="2209777"/>
            <a:ext cx="6312725" cy="1979237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1828800" y="4755048"/>
            <a:ext cx="7271161" cy="192024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>
                <a:latin typeface="Garamond"/>
                <a:cs typeface="Garamond"/>
              </a:rPr>
              <a:t>Assume :</a:t>
            </a:r>
          </a:p>
          <a:p>
            <a:pPr marL="0" indent="0">
              <a:buNone/>
            </a:pPr>
            <a:r>
              <a:rPr lang="en-US" sz="2400" dirty="0" smtClean="0">
                <a:latin typeface="Garamond"/>
                <a:cs typeface="Garamond"/>
              </a:rPr>
              <a:t>A issues fixed-rate debt</a:t>
            </a:r>
            <a:r>
              <a:rPr lang="en-US" sz="2400" dirty="0">
                <a:latin typeface="Garamond"/>
                <a:cs typeface="Garamond"/>
              </a:rPr>
              <a:t> </a:t>
            </a:r>
            <a:r>
              <a:rPr lang="en-US" sz="2400" dirty="0" smtClean="0">
                <a:latin typeface="Garamond"/>
                <a:cs typeface="Garamond"/>
              </a:rPr>
              <a:t>and </a:t>
            </a:r>
            <a:r>
              <a:rPr lang="en-US" sz="2400" dirty="0" smtClean="0">
                <a:latin typeface="Garamond"/>
                <a:cs typeface="Garamond"/>
              </a:rPr>
              <a:t>B issues floating-rate debt</a:t>
            </a:r>
            <a:endParaRPr lang="en-US" sz="2400" dirty="0" smtClean="0">
              <a:latin typeface="Garamond"/>
              <a:cs typeface="Garamond"/>
            </a:endParaRPr>
          </a:p>
          <a:p>
            <a:pPr marL="0" indent="0" algn="ctr">
              <a:buNone/>
            </a:pPr>
            <a:endParaRPr lang="en-US" sz="2400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16484371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533400"/>
            <a:ext cx="6553201" cy="792162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Garamond"/>
                <a:cs typeface="Garamond"/>
              </a:rPr>
              <a:t>Benefits of Swaps</a:t>
            </a:r>
            <a:endParaRPr lang="en-US" sz="3600" dirty="0">
              <a:latin typeface="Garamond"/>
              <a:cs typeface="Garamond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676400"/>
            <a:ext cx="6312725" cy="1979237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2813461" y="3810000"/>
            <a:ext cx="5410201" cy="192024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 smtClean="0">
                <a:latin typeface="Garamond"/>
                <a:cs typeface="Garamond"/>
              </a:rPr>
              <a:t>A pays LIBOR and receives 3.5% fixed</a:t>
            </a:r>
          </a:p>
          <a:p>
            <a:pPr marL="0" indent="0" algn="ctr">
              <a:buNone/>
            </a:pPr>
            <a:r>
              <a:rPr lang="en-US" sz="2400" dirty="0" smtClean="0">
                <a:latin typeface="Garamond"/>
                <a:cs typeface="Garamond"/>
              </a:rPr>
              <a:t>B pays 3.5% fixed and receives LIBOR</a:t>
            </a:r>
            <a:endParaRPr lang="en-US" sz="2400" dirty="0" smtClean="0">
              <a:latin typeface="Garamond"/>
              <a:cs typeface="Garamond"/>
            </a:endParaRPr>
          </a:p>
          <a:p>
            <a:pPr marL="0" indent="0" algn="ctr">
              <a:buNone/>
            </a:pPr>
            <a:r>
              <a:rPr lang="en-US" sz="2400" dirty="0">
                <a:latin typeface="Garamond"/>
                <a:cs typeface="Garamond"/>
              </a:rPr>
              <a:t>	</a:t>
            </a:r>
            <a:endParaRPr lang="en-US" sz="2400" dirty="0">
              <a:latin typeface="Garamond"/>
              <a:cs typeface="Garamond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769012" y="4953000"/>
            <a:ext cx="5536789" cy="1727478"/>
            <a:chOff x="2769012" y="4953000"/>
            <a:chExt cx="5536789" cy="172747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9012" y="4953000"/>
              <a:ext cx="5536789" cy="1727478"/>
            </a:xfrm>
            <a:prstGeom prst="rect">
              <a:avLst/>
            </a:prstGeom>
          </p:spPr>
        </p:pic>
        <p:sp>
          <p:nvSpPr>
            <p:cNvPr id="9" name="Triangle 8"/>
            <p:cNvSpPr/>
            <p:nvPr/>
          </p:nvSpPr>
          <p:spPr>
            <a:xfrm rot="5400000">
              <a:off x="6591300" y="5143500"/>
              <a:ext cx="304800" cy="533400"/>
            </a:xfrm>
            <a:prstGeom prst="triangl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riangle 9"/>
            <p:cNvSpPr/>
            <p:nvPr/>
          </p:nvSpPr>
          <p:spPr>
            <a:xfrm rot="16200000">
              <a:off x="4000500" y="5372100"/>
              <a:ext cx="304800" cy="533400"/>
            </a:xfrm>
            <a:prstGeom prst="triangl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012838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533400"/>
            <a:ext cx="6553201" cy="792162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Garamond"/>
                <a:cs typeface="Garamond"/>
              </a:rPr>
              <a:t>Benefits of Swaps</a:t>
            </a:r>
            <a:endParaRPr lang="en-US" sz="3600" dirty="0">
              <a:latin typeface="Garamond"/>
              <a:cs typeface="Garamond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602163"/>
            <a:ext cx="6312725" cy="1979237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209800" y="5442112"/>
            <a:ext cx="6465125" cy="192024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 smtClean="0">
                <a:latin typeface="Garamond"/>
                <a:cs typeface="Garamond"/>
              </a:rPr>
              <a:t>A : </a:t>
            </a:r>
            <a:r>
              <a:rPr lang="en-US" sz="2400" dirty="0" smtClean="0">
                <a:latin typeface="Garamond"/>
                <a:cs typeface="Garamond"/>
              </a:rPr>
              <a:t>3% + LIBOR </a:t>
            </a:r>
            <a:r>
              <a:rPr lang="mr-IN" sz="2400" dirty="0" smtClean="0">
                <a:latin typeface="Garamond"/>
                <a:cs typeface="Garamond"/>
              </a:rPr>
              <a:t>–</a:t>
            </a:r>
            <a:r>
              <a:rPr lang="en-US" sz="2400" dirty="0" smtClean="0">
                <a:latin typeface="Garamond"/>
                <a:cs typeface="Garamond"/>
              </a:rPr>
              <a:t> 3.5% = </a:t>
            </a:r>
            <a:r>
              <a:rPr lang="en-US" sz="2400" b="1" dirty="0" smtClean="0">
                <a:latin typeface="Garamond"/>
                <a:cs typeface="Garamond"/>
              </a:rPr>
              <a:t>LIBOR </a:t>
            </a:r>
            <a:r>
              <a:rPr lang="mr-IN" sz="2400" b="1" dirty="0" smtClean="0">
                <a:latin typeface="Garamond"/>
                <a:cs typeface="Garamond"/>
              </a:rPr>
              <a:t>–</a:t>
            </a:r>
            <a:r>
              <a:rPr lang="en-US" sz="2400" b="1" dirty="0" smtClean="0">
                <a:latin typeface="Garamond"/>
                <a:cs typeface="Garamond"/>
              </a:rPr>
              <a:t> 0.5%</a:t>
            </a:r>
          </a:p>
          <a:p>
            <a:pPr marL="0" indent="0" algn="ctr">
              <a:buNone/>
            </a:pPr>
            <a:r>
              <a:rPr lang="en-US" sz="2400" b="1" dirty="0" smtClean="0">
                <a:latin typeface="Garamond"/>
                <a:cs typeface="Garamond"/>
              </a:rPr>
              <a:t>B: </a:t>
            </a:r>
            <a:r>
              <a:rPr lang="en-US" sz="2400" dirty="0" smtClean="0">
                <a:latin typeface="Garamond"/>
                <a:cs typeface="Garamond"/>
              </a:rPr>
              <a:t>LIBOR + 1%</a:t>
            </a:r>
            <a:r>
              <a:rPr lang="en-US" sz="2400" dirty="0" smtClean="0">
                <a:latin typeface="Garamond"/>
                <a:cs typeface="Garamond"/>
              </a:rPr>
              <a:t> +3.5% - LIBOR = </a:t>
            </a:r>
            <a:r>
              <a:rPr lang="en-US" sz="2400" b="1" dirty="0" smtClean="0">
                <a:latin typeface="Garamond"/>
                <a:cs typeface="Garamond"/>
              </a:rPr>
              <a:t>4.5%</a:t>
            </a:r>
            <a:endParaRPr lang="en-US" sz="2400" b="1" dirty="0">
              <a:latin typeface="Garamond"/>
              <a:cs typeface="Garamond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769012" y="3655637"/>
            <a:ext cx="5536789" cy="1727478"/>
            <a:chOff x="2769012" y="4953000"/>
            <a:chExt cx="5536789" cy="1727478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9012" y="4953000"/>
              <a:ext cx="5536789" cy="1727478"/>
            </a:xfrm>
            <a:prstGeom prst="rect">
              <a:avLst/>
            </a:prstGeom>
          </p:spPr>
        </p:pic>
        <p:sp>
          <p:nvSpPr>
            <p:cNvPr id="10" name="Triangle 9"/>
            <p:cNvSpPr/>
            <p:nvPr/>
          </p:nvSpPr>
          <p:spPr>
            <a:xfrm rot="5400000">
              <a:off x="6591300" y="5143500"/>
              <a:ext cx="304800" cy="533400"/>
            </a:xfrm>
            <a:prstGeom prst="triangl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riangle 10"/>
            <p:cNvSpPr/>
            <p:nvPr/>
          </p:nvSpPr>
          <p:spPr>
            <a:xfrm rot="16200000">
              <a:off x="4000500" y="5372100"/>
              <a:ext cx="304800" cy="533400"/>
            </a:xfrm>
            <a:prstGeom prst="triangl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350084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533400"/>
            <a:ext cx="6553201" cy="792162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Garamond"/>
                <a:cs typeface="Garamond"/>
              </a:rPr>
              <a:t>Benefits of Swaps</a:t>
            </a:r>
            <a:endParaRPr lang="en-US" sz="3600" dirty="0">
              <a:latin typeface="Garamond"/>
              <a:cs typeface="Garamond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2153392" y="1851959"/>
            <a:ext cx="7010400" cy="914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 smtClean="0">
                <a:latin typeface="Garamond"/>
                <a:cs typeface="Garamond"/>
              </a:rPr>
              <a:t>What does this example not take into </a:t>
            </a:r>
            <a:r>
              <a:rPr lang="en-US" sz="2400" b="1" smtClean="0">
                <a:latin typeface="Garamond"/>
                <a:cs typeface="Garamond"/>
              </a:rPr>
              <a:t>account?</a:t>
            </a:r>
            <a:endParaRPr lang="en-US" sz="2400" b="1" dirty="0" smtClean="0">
              <a:latin typeface="Garamond"/>
              <a:cs typeface="Garamond"/>
            </a:endParaRPr>
          </a:p>
          <a:p>
            <a:pPr marL="0" indent="0">
              <a:buNone/>
            </a:pPr>
            <a:endParaRPr lang="en-US" sz="2400" b="1" dirty="0" smtClean="0">
              <a:latin typeface="Garamond"/>
              <a:cs typeface="Garamond"/>
            </a:endParaRPr>
          </a:p>
          <a:p>
            <a:pPr marL="0" indent="0">
              <a:buNone/>
            </a:pPr>
            <a:endParaRPr lang="en-US" sz="2400" b="1" dirty="0" smtClean="0">
              <a:latin typeface="Garamond"/>
              <a:cs typeface="Garamond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2209800" y="4552834"/>
            <a:ext cx="6465125" cy="192024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 smtClean="0">
                <a:latin typeface="Garamond"/>
                <a:cs typeface="Garamond"/>
              </a:rPr>
              <a:t>A : </a:t>
            </a:r>
            <a:r>
              <a:rPr lang="en-US" sz="2400" dirty="0" smtClean="0">
                <a:latin typeface="Garamond"/>
                <a:cs typeface="Garamond"/>
              </a:rPr>
              <a:t>3% + LIBOR </a:t>
            </a:r>
            <a:r>
              <a:rPr lang="mr-IN" sz="2400" dirty="0" smtClean="0">
                <a:latin typeface="Garamond"/>
                <a:cs typeface="Garamond"/>
              </a:rPr>
              <a:t>–</a:t>
            </a:r>
            <a:r>
              <a:rPr lang="en-US" sz="2400" dirty="0" smtClean="0">
                <a:latin typeface="Garamond"/>
                <a:cs typeface="Garamond"/>
              </a:rPr>
              <a:t> 3.5% = </a:t>
            </a:r>
            <a:r>
              <a:rPr lang="en-US" sz="2400" b="1" dirty="0" smtClean="0">
                <a:latin typeface="Garamond"/>
                <a:cs typeface="Garamond"/>
              </a:rPr>
              <a:t>LIBOR </a:t>
            </a:r>
            <a:r>
              <a:rPr lang="mr-IN" sz="2400" b="1" dirty="0" smtClean="0">
                <a:latin typeface="Garamond"/>
                <a:cs typeface="Garamond"/>
              </a:rPr>
              <a:t>–</a:t>
            </a:r>
            <a:r>
              <a:rPr lang="en-US" sz="2400" b="1" dirty="0" smtClean="0">
                <a:latin typeface="Garamond"/>
                <a:cs typeface="Garamond"/>
              </a:rPr>
              <a:t> 0.5%</a:t>
            </a:r>
          </a:p>
          <a:p>
            <a:pPr marL="0" indent="0" algn="ctr">
              <a:buNone/>
            </a:pPr>
            <a:r>
              <a:rPr lang="en-US" sz="2400" b="1" dirty="0" smtClean="0">
                <a:latin typeface="Garamond"/>
                <a:cs typeface="Garamond"/>
              </a:rPr>
              <a:t>B: </a:t>
            </a:r>
            <a:r>
              <a:rPr lang="en-US" sz="2400" dirty="0" smtClean="0">
                <a:latin typeface="Garamond"/>
                <a:cs typeface="Garamond"/>
              </a:rPr>
              <a:t>LIBOR + 1%</a:t>
            </a:r>
            <a:r>
              <a:rPr lang="en-US" sz="2400" dirty="0" smtClean="0">
                <a:latin typeface="Garamond"/>
                <a:cs typeface="Garamond"/>
              </a:rPr>
              <a:t> +3.5% - LIBOR = </a:t>
            </a:r>
            <a:r>
              <a:rPr lang="en-US" sz="2400" b="1" dirty="0" smtClean="0">
                <a:latin typeface="Garamond"/>
                <a:cs typeface="Garamond"/>
              </a:rPr>
              <a:t>4.5%</a:t>
            </a:r>
            <a:endParaRPr lang="en-US" sz="2400" b="1" dirty="0">
              <a:latin typeface="Garamond"/>
              <a:cs typeface="Garamond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2769012" y="2766359"/>
            <a:ext cx="5536789" cy="1727478"/>
            <a:chOff x="2769012" y="4953000"/>
            <a:chExt cx="5536789" cy="1727478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9012" y="4953000"/>
              <a:ext cx="5536789" cy="1727478"/>
            </a:xfrm>
            <a:prstGeom prst="rect">
              <a:avLst/>
            </a:prstGeom>
          </p:spPr>
        </p:pic>
        <p:sp>
          <p:nvSpPr>
            <p:cNvPr id="16" name="Triangle 15"/>
            <p:cNvSpPr/>
            <p:nvPr/>
          </p:nvSpPr>
          <p:spPr>
            <a:xfrm rot="5400000">
              <a:off x="6591300" y="5143500"/>
              <a:ext cx="304800" cy="533400"/>
            </a:xfrm>
            <a:prstGeom prst="triangl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riangle 16"/>
            <p:cNvSpPr/>
            <p:nvPr/>
          </p:nvSpPr>
          <p:spPr>
            <a:xfrm rot="16200000">
              <a:off x="4000500" y="5372100"/>
              <a:ext cx="304800" cy="533400"/>
            </a:xfrm>
            <a:prstGeom prst="triangl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249644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533400"/>
            <a:ext cx="6553201" cy="792162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Garamond"/>
                <a:cs typeface="Garamond"/>
              </a:rPr>
              <a:t>Benefits of Swaps</a:t>
            </a:r>
            <a:endParaRPr lang="en-US" sz="3600" dirty="0">
              <a:latin typeface="Garamond"/>
              <a:cs typeface="Garamond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828800" y="3429000"/>
            <a:ext cx="7010400" cy="29718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 smtClean="0">
                <a:latin typeface="Garamond"/>
                <a:cs typeface="Garamond"/>
              </a:rPr>
              <a:t>The risk profiles of both companies!</a:t>
            </a:r>
            <a:endParaRPr lang="en-US" sz="2400" dirty="0" smtClean="0">
              <a:latin typeface="Garamond"/>
              <a:cs typeface="Garamond"/>
            </a:endParaRPr>
          </a:p>
          <a:p>
            <a:pPr marL="0" indent="0" algn="ctr">
              <a:buNone/>
            </a:pPr>
            <a:endParaRPr lang="en-US" sz="2400" b="1" dirty="0" smtClean="0">
              <a:latin typeface="Garamond"/>
              <a:cs typeface="Garamond"/>
            </a:endParaRPr>
          </a:p>
          <a:p>
            <a:pPr marL="0" indent="0" algn="ctr">
              <a:buNone/>
            </a:pPr>
            <a:endParaRPr lang="en-US" sz="2400" b="1" dirty="0" smtClean="0">
              <a:latin typeface="Garamond"/>
              <a:cs typeface="Garamond"/>
            </a:endParaRPr>
          </a:p>
          <a:p>
            <a:pPr marL="0" indent="0" algn="ctr">
              <a:buNone/>
            </a:pPr>
            <a:endParaRPr lang="en-US" sz="2400" b="1" dirty="0" smtClean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18610481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533400"/>
            <a:ext cx="6553201" cy="792162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Garamond"/>
                <a:cs typeface="Garamond"/>
              </a:rPr>
              <a:t>Benefits of Swaps</a:t>
            </a:r>
            <a:endParaRPr lang="en-US" sz="3600" dirty="0">
              <a:latin typeface="Garamond"/>
              <a:cs typeface="Garamond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905000" y="1676400"/>
            <a:ext cx="7010400" cy="4724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 smtClean="0">
                <a:latin typeface="Garamond"/>
                <a:cs typeface="Garamond"/>
              </a:rPr>
              <a:t>2. Hedging</a:t>
            </a:r>
            <a:endParaRPr lang="en-US" sz="2400" b="1" dirty="0">
              <a:latin typeface="Garamond"/>
              <a:cs typeface="Garamond"/>
            </a:endParaRPr>
          </a:p>
          <a:p>
            <a:pPr>
              <a:buFont typeface="Arial" charset="0"/>
              <a:buChar char="•"/>
            </a:pPr>
            <a:r>
              <a:rPr lang="en-US" sz="2400" dirty="0" smtClean="0">
                <a:latin typeface="Garamond"/>
                <a:cs typeface="Garamond"/>
              </a:rPr>
              <a:t>Interest Rate Risk</a:t>
            </a:r>
          </a:p>
          <a:p>
            <a:pPr>
              <a:buFont typeface="Arial" charset="0"/>
              <a:buChar char="•"/>
            </a:pPr>
            <a:endParaRPr lang="en-US" sz="2400" dirty="0">
              <a:latin typeface="Garamond"/>
              <a:cs typeface="Garamond"/>
            </a:endParaRPr>
          </a:p>
          <a:p>
            <a:pPr>
              <a:buFont typeface="Arial" charset="0"/>
              <a:buChar char="•"/>
            </a:pPr>
            <a:endParaRPr lang="en-US" sz="2400" dirty="0" smtClean="0">
              <a:latin typeface="Garamond"/>
              <a:cs typeface="Garamond"/>
            </a:endParaRPr>
          </a:p>
          <a:p>
            <a:pPr>
              <a:buFont typeface="Arial" charset="0"/>
              <a:buChar char="•"/>
            </a:pPr>
            <a:endParaRPr lang="en-US" sz="2400" dirty="0" smtClean="0">
              <a:latin typeface="Garamond"/>
              <a:cs typeface="Garamond"/>
            </a:endParaRPr>
          </a:p>
          <a:p>
            <a:pPr>
              <a:buFont typeface="Arial" charset="0"/>
              <a:buChar char="•"/>
            </a:pPr>
            <a:r>
              <a:rPr lang="en-US" sz="2400" dirty="0" smtClean="0">
                <a:latin typeface="Garamond"/>
                <a:cs typeface="Garamond"/>
              </a:rPr>
              <a:t>Foreign Exchange Risk</a:t>
            </a:r>
          </a:p>
          <a:p>
            <a:pPr marL="0" indent="0">
              <a:buNone/>
            </a:pPr>
            <a:endParaRPr lang="en-US" sz="2400" b="1" dirty="0" smtClean="0">
              <a:latin typeface="Garamond"/>
              <a:cs typeface="Garamond"/>
            </a:endParaRPr>
          </a:p>
          <a:p>
            <a:pPr marL="0" indent="0">
              <a:buNone/>
            </a:pPr>
            <a:endParaRPr lang="en-US" sz="2400" b="1" dirty="0" smtClean="0">
              <a:latin typeface="Garamond"/>
              <a:cs typeface="Garamond"/>
            </a:endParaRPr>
          </a:p>
          <a:p>
            <a:pPr marL="0" indent="0">
              <a:buNone/>
            </a:pPr>
            <a:endParaRPr lang="en-US" sz="2400" b="1" dirty="0" smtClean="0">
              <a:latin typeface="Garamond"/>
              <a:cs typeface="Garamond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2743200"/>
            <a:ext cx="6096000" cy="8489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4585424"/>
            <a:ext cx="5943600" cy="86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084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FAD4E57-8090-0747-9638-3E069F5C0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Brainteaser!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2BDB5F69-EF63-2F49-8DB3-8796BD39BC82}"/>
              </a:ext>
            </a:extLst>
          </p:cNvPr>
          <p:cNvSpPr txBox="1">
            <a:spLocks/>
          </p:cNvSpPr>
          <p:nvPr/>
        </p:nvSpPr>
        <p:spPr>
          <a:xfrm>
            <a:off x="1828800" y="1676400"/>
            <a:ext cx="7010400" cy="4724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latin typeface="Garamond"/>
                <a:cs typeface="Garamond"/>
              </a:rPr>
              <a:t>How many perfect squares are there in the list {1^1, 2^2, 3^3, 4^4... 100^100}?</a:t>
            </a:r>
            <a:endParaRPr lang="en-US" sz="2400" dirty="0" smtClean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16362950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533400"/>
            <a:ext cx="7162800" cy="792162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Garamond"/>
                <a:cs typeface="Garamond"/>
              </a:rPr>
              <a:t>Valuing a Swap</a:t>
            </a:r>
            <a:endParaRPr lang="en-US" sz="3600" dirty="0">
              <a:latin typeface="Garamond"/>
              <a:cs typeface="Garamond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600200"/>
            <a:ext cx="6114803" cy="5101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1911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533400"/>
            <a:ext cx="7162800" cy="792162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Garamond"/>
                <a:cs typeface="Garamond"/>
              </a:rPr>
              <a:t>Forward Rate Agreements (FRAs)</a:t>
            </a:r>
            <a:endParaRPr lang="en-US" sz="3600" dirty="0">
              <a:latin typeface="Garamond"/>
              <a:cs typeface="Garamond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828800" y="1676400"/>
            <a:ext cx="7010400" cy="4724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 smtClean="0">
                <a:latin typeface="Garamond"/>
                <a:cs typeface="Garamond"/>
              </a:rPr>
              <a:t>FRA</a:t>
            </a:r>
            <a:endParaRPr lang="en-US" sz="2400" b="1" dirty="0">
              <a:latin typeface="Garamond"/>
              <a:cs typeface="Garamond"/>
            </a:endParaRPr>
          </a:p>
          <a:p>
            <a:pPr>
              <a:buFont typeface="Arial" charset="0"/>
              <a:buChar char="•"/>
            </a:pPr>
            <a:r>
              <a:rPr lang="en-US" sz="2400" dirty="0" smtClean="0">
                <a:latin typeface="Garamond"/>
                <a:cs typeface="Garamond"/>
              </a:rPr>
              <a:t>An agreement to exchange fixed rate payments at a rate k for LIBOR, on an underlying loan principal A, for the period of time T to </a:t>
            </a:r>
            <a:r>
              <a:rPr lang="en-US" sz="2400" dirty="0" err="1" smtClean="0">
                <a:latin typeface="Garamond"/>
                <a:cs typeface="Garamond"/>
              </a:rPr>
              <a:t>T+m</a:t>
            </a:r>
            <a:r>
              <a:rPr lang="en-US" sz="2400" dirty="0" smtClean="0">
                <a:latin typeface="Garamond"/>
                <a:cs typeface="Garamond"/>
              </a:rPr>
              <a:t> </a:t>
            </a:r>
            <a:endParaRPr lang="en-US" sz="2400" b="1" dirty="0" smtClean="0">
              <a:latin typeface="Garamond"/>
              <a:cs typeface="Garamond"/>
            </a:endParaRPr>
          </a:p>
          <a:p>
            <a:pPr marL="0" indent="0">
              <a:buNone/>
            </a:pPr>
            <a:endParaRPr lang="en-US" sz="2400" b="1" dirty="0" smtClean="0">
              <a:latin typeface="Garamond"/>
              <a:cs typeface="Garamond"/>
            </a:endParaRPr>
          </a:p>
          <a:p>
            <a:pPr marL="0" indent="0">
              <a:buNone/>
            </a:pPr>
            <a:endParaRPr lang="en-US" sz="2400" b="1" dirty="0" smtClean="0">
              <a:latin typeface="Garamond"/>
              <a:cs typeface="Garamond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606" y="3886200"/>
            <a:ext cx="6798794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5265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533400"/>
            <a:ext cx="7010400" cy="792162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Garamond"/>
                <a:cs typeface="Garamond"/>
              </a:rPr>
              <a:t>Forward Rate Agreements</a:t>
            </a:r>
            <a:endParaRPr lang="en-US" sz="3600" dirty="0">
              <a:latin typeface="Garamond"/>
              <a:cs typeface="Garamond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169" y="4596335"/>
            <a:ext cx="6858000" cy="2101645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828800" y="1676400"/>
            <a:ext cx="7010400" cy="4724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 smtClean="0">
                <a:latin typeface="Garamond"/>
                <a:cs typeface="Garamond"/>
              </a:rPr>
              <a:t>Long FRA</a:t>
            </a:r>
            <a:endParaRPr lang="en-US" sz="2400" b="1" dirty="0">
              <a:latin typeface="Garamond"/>
              <a:cs typeface="Garamond"/>
            </a:endParaRPr>
          </a:p>
          <a:p>
            <a:pPr>
              <a:buFont typeface="Arial" charset="0"/>
              <a:buChar char="•"/>
            </a:pPr>
            <a:r>
              <a:rPr lang="en-US" sz="2400" dirty="0" smtClean="0">
                <a:latin typeface="Garamond"/>
                <a:cs typeface="Garamond"/>
              </a:rPr>
              <a:t>Pay fixed and receive floating</a:t>
            </a:r>
            <a:endParaRPr lang="en-US" sz="2400" b="1" dirty="0" smtClean="0">
              <a:latin typeface="Garamond"/>
              <a:cs typeface="Garamond"/>
            </a:endParaRPr>
          </a:p>
          <a:p>
            <a:pPr marL="0" indent="0">
              <a:buNone/>
            </a:pPr>
            <a:r>
              <a:rPr lang="en-US" sz="2400" b="1" dirty="0" smtClean="0">
                <a:latin typeface="Garamond"/>
                <a:cs typeface="Garamond"/>
              </a:rPr>
              <a:t>Short FRA</a:t>
            </a:r>
          </a:p>
          <a:p>
            <a:r>
              <a:rPr lang="en-US" sz="2400" dirty="0" smtClean="0">
                <a:latin typeface="Garamond"/>
                <a:cs typeface="Garamond"/>
              </a:rPr>
              <a:t>Pay floating and receive fixed</a:t>
            </a:r>
            <a:endParaRPr lang="en-US" sz="2400" dirty="0">
              <a:latin typeface="Garamond"/>
              <a:cs typeface="Garamond"/>
            </a:endParaRPr>
          </a:p>
          <a:p>
            <a:pPr marL="0" indent="0">
              <a:buNone/>
            </a:pPr>
            <a:endParaRPr lang="en-US" sz="2400" b="1" dirty="0" smtClean="0">
              <a:latin typeface="Garamond"/>
              <a:cs typeface="Garamond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984169" y="3726917"/>
            <a:ext cx="7010400" cy="192024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 smtClean="0">
                <a:latin typeface="Garamond"/>
                <a:cs typeface="Garamond"/>
              </a:rPr>
              <a:t>Who benefits when LIBOR increases?</a:t>
            </a:r>
            <a:endParaRPr lang="en-US" sz="2400" b="1" dirty="0">
              <a:latin typeface="Garamond"/>
              <a:cs typeface="Garamond"/>
            </a:endParaRPr>
          </a:p>
          <a:p>
            <a:pPr marL="0" indent="0">
              <a:buNone/>
            </a:pPr>
            <a:endParaRPr lang="en-US" sz="2400" b="1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16105586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533400"/>
            <a:ext cx="6553201" cy="792162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latin typeface="Garamond"/>
                <a:cs typeface="Garamond"/>
              </a:rPr>
              <a:t>Settlement Amount/Valuation</a:t>
            </a:r>
            <a:endParaRPr lang="en-US" sz="3600" dirty="0">
              <a:latin typeface="Garamond"/>
              <a:cs typeface="Garamond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828800" y="1676400"/>
            <a:ext cx="7010400" cy="4724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</a:pPr>
            <a:endParaRPr lang="en-US" sz="2400" dirty="0">
              <a:latin typeface="Garamond"/>
              <a:cs typeface="Garamond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3733800"/>
            <a:ext cx="6934201" cy="2405743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981200" y="1828800"/>
            <a:ext cx="7010400" cy="4724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>
                <a:latin typeface="Garamond"/>
                <a:cs typeface="Garamond"/>
              </a:rPr>
              <a:t>When you value FRAs or consider the settlement amount, you have to consider the time value of money</a:t>
            </a:r>
            <a:endParaRPr lang="en-US" sz="2400" dirty="0">
              <a:latin typeface="Garamond"/>
              <a:cs typeface="Garamond"/>
            </a:endParaRPr>
          </a:p>
          <a:p>
            <a:pPr marL="0" indent="0">
              <a:buNone/>
            </a:pPr>
            <a:endParaRPr lang="en-US" sz="2400" b="1" dirty="0" smtClean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32420997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cap="small" dirty="0" smtClean="0">
                <a:latin typeface="Garamond" panose="02020404030301010803" pitchFamily="18" charset="0"/>
              </a:rPr>
              <a:t>Questions?</a:t>
            </a:r>
            <a:endParaRPr lang="en-US" cap="small" dirty="0">
              <a:latin typeface="Garamond" panose="02020404030301010803" pitchFamily="18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459" y="5486400"/>
            <a:ext cx="9144000" cy="838200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Adobe Caslon Pro" panose="0205050205050A020403" pitchFamily="18" charset="0"/>
                <a:ea typeface="+mj-ea"/>
                <a:cs typeface="+mj-cs"/>
              </a:defRPr>
            </a:lvl1pPr>
          </a:lstStyle>
          <a:p>
            <a:endParaRPr lang="en-US" cap="small" dirty="0">
              <a:latin typeface="Garamond" panose="02020404030301010803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1331" y="5638800"/>
            <a:ext cx="9144000" cy="838200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Adobe Caslon Pro" panose="0205050205050A020403" pitchFamily="18" charset="0"/>
                <a:ea typeface="+mj-ea"/>
                <a:cs typeface="+mj-cs"/>
              </a:defRPr>
            </a:lvl1pPr>
          </a:lstStyle>
          <a:p>
            <a:endParaRPr lang="en-US" sz="2000" cap="small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697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FAD4E57-8090-0747-9638-3E069F5C0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2BDB5F69-EF63-2F49-8DB3-8796BD39BC82}"/>
              </a:ext>
            </a:extLst>
          </p:cNvPr>
          <p:cNvSpPr txBox="1">
            <a:spLocks/>
          </p:cNvSpPr>
          <p:nvPr/>
        </p:nvSpPr>
        <p:spPr>
          <a:xfrm>
            <a:off x="1828800" y="1676400"/>
            <a:ext cx="7010400" cy="4724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Answer: If n is even, then </a:t>
            </a:r>
            <a:r>
              <a:rPr lang="en-US" sz="2400" dirty="0" err="1"/>
              <a:t>n^n</a:t>
            </a:r>
            <a:r>
              <a:rPr lang="en-US" sz="2400" dirty="0"/>
              <a:t> is a perfect square since any number to an even power is a perfect square. This gives us fifty perfect squares so far. However, if n is odd, then </a:t>
            </a:r>
            <a:r>
              <a:rPr lang="en-US" sz="2400" dirty="0" err="1"/>
              <a:t>n^n</a:t>
            </a:r>
            <a:r>
              <a:rPr lang="en-US" sz="2400" dirty="0"/>
              <a:t> will be a perfect square only when n itself is a perfect square. So this gives us five additional perfect squares: 1^1, 9^9, 25^25, 49^49, and 81^81. So in total, there are </a:t>
            </a:r>
            <a:r>
              <a:rPr lang="en-US" sz="2400" b="1" dirty="0"/>
              <a:t>55 perfect squares </a:t>
            </a:r>
            <a:r>
              <a:rPr lang="en-US" sz="2400" dirty="0"/>
              <a:t>in the list.</a:t>
            </a:r>
            <a:endParaRPr lang="en-US" sz="2400" dirty="0" smtClean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8787025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FAD4E57-8090-0747-9638-3E069F5C0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Derivative?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2BDB5F69-EF63-2F49-8DB3-8796BD39BC82}"/>
              </a:ext>
            </a:extLst>
          </p:cNvPr>
          <p:cNvSpPr txBox="1">
            <a:spLocks/>
          </p:cNvSpPr>
          <p:nvPr/>
        </p:nvSpPr>
        <p:spPr>
          <a:xfrm>
            <a:off x="1828800" y="1676400"/>
            <a:ext cx="7010400" cy="4724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latin typeface="Garamond"/>
                <a:cs typeface="Garamond"/>
              </a:rPr>
              <a:t>Derivative</a:t>
            </a:r>
          </a:p>
          <a:p>
            <a:r>
              <a:rPr lang="en-US" sz="2400" dirty="0">
                <a:latin typeface="Garamond"/>
                <a:cs typeface="Garamond"/>
              </a:rPr>
              <a:t>An derivative is a financial instrument, whose value is from the value of another underlying asset</a:t>
            </a:r>
          </a:p>
          <a:p>
            <a:r>
              <a:rPr lang="en-US" sz="2400" dirty="0">
                <a:latin typeface="Garamond"/>
                <a:cs typeface="Garamond"/>
              </a:rPr>
              <a:t>When the price of the underlying changes, the value of the derivative also changes</a:t>
            </a:r>
          </a:p>
          <a:p>
            <a:pPr marL="0" indent="0">
              <a:buNone/>
            </a:pPr>
            <a:endParaRPr lang="en-US" sz="2400" dirty="0">
              <a:latin typeface="Garamond"/>
              <a:cs typeface="Garamond"/>
            </a:endParaRPr>
          </a:p>
          <a:p>
            <a:pPr marL="0" indent="0">
              <a:buNone/>
            </a:pPr>
            <a:r>
              <a:rPr lang="en-US" sz="2400" b="1" dirty="0">
                <a:latin typeface="Garamond"/>
                <a:cs typeface="Garamond"/>
              </a:rPr>
              <a:t>Types of Derivatives</a:t>
            </a:r>
          </a:p>
          <a:p>
            <a:r>
              <a:rPr lang="en-US" sz="2400" dirty="0">
                <a:latin typeface="Garamond"/>
                <a:cs typeface="Garamond"/>
              </a:rPr>
              <a:t>Forwards/Futures</a:t>
            </a:r>
          </a:p>
          <a:p>
            <a:r>
              <a:rPr lang="en-US" sz="2400" dirty="0">
                <a:latin typeface="Garamond"/>
                <a:cs typeface="Garamond"/>
              </a:rPr>
              <a:t>Options</a:t>
            </a:r>
          </a:p>
          <a:p>
            <a:r>
              <a:rPr lang="en-US" sz="2400" dirty="0">
                <a:latin typeface="Garamond"/>
                <a:cs typeface="Garamond"/>
              </a:rPr>
              <a:t>Swaps</a:t>
            </a:r>
          </a:p>
          <a:p>
            <a:r>
              <a:rPr lang="en-US" sz="2400" dirty="0">
                <a:latin typeface="Garamond"/>
                <a:cs typeface="Garamond"/>
              </a:rPr>
              <a:t>Warrants/Convertibles</a:t>
            </a:r>
          </a:p>
          <a:p>
            <a:pPr marL="0" indent="0">
              <a:buNone/>
            </a:pPr>
            <a:endParaRPr lang="en-US" sz="2400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32833540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533400"/>
            <a:ext cx="6553201" cy="792162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Garamond"/>
                <a:cs typeface="Garamond"/>
              </a:rPr>
              <a:t>Key Definitions 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828800" y="1676400"/>
            <a:ext cx="7010400" cy="4724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 smtClean="0">
                <a:latin typeface="Garamond"/>
                <a:cs typeface="Garamond"/>
              </a:rPr>
              <a:t>Swap Contract</a:t>
            </a:r>
            <a:endParaRPr lang="en-US" sz="2400" b="1" dirty="0">
              <a:latin typeface="Garamond"/>
              <a:cs typeface="Garamond"/>
            </a:endParaRPr>
          </a:p>
          <a:p>
            <a:r>
              <a:rPr lang="en-US" sz="2400" dirty="0">
                <a:latin typeface="Garamond"/>
                <a:cs typeface="Garamond"/>
              </a:rPr>
              <a:t>An </a:t>
            </a:r>
            <a:r>
              <a:rPr lang="en-US" sz="2400" dirty="0" smtClean="0">
                <a:latin typeface="Garamond"/>
                <a:cs typeface="Garamond"/>
              </a:rPr>
              <a:t>agreement to exchange one stream of cash flows for another over a set period of time</a:t>
            </a:r>
            <a:endParaRPr lang="en-US" sz="2400" dirty="0">
              <a:latin typeface="Garamond"/>
              <a:cs typeface="Garamond"/>
            </a:endParaRPr>
          </a:p>
          <a:p>
            <a:pPr marL="0" indent="0">
              <a:buNone/>
            </a:pPr>
            <a:endParaRPr lang="en-US" sz="2400" dirty="0" smtClean="0">
              <a:latin typeface="Garamond"/>
              <a:cs typeface="Garamond"/>
            </a:endParaRPr>
          </a:p>
          <a:p>
            <a:pPr marL="0" indent="0">
              <a:buNone/>
            </a:pPr>
            <a:r>
              <a:rPr lang="en-US" sz="2400" b="1" dirty="0" smtClean="0">
                <a:latin typeface="Garamond"/>
                <a:cs typeface="Garamond"/>
              </a:rPr>
              <a:t>Features of Swaps</a:t>
            </a:r>
          </a:p>
          <a:p>
            <a:r>
              <a:rPr lang="en-US" sz="2400" dirty="0" smtClean="0">
                <a:latin typeface="Garamond"/>
                <a:cs typeface="Garamond"/>
              </a:rPr>
              <a:t>Agreement between 2 parties </a:t>
            </a:r>
          </a:p>
          <a:p>
            <a:r>
              <a:rPr lang="en-US" sz="2400" dirty="0" smtClean="0">
                <a:latin typeface="Garamond"/>
                <a:cs typeface="Garamond"/>
              </a:rPr>
              <a:t>Not exchange-traded instruments (no secondary market)</a:t>
            </a:r>
          </a:p>
          <a:p>
            <a:r>
              <a:rPr lang="en-US" sz="2400" dirty="0" smtClean="0">
                <a:latin typeface="Garamond"/>
                <a:cs typeface="Garamond"/>
              </a:rPr>
              <a:t>Each party exposed to the default risk of default by the other</a:t>
            </a:r>
          </a:p>
          <a:p>
            <a:r>
              <a:rPr lang="en-US" sz="2400" dirty="0" smtClean="0">
                <a:latin typeface="Garamond"/>
                <a:cs typeface="Garamond"/>
              </a:rPr>
              <a:t>Value of a swap is 0 when initiated but can change</a:t>
            </a:r>
          </a:p>
          <a:p>
            <a:endParaRPr lang="en-US" sz="2400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27201102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8C6F54-F83B-854A-BBFE-004E3E67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0" y="685800"/>
            <a:ext cx="7391400" cy="792162"/>
          </a:xfrm>
        </p:spPr>
        <p:txBody>
          <a:bodyPr>
            <a:noAutofit/>
          </a:bodyPr>
          <a:lstStyle/>
          <a:p>
            <a:r>
              <a:rPr lang="en-US" sz="2600" dirty="0" smtClean="0"/>
              <a:t>Key Terms to Know</a:t>
            </a:r>
            <a:endParaRPr lang="en-US" sz="26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2A9EBA9F-1941-FC41-A43F-183AA3A4E92A}"/>
              </a:ext>
            </a:extLst>
          </p:cNvPr>
          <p:cNvSpPr txBox="1">
            <a:spLocks/>
          </p:cNvSpPr>
          <p:nvPr/>
        </p:nvSpPr>
        <p:spPr>
          <a:xfrm>
            <a:off x="1943099" y="4800600"/>
            <a:ext cx="7010400" cy="4724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400" b="1" dirty="0">
              <a:latin typeface="Garamond"/>
              <a:cs typeface="Garamond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828800" y="1676400"/>
            <a:ext cx="7010400" cy="51816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 smtClean="0">
                <a:latin typeface="Garamond"/>
                <a:cs typeface="Garamond"/>
              </a:rPr>
              <a:t>Fixed Interest Rate </a:t>
            </a:r>
          </a:p>
          <a:p>
            <a:r>
              <a:rPr lang="en-US" sz="2400" dirty="0" smtClean="0">
                <a:latin typeface="Garamond"/>
                <a:cs typeface="Garamond"/>
              </a:rPr>
              <a:t>An interest rate on a liability, such as a loan or mortgage, that remains the same either for the entire term of the loan or for part of the term</a:t>
            </a:r>
            <a:endParaRPr lang="en-US" sz="2400" b="1" dirty="0">
              <a:latin typeface="Garamond"/>
              <a:cs typeface="Garamond"/>
            </a:endParaRPr>
          </a:p>
          <a:p>
            <a:pPr marL="0" indent="0">
              <a:buNone/>
            </a:pPr>
            <a:r>
              <a:rPr lang="en-US" sz="2400" b="1" dirty="0" smtClean="0">
                <a:latin typeface="Garamond"/>
                <a:cs typeface="Garamond"/>
              </a:rPr>
              <a:t>Floating Interest Rate</a:t>
            </a:r>
          </a:p>
          <a:p>
            <a:r>
              <a:rPr lang="en-US" sz="2400" dirty="0" smtClean="0">
                <a:latin typeface="Garamond"/>
                <a:cs typeface="Garamond"/>
              </a:rPr>
              <a:t>An interest rate that moves up and down with the rest of the market or along with an index (ex. LIBOR, Fed Funds Rate)</a:t>
            </a:r>
            <a:endParaRPr lang="en-US" sz="2400" b="1" dirty="0">
              <a:latin typeface="Garamond"/>
              <a:cs typeface="Garamond"/>
            </a:endParaRPr>
          </a:p>
          <a:p>
            <a:pPr marL="0" indent="0">
              <a:buNone/>
            </a:pPr>
            <a:r>
              <a:rPr lang="en-US" sz="2400" b="1" dirty="0" smtClean="0">
                <a:latin typeface="Garamond"/>
                <a:cs typeface="Garamond"/>
              </a:rPr>
              <a:t>LIBOR</a:t>
            </a:r>
          </a:p>
          <a:p>
            <a:r>
              <a:rPr lang="en-US" sz="2400" dirty="0" smtClean="0">
                <a:latin typeface="Garamond"/>
                <a:cs typeface="Garamond"/>
              </a:rPr>
              <a:t>Benchmark rate that represents the interest rate banks offer funds to each other in international market</a:t>
            </a:r>
            <a:endParaRPr lang="en-US" sz="2400" dirty="0" smtClean="0">
              <a:latin typeface="Garamond"/>
              <a:cs typeface="Garamond"/>
            </a:endParaRPr>
          </a:p>
          <a:p>
            <a:pPr marL="0" indent="0">
              <a:buNone/>
            </a:pPr>
            <a:endParaRPr lang="en-US" sz="2400" b="1" dirty="0">
              <a:latin typeface="Garamond"/>
              <a:cs typeface="Garamond"/>
            </a:endParaRPr>
          </a:p>
          <a:p>
            <a:pPr marL="0" indent="0">
              <a:buNone/>
            </a:pPr>
            <a:endParaRPr lang="en-US" sz="2400" b="1" dirty="0" smtClean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7921860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8C6F54-F83B-854A-BBFE-004E3E67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0" y="685800"/>
            <a:ext cx="7391400" cy="792162"/>
          </a:xfrm>
        </p:spPr>
        <p:txBody>
          <a:bodyPr>
            <a:noAutofit/>
          </a:bodyPr>
          <a:lstStyle/>
          <a:p>
            <a:r>
              <a:rPr lang="en-US" sz="2600" dirty="0" smtClean="0"/>
              <a:t>Swaps</a:t>
            </a:r>
            <a:endParaRPr lang="en-US" sz="26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2A9EBA9F-1941-FC41-A43F-183AA3A4E92A}"/>
              </a:ext>
            </a:extLst>
          </p:cNvPr>
          <p:cNvSpPr txBox="1">
            <a:spLocks/>
          </p:cNvSpPr>
          <p:nvPr/>
        </p:nvSpPr>
        <p:spPr>
          <a:xfrm>
            <a:off x="1943099" y="4800600"/>
            <a:ext cx="7010400" cy="4724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400" b="1" dirty="0">
              <a:latin typeface="Garamond"/>
              <a:cs typeface="Garamond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943" y="1981200"/>
            <a:ext cx="7079181" cy="375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724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8C6F54-F83B-854A-BBFE-004E3E67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0" y="685800"/>
            <a:ext cx="7391400" cy="792162"/>
          </a:xfrm>
        </p:spPr>
        <p:txBody>
          <a:bodyPr>
            <a:noAutofit/>
          </a:bodyPr>
          <a:lstStyle/>
          <a:p>
            <a:r>
              <a:rPr lang="en-US" sz="2600" dirty="0" smtClean="0"/>
              <a:t>Swaps</a:t>
            </a:r>
            <a:endParaRPr lang="en-US" sz="26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2A9EBA9F-1941-FC41-A43F-183AA3A4E92A}"/>
              </a:ext>
            </a:extLst>
          </p:cNvPr>
          <p:cNvSpPr txBox="1">
            <a:spLocks/>
          </p:cNvSpPr>
          <p:nvPr/>
        </p:nvSpPr>
        <p:spPr>
          <a:xfrm>
            <a:off x="1943099" y="4800600"/>
            <a:ext cx="7010400" cy="4724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400" b="1" dirty="0">
              <a:latin typeface="Garamond"/>
              <a:cs typeface="Garamond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549" y="1828800"/>
            <a:ext cx="6413500" cy="4627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016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8C6F54-F83B-854A-BBFE-004E3E67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0" y="685800"/>
            <a:ext cx="7391400" cy="792162"/>
          </a:xfrm>
        </p:spPr>
        <p:txBody>
          <a:bodyPr>
            <a:noAutofit/>
          </a:bodyPr>
          <a:lstStyle/>
          <a:p>
            <a:r>
              <a:rPr lang="en-US" sz="2600" dirty="0" smtClean="0"/>
              <a:t>Swaps</a:t>
            </a:r>
            <a:endParaRPr lang="en-US" sz="26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2A9EBA9F-1941-FC41-A43F-183AA3A4E92A}"/>
              </a:ext>
            </a:extLst>
          </p:cNvPr>
          <p:cNvSpPr txBox="1">
            <a:spLocks/>
          </p:cNvSpPr>
          <p:nvPr/>
        </p:nvSpPr>
        <p:spPr>
          <a:xfrm>
            <a:off x="1943099" y="4800600"/>
            <a:ext cx="7010400" cy="4724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400" b="1" dirty="0">
              <a:latin typeface="Garamond"/>
              <a:cs typeface="Garamond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598" y="2209800"/>
            <a:ext cx="6819901" cy="3552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5228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6058</TotalTime>
  <Words>751</Words>
  <Application>Microsoft Macintosh PowerPoint</Application>
  <PresentationFormat>On-screen Show (4:3)</PresentationFormat>
  <Paragraphs>107</Paragraphs>
  <Slides>24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Adobe Caslon Pro</vt:lpstr>
      <vt:lpstr>Calibri</vt:lpstr>
      <vt:lpstr>Garamond</vt:lpstr>
      <vt:lpstr>Wingdings</vt:lpstr>
      <vt:lpstr>Arial</vt:lpstr>
      <vt:lpstr>Office Theme</vt:lpstr>
      <vt:lpstr>Intro to Derivatives: Swaps</vt:lpstr>
      <vt:lpstr>Brainteaser!</vt:lpstr>
      <vt:lpstr>Answer</vt:lpstr>
      <vt:lpstr>What Is a Derivative?</vt:lpstr>
      <vt:lpstr>Key Definitions </vt:lpstr>
      <vt:lpstr>Key Terms to Know</vt:lpstr>
      <vt:lpstr>Swaps</vt:lpstr>
      <vt:lpstr>Swaps</vt:lpstr>
      <vt:lpstr>Swaps</vt:lpstr>
      <vt:lpstr>3 Types of Swaps</vt:lpstr>
      <vt:lpstr>3 Types of Swaps</vt:lpstr>
      <vt:lpstr>3 Types of Swaps</vt:lpstr>
      <vt:lpstr>3 Types of Swaps</vt:lpstr>
      <vt:lpstr>Benefits of Swaps</vt:lpstr>
      <vt:lpstr>Benefits of Swaps</vt:lpstr>
      <vt:lpstr>Benefits of Swaps</vt:lpstr>
      <vt:lpstr>Benefits of Swaps</vt:lpstr>
      <vt:lpstr>Benefits of Swaps</vt:lpstr>
      <vt:lpstr>Benefits of Swaps</vt:lpstr>
      <vt:lpstr>Valuing a Swap</vt:lpstr>
      <vt:lpstr>Forward Rate Agreements (FRAs)</vt:lpstr>
      <vt:lpstr>Forward Rate Agreements</vt:lpstr>
      <vt:lpstr>Settlement Amount/Valuation</vt:lpstr>
      <vt:lpstr>Questions?</vt:lpstr>
    </vt:vector>
  </TitlesOfParts>
  <Company>NYU Stern</Company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Travis Liu</cp:lastModifiedBy>
  <cp:revision>349</cp:revision>
  <cp:lastPrinted>2018-01-23T17:23:00Z</cp:lastPrinted>
  <dcterms:created xsi:type="dcterms:W3CDTF">2013-09-30T15:19:49Z</dcterms:created>
  <dcterms:modified xsi:type="dcterms:W3CDTF">2019-03-04T23:08:32Z</dcterms:modified>
</cp:coreProperties>
</file>