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2" r:id="rId3"/>
    <p:sldId id="333" r:id="rId4"/>
    <p:sldId id="318" r:id="rId5"/>
    <p:sldId id="280" r:id="rId6"/>
    <p:sldId id="327" r:id="rId7"/>
    <p:sldId id="328" r:id="rId8"/>
    <p:sldId id="329" r:id="rId9"/>
    <p:sldId id="330" r:id="rId10"/>
    <p:sldId id="331" r:id="rId11"/>
    <p:sldId id="332" r:id="rId12"/>
    <p:sldId id="334" r:id="rId13"/>
    <p:sldId id="335" r:id="rId14"/>
    <p:sldId id="337" r:id="rId15"/>
    <p:sldId id="338" r:id="rId16"/>
    <p:sldId id="339" r:id="rId17"/>
    <p:sldId id="340" r:id="rId18"/>
    <p:sldId id="341" r:id="rId19"/>
    <p:sldId id="342" r:id="rId20"/>
    <p:sldId id="344" r:id="rId21"/>
    <p:sldId id="343" r:id="rId22"/>
    <p:sldId id="345" r:id="rId23"/>
    <p:sldId id="32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2C4"/>
    <a:srgbClr val="E3A16A"/>
    <a:srgbClr val="6B7DE3"/>
    <a:srgbClr val="9D8FE3"/>
    <a:srgbClr val="1B5683"/>
    <a:srgbClr val="FFFFFF"/>
    <a:srgbClr val="7D9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165" autoAdjust="0"/>
  </p:normalViewPr>
  <p:slideViewPr>
    <p:cSldViewPr>
      <p:cViewPr varScale="1">
        <p:scale>
          <a:sx n="110" d="100"/>
          <a:sy n="110" d="100"/>
        </p:scale>
        <p:origin x="8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7DE09-3965-DF40-A812-E6902744218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3730F-10BE-7A46-B529-7B3F0C88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BD6F1-CC5C-0F4C-BE5A-725331A5A20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9A947-1AB1-E845-9D3A-D426F6C5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4648200"/>
            <a:ext cx="9144000" cy="8382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algn="ctr">
              <a:defRPr sz="360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5486400"/>
            <a:ext cx="9143999" cy="5334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D9BC1"/>
                </a:solidFill>
                <a:latin typeface="Adobe Caslon Pro" panose="0205050205050A0204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	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06597"/>
            <a:ext cx="5074569" cy="16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Picture 2" descr="Quantitative Finance Socie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52600" y="0"/>
            <a:ext cx="7391401" cy="68580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553201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752600" y="1524000"/>
            <a:ext cx="73914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229600" cy="792162"/>
          </a:xfrm>
        </p:spPr>
        <p:txBody>
          <a:bodyPr>
            <a:normAutofit/>
          </a:bodyPr>
          <a:lstStyle>
            <a:lvl1pPr>
              <a:defRPr sz="3600" b="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dobe Caslon Pro" panose="0205050205050A020403" pitchFamily="18" charset="0"/>
              </a:defRPr>
            </a:lvl1pPr>
            <a:lvl2pPr>
              <a:defRPr sz="2400">
                <a:latin typeface="Adobe Caslon Pro" panose="0205050205050A020403" pitchFamily="18" charset="0"/>
              </a:defRPr>
            </a:lvl2pPr>
            <a:lvl3pPr>
              <a:defRPr sz="2000">
                <a:latin typeface="Adobe Caslon Pro" panose="0205050205050A020403" pitchFamily="18" charset="0"/>
              </a:defRPr>
            </a:lvl3pPr>
            <a:lvl4pPr>
              <a:defRPr sz="1800">
                <a:latin typeface="Adobe Caslon Pro" panose="0205050205050A020403" pitchFamily="18" charset="0"/>
              </a:defRPr>
            </a:lvl4pPr>
            <a:lvl5pPr>
              <a:defRPr sz="1800">
                <a:latin typeface="Adobe Caslon Pro" panose="0205050205050A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latin typeface="Adobe Caslon Pro" panose="0205050205050A0204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304800"/>
            <a:ext cx="76200" cy="6858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 flipH="1">
            <a:off x="4334257" y="-3133343"/>
            <a:ext cx="18286" cy="82296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947"/>
            <a:ext cx="8229600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8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46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 descr="Quantitative Finance Society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cap="small" dirty="0">
                <a:latin typeface="Garamond" panose="02020404030301010803" pitchFamily="18" charset="0"/>
              </a:rPr>
              <a:t>Investing in Spin-Offs and M&amp;A Roll-Ups</a:t>
            </a:r>
          </a:p>
        </p:txBody>
      </p:sp>
    </p:spTree>
    <p:extLst>
      <p:ext uri="{BB962C8B-B14F-4D97-AF65-F5344CB8AC3E}">
        <p14:creationId xmlns:p14="http://schemas.microsoft.com/office/powerpoint/2010/main" val="280609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4555-52EC-4F3F-8FB5-A0720681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Ferrari Spin-off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0ADBF-DB89-47ED-856E-18B75E37A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342605"/>
            <a:ext cx="5839640" cy="390579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C57CE5-50CC-4D85-95A7-F7FDE35ACFC3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245987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4555-52EC-4F3F-8FB5-A0720681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Spin-offs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C57CE5-50CC-4D85-95A7-F7FDE35ACFC3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latin typeface="Garamond"/>
                <a:cs typeface="Garamond"/>
              </a:rPr>
              <a:t>ParentCo</a:t>
            </a:r>
            <a:r>
              <a:rPr lang="en-US" sz="2400" b="1" dirty="0">
                <a:latin typeface="Garamond"/>
                <a:cs typeface="Garamond"/>
              </a:rPr>
              <a:t> can Often be More Interesting than </a:t>
            </a:r>
            <a:r>
              <a:rPr lang="en-US" sz="2400" b="1" dirty="0" err="1">
                <a:latin typeface="Garamond"/>
                <a:cs typeface="Garamond"/>
              </a:rPr>
              <a:t>Spinco</a:t>
            </a:r>
            <a:endParaRPr lang="en-US" sz="2400" b="1" dirty="0">
              <a:latin typeface="Garamond"/>
              <a:cs typeface="Garamond"/>
            </a:endParaRPr>
          </a:p>
          <a:p>
            <a:r>
              <a:rPr lang="en-US" sz="2200" dirty="0">
                <a:latin typeface="Garamond"/>
                <a:cs typeface="Garamond"/>
              </a:rPr>
              <a:t>Key is to look for the higher quality business that is being undervalued or dumped by investors</a:t>
            </a: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Spin-offs Have Become Relatively Priced In</a:t>
            </a:r>
            <a:endParaRPr lang="en-US" sz="2400" dirty="0">
              <a:latin typeface="Garamond"/>
              <a:cs typeface="Garamond"/>
            </a:endParaRPr>
          </a:p>
          <a:p>
            <a:r>
              <a:rPr lang="en-US" sz="2200" dirty="0">
                <a:latin typeface="Garamond"/>
                <a:cs typeface="Garamond"/>
              </a:rPr>
              <a:t>Spin-offs used to regularly outperform the S&amp;P 500</a:t>
            </a:r>
          </a:p>
          <a:p>
            <a:r>
              <a:rPr lang="en-US" sz="2200" dirty="0">
                <a:latin typeface="Garamond"/>
                <a:cs typeface="Garamond"/>
              </a:rPr>
              <a:t>Nowadays, their common use and fund awareness of the opportunity makes them less attractive investments</a:t>
            </a:r>
          </a:p>
          <a:p>
            <a:r>
              <a:rPr lang="en-US" sz="2200" dirty="0">
                <a:latin typeface="Garamond"/>
                <a:cs typeface="Garamond"/>
              </a:rPr>
              <a:t>Regardless, interesting spin-offs, such as KAR and ASIX remain in the market</a:t>
            </a: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You Can Be a Spin-Off Genius By Reading Greenblatt</a:t>
            </a:r>
          </a:p>
          <a:p>
            <a:r>
              <a:rPr lang="en-US" sz="2200" dirty="0">
                <a:latin typeface="Garamond"/>
                <a:cs typeface="Garamond"/>
              </a:rPr>
              <a:t>Spin-offs became a well-known sit thanks to famous investor Joel Greenblatt, founder of Gotham Capital and Value Investors Club</a:t>
            </a:r>
          </a:p>
          <a:p>
            <a:r>
              <a:rPr lang="en-US" sz="2200" dirty="0">
                <a:latin typeface="Garamond"/>
                <a:cs typeface="Garamond"/>
              </a:rPr>
              <a:t>You can read much more about spin-offs and other special sits in his book: You Can Be a Stock Market Genius</a:t>
            </a:r>
          </a:p>
        </p:txBody>
      </p:sp>
    </p:spTree>
    <p:extLst>
      <p:ext uri="{BB962C8B-B14F-4D97-AF65-F5344CB8AC3E}">
        <p14:creationId xmlns:p14="http://schemas.microsoft.com/office/powerpoint/2010/main" val="2353937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4555-52EC-4F3F-8FB5-A0720681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Next: Roll-Ups and M&amp;A/Capital Allocation Opportunities!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C57CE5-50CC-4D85-95A7-F7FDE35ACFC3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What is a roll-up?</a:t>
            </a:r>
          </a:p>
          <a:p>
            <a:r>
              <a:rPr lang="en-US" sz="2200" dirty="0">
                <a:latin typeface="Garamond"/>
                <a:cs typeface="Garamond"/>
              </a:rPr>
              <a:t>A roll-up is a company strategy that involves buying up and merging smaller competitors in order to gain scale</a:t>
            </a:r>
          </a:p>
          <a:p>
            <a:r>
              <a:rPr lang="en-US" sz="2200" dirty="0">
                <a:latin typeface="Garamond"/>
                <a:cs typeface="Garamond"/>
              </a:rPr>
              <a:t>The idea is that scale should make up for the premium paid for the underlying businesses </a:t>
            </a: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Why are roll-ups interesting?</a:t>
            </a:r>
            <a:endParaRPr lang="en-US" sz="2400" dirty="0">
              <a:latin typeface="Garamond"/>
              <a:cs typeface="Garamond"/>
            </a:endParaRPr>
          </a:p>
          <a:p>
            <a:r>
              <a:rPr lang="en-US" sz="2200" dirty="0">
                <a:latin typeface="Garamond"/>
                <a:cs typeface="Garamond"/>
              </a:rPr>
              <a:t>Roll-ups are incredibly hit-or-miss – you can either double/triple your money or lose it all in bankruptcy</a:t>
            </a:r>
          </a:p>
          <a:p>
            <a:r>
              <a:rPr lang="en-US" sz="2200" dirty="0">
                <a:latin typeface="Garamond"/>
                <a:cs typeface="Garamond"/>
              </a:rPr>
              <a:t>Roll-ups employ a tremendous amount of leverage to fund their acquisitions</a:t>
            </a:r>
          </a:p>
          <a:p>
            <a:r>
              <a:rPr lang="en-US" sz="2200" dirty="0">
                <a:latin typeface="Garamond"/>
                <a:cs typeface="Garamond"/>
              </a:rPr>
              <a:t>Roll-ups can be fantastic capital allocators, and, if in the right business, compound capital over time</a:t>
            </a:r>
          </a:p>
        </p:txBody>
      </p:sp>
    </p:spTree>
    <p:extLst>
      <p:ext uri="{BB962C8B-B14F-4D97-AF65-F5344CB8AC3E}">
        <p14:creationId xmlns:p14="http://schemas.microsoft.com/office/powerpoint/2010/main" val="40305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4555-52EC-4F3F-8FB5-A0720681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Next: Roll-Ups and M&amp;A/Capital Allocation Opportunities!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C57CE5-50CC-4D85-95A7-F7FDE35ACFC3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More roll-up characteristics</a:t>
            </a:r>
          </a:p>
          <a:p>
            <a:r>
              <a:rPr lang="en-US" sz="2400" dirty="0">
                <a:latin typeface="Garamond"/>
                <a:cs typeface="Garamond"/>
              </a:rPr>
              <a:t>Roll-ups are often found in fragmented industries undergoing consolidation (see: internet backbone, newspapers, trucking)</a:t>
            </a:r>
          </a:p>
          <a:p>
            <a:r>
              <a:rPr lang="en-US" sz="2400" dirty="0">
                <a:latin typeface="Garamond"/>
                <a:cs typeface="Garamond"/>
              </a:rPr>
              <a:t>Roll-ups have many of the same characteristics of private equity investors – high leverage meant to be cut down by a newly advantaged cost structure driving free cash flow going forward</a:t>
            </a:r>
          </a:p>
          <a:p>
            <a:r>
              <a:rPr lang="en-US" sz="2400" dirty="0">
                <a:latin typeface="Garamond"/>
                <a:cs typeface="Garamond"/>
              </a:rPr>
              <a:t>Roll-ups are a delicious fruit snack served in American grocery stores since 1983</a:t>
            </a:r>
            <a:endParaRPr lang="en-US" sz="2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51791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4555-52EC-4F3F-8FB5-A0720681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Think About Roll-Ups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F82AE-C84E-4607-96C7-B31759F2D289}"/>
              </a:ext>
            </a:extLst>
          </p:cNvPr>
          <p:cNvSpPr/>
          <p:nvPr/>
        </p:nvSpPr>
        <p:spPr>
          <a:xfrm>
            <a:off x="1905000" y="1676400"/>
            <a:ext cx="7162800" cy="457200"/>
          </a:xfrm>
          <a:prstGeom prst="rect">
            <a:avLst/>
          </a:prstGeom>
          <a:solidFill>
            <a:srgbClr val="89A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Garamond" panose="02020404030301010803" pitchFamily="18" charset="0"/>
              </a:rPr>
              <a:t>IRR = Earnings Growth + Cash Yield + Multiple Expansion/Contraction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A9699E-97A1-41EE-9D64-0E5AE31AD4B4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Earnings Growth</a:t>
            </a:r>
          </a:p>
          <a:p>
            <a:r>
              <a:rPr lang="en-US" sz="2400" dirty="0">
                <a:latin typeface="Garamond"/>
                <a:cs typeface="Garamond"/>
              </a:rPr>
              <a:t>Organic growth + reinvestment growth</a:t>
            </a: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Cash Yield</a:t>
            </a:r>
          </a:p>
          <a:p>
            <a:r>
              <a:rPr lang="en-US" sz="2400" dirty="0">
                <a:latin typeface="Garamond"/>
                <a:cs typeface="Garamond"/>
              </a:rPr>
              <a:t>Represents capital returned to shareholders</a:t>
            </a:r>
          </a:p>
          <a:p>
            <a:r>
              <a:rPr lang="en-US" sz="2400" dirty="0">
                <a:latin typeface="Garamond"/>
                <a:cs typeface="Garamond"/>
              </a:rPr>
              <a:t>(1-reinvestment rate) * FCF or alternate earnings yield</a:t>
            </a: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Multiple Expansion/Contraction</a:t>
            </a:r>
          </a:p>
          <a:p>
            <a:r>
              <a:rPr lang="en-US" sz="2400" dirty="0">
                <a:latin typeface="Garamond"/>
                <a:cs typeface="Garamond"/>
              </a:rPr>
              <a:t>Consider that you buy a company year 0 for 10x EBITDA then sell for 5x on year 5</a:t>
            </a:r>
          </a:p>
          <a:p>
            <a:r>
              <a:rPr lang="en-US" sz="2400" dirty="0">
                <a:latin typeface="Garamond"/>
                <a:cs typeface="Garamond"/>
              </a:rPr>
              <a:t>Your IRR will decrease by (10/5)^(1/5)-1 = (12.9%)</a:t>
            </a:r>
            <a:endParaRPr lang="en-US" sz="2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7005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4555-52EC-4F3F-8FB5-A0720681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Think About Roll-Ups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F82AE-C84E-4607-96C7-B31759F2D289}"/>
              </a:ext>
            </a:extLst>
          </p:cNvPr>
          <p:cNvSpPr/>
          <p:nvPr/>
        </p:nvSpPr>
        <p:spPr>
          <a:xfrm>
            <a:off x="1905000" y="1676400"/>
            <a:ext cx="7162800" cy="457200"/>
          </a:xfrm>
          <a:prstGeom prst="rect">
            <a:avLst/>
          </a:prstGeom>
          <a:solidFill>
            <a:srgbClr val="89A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Garamond" panose="02020404030301010803" pitchFamily="18" charset="0"/>
              </a:rPr>
              <a:t>IRR = Earnings Growth + Cash Yield + Multiple Expansion/Contraction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A9699E-97A1-41EE-9D64-0E5AE31AD4B4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Earnings Growth</a:t>
            </a:r>
          </a:p>
          <a:p>
            <a:r>
              <a:rPr lang="en-US" sz="2400" dirty="0">
                <a:latin typeface="Garamond"/>
                <a:cs typeface="Garamond"/>
              </a:rPr>
              <a:t>Organic growth + reinvestment growth</a:t>
            </a: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Cash Yield</a:t>
            </a:r>
          </a:p>
          <a:p>
            <a:r>
              <a:rPr lang="en-US" sz="2400" dirty="0">
                <a:latin typeface="Garamond"/>
                <a:cs typeface="Garamond"/>
              </a:rPr>
              <a:t>Represents capital returned to shareholders</a:t>
            </a:r>
          </a:p>
          <a:p>
            <a:r>
              <a:rPr lang="en-US" sz="2400" dirty="0">
                <a:latin typeface="Garamond"/>
                <a:cs typeface="Garamond"/>
              </a:rPr>
              <a:t>(1-reinvestment rate) * FCF or alternate earnings yield</a:t>
            </a: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Multiple Expansion/Contraction</a:t>
            </a:r>
          </a:p>
          <a:p>
            <a:r>
              <a:rPr lang="en-US" sz="2400" dirty="0">
                <a:latin typeface="Garamond"/>
                <a:cs typeface="Garamond"/>
              </a:rPr>
              <a:t>Consider that you buy a company year 0 for 10x EBITDA then sell for 5x on year 5</a:t>
            </a:r>
          </a:p>
          <a:p>
            <a:r>
              <a:rPr lang="en-US" sz="2400" dirty="0">
                <a:latin typeface="Garamond"/>
                <a:cs typeface="Garamond"/>
              </a:rPr>
              <a:t>Your IRR will decrease by (10/5)^(1/5)-1 = (12.9%)</a:t>
            </a:r>
            <a:endParaRPr lang="en-US" sz="2200" dirty="0">
              <a:latin typeface="Garamond"/>
              <a:cs typeface="Garamond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77C3BD-3ECA-4EB5-B498-1A732D5C20FE}"/>
              </a:ext>
            </a:extLst>
          </p:cNvPr>
          <p:cNvSpPr/>
          <p:nvPr/>
        </p:nvSpPr>
        <p:spPr>
          <a:xfrm>
            <a:off x="4343400" y="2590800"/>
            <a:ext cx="2667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10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4555-52EC-4F3F-8FB5-A0720681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Think About Roll-Ups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C80076-E4EC-4D67-9410-557933F41984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Reinvestment growth = Incremental ROIC * Reinvestment Rate</a:t>
            </a:r>
            <a:endParaRPr lang="en-US" sz="24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In other words, how much will the company grow earnings by reinvesting its capital</a:t>
            </a:r>
          </a:p>
          <a:p>
            <a:r>
              <a:rPr lang="en-US" sz="2400" dirty="0">
                <a:latin typeface="Garamond"/>
                <a:cs typeface="Garamond"/>
              </a:rPr>
              <a:t>If a company has incremental returns of 10% and reinvests 50% of its capital, it can expect to grow 5% per year</a:t>
            </a:r>
          </a:p>
          <a:p>
            <a:r>
              <a:rPr lang="en-US" sz="2400" dirty="0">
                <a:latin typeface="Garamond"/>
                <a:cs typeface="Garamond"/>
              </a:rPr>
              <a:t>This reinvestment can come through </a:t>
            </a:r>
            <a:r>
              <a:rPr lang="en-US" sz="2400" dirty="0" err="1">
                <a:latin typeface="Garamond"/>
                <a:cs typeface="Garamond"/>
              </a:rPr>
              <a:t>CapEx</a:t>
            </a:r>
            <a:r>
              <a:rPr lang="en-US" sz="2400" dirty="0">
                <a:latin typeface="Garamond"/>
                <a:cs typeface="Garamond"/>
              </a:rPr>
              <a:t> or M&amp;A</a:t>
            </a:r>
          </a:p>
          <a:p>
            <a:r>
              <a:rPr lang="en-US" sz="2400" dirty="0">
                <a:latin typeface="Garamond"/>
                <a:cs typeface="Garamond"/>
              </a:rPr>
              <a:t>This is a roll-up’s entire strategy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59156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4555-52EC-4F3F-8FB5-A0720681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Think About Roll-Ups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C80076-E4EC-4D67-9410-557933F41984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What does this tell us?</a:t>
            </a:r>
            <a:endParaRPr lang="en-US" sz="24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What is the objective of a good roll-up?</a:t>
            </a: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What happens when a roll-up successfully reinvests 100% of its earnings at 10-20% ROCs forever?</a:t>
            </a:r>
          </a:p>
          <a:p>
            <a:r>
              <a:rPr lang="en-US" sz="2400" dirty="0">
                <a:latin typeface="Garamond"/>
                <a:cs typeface="Garamond"/>
              </a:rPr>
              <a:t>What does a roll-up need to continue its strategy?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39890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4555-52EC-4F3F-8FB5-A0720681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Think About Roll-Ups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C80076-E4EC-4D67-9410-557933F41984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You Can Solve Backwards for Reinvestment Growth</a:t>
            </a:r>
            <a:endParaRPr lang="en-US" sz="24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Let’s say you are a PE fund and you are targeting a 25% IRR</a:t>
            </a:r>
          </a:p>
          <a:p>
            <a:r>
              <a:rPr lang="en-US" sz="2400" dirty="0">
                <a:latin typeface="Garamond"/>
                <a:cs typeface="Garamond"/>
              </a:rPr>
              <a:t>You know a company will organically grow alongside GDP at 2% for at least the medium term future</a:t>
            </a:r>
          </a:p>
          <a:p>
            <a:r>
              <a:rPr lang="en-US" sz="2400" dirty="0">
                <a:latin typeface="Garamond"/>
                <a:cs typeface="Garamond"/>
              </a:rPr>
              <a:t>You also know the company will maintain the same multiple</a:t>
            </a:r>
          </a:p>
          <a:p>
            <a:r>
              <a:rPr lang="en-US" sz="2400" dirty="0">
                <a:latin typeface="Garamond"/>
                <a:cs typeface="Garamond"/>
              </a:rPr>
              <a:t>The company trades at 10x P/E</a:t>
            </a:r>
          </a:p>
          <a:p>
            <a:r>
              <a:rPr lang="en-US" sz="2400" dirty="0">
                <a:latin typeface="Garamond"/>
                <a:cs typeface="Garamond"/>
              </a:rPr>
              <a:t>What does reinvestment growth need to be to achieve your IRR target?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4521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4555-52EC-4F3F-8FB5-A0720681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Think About Roll-Ups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C80076-E4EC-4D67-9410-557933F41984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You Can Solve Backwards for Reinvestment Growth</a:t>
            </a:r>
            <a:endParaRPr lang="en-US" sz="24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It’s simple math</a:t>
            </a:r>
          </a:p>
          <a:p>
            <a:r>
              <a:rPr lang="en-US" sz="2400" dirty="0">
                <a:latin typeface="Garamond"/>
                <a:cs typeface="Garamond"/>
              </a:rPr>
              <a:t>Cash yield = reciprocal of 10x P/E = 10% yield</a:t>
            </a:r>
          </a:p>
          <a:p>
            <a:r>
              <a:rPr lang="en-US" sz="2400" dirty="0">
                <a:latin typeface="Garamond"/>
                <a:cs typeface="Garamond"/>
              </a:rPr>
              <a:t>Multiple expansion/contraction = 0% tailwind/headwind per year</a:t>
            </a:r>
          </a:p>
          <a:p>
            <a:r>
              <a:rPr lang="en-US" sz="2400" dirty="0">
                <a:latin typeface="Garamond"/>
                <a:cs typeface="Garamond"/>
              </a:rPr>
              <a:t>Organic growth = 2%</a:t>
            </a:r>
          </a:p>
          <a:p>
            <a:r>
              <a:rPr lang="en-US" sz="2400" dirty="0">
                <a:latin typeface="Garamond"/>
                <a:cs typeface="Garamond"/>
              </a:rPr>
              <a:t>IRR without reinvestment = 12%</a:t>
            </a:r>
          </a:p>
          <a:p>
            <a:r>
              <a:rPr lang="en-US" sz="2400" dirty="0">
                <a:latin typeface="Garamond"/>
                <a:cs typeface="Garamond"/>
              </a:rPr>
              <a:t>Let’s say the company reinvests all its capital… you need ROICs of at least 18% to reach your target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8726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Brainteaser!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What is the number of the parking space containing the car?</a:t>
            </a:r>
          </a:p>
        </p:txBody>
      </p:sp>
      <p:pic>
        <p:nvPicPr>
          <p:cNvPr id="3" name="Picture 2" descr="https://scontent.xx.fbcdn.net/v/t1.15752-9/49097750_365831737525783_5074794513545822208_n.jpg?_nc_cat=108&amp;_nc_ad=z-m&amp;_nc_cid=0&amp;_nc_zor=9&amp;_nc_ht=scontent.xx&amp;oh=a6ad0b5eeedabdf8a14401009799ae49&amp;oe=5D15812A">
            <a:extLst>
              <a:ext uri="{FF2B5EF4-FFF2-40B4-BE49-F238E27FC236}">
                <a16:creationId xmlns:a16="http://schemas.microsoft.com/office/drawing/2014/main" id="{FAC67EE6-F1C9-43F1-86AA-ABD0E9BED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560592"/>
            <a:ext cx="68389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95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4555-52EC-4F3F-8FB5-A0720681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few examples of roll-ups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C80076-E4EC-4D67-9410-557933F41984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Sinclair Broadcast Group (SBGI)</a:t>
            </a:r>
            <a:endParaRPr lang="en-US" sz="24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Acquired numerous TV news stations to create a local news behemoth</a:t>
            </a:r>
          </a:p>
          <a:p>
            <a:r>
              <a:rPr lang="en-US" sz="2400" dirty="0">
                <a:latin typeface="Garamond"/>
                <a:cs typeface="Garamond"/>
              </a:rPr>
              <a:t>Highly cash-generative</a:t>
            </a:r>
          </a:p>
          <a:p>
            <a:r>
              <a:rPr lang="en-US" sz="2400" dirty="0">
                <a:latin typeface="Garamond"/>
                <a:cs typeface="Garamond"/>
              </a:rPr>
              <a:t>Uses scale to negotiate RSN agreements with networks </a:t>
            </a:r>
          </a:p>
          <a:p>
            <a:pPr marL="0" indent="0">
              <a:buNone/>
            </a:pPr>
            <a:r>
              <a:rPr lang="en-US" sz="2400" b="1" dirty="0" err="1">
                <a:latin typeface="Garamond"/>
                <a:cs typeface="Garamond"/>
              </a:rPr>
              <a:t>Entercom</a:t>
            </a:r>
            <a:r>
              <a:rPr lang="en-US" sz="2400" b="1" dirty="0">
                <a:latin typeface="Garamond"/>
                <a:cs typeface="Garamond"/>
              </a:rPr>
              <a:t> Communication Corp (ETM)</a:t>
            </a:r>
          </a:p>
          <a:p>
            <a:r>
              <a:rPr lang="en-US" sz="2400" dirty="0">
                <a:latin typeface="Garamond"/>
                <a:cs typeface="Garamond"/>
              </a:rPr>
              <a:t>Purchased numerous radio stations over the years</a:t>
            </a:r>
          </a:p>
          <a:p>
            <a:r>
              <a:rPr lang="en-US" sz="2400" dirty="0">
                <a:latin typeface="Garamond"/>
                <a:cs typeface="Garamond"/>
              </a:rPr>
              <a:t>Most recently purchased CBS Radio from CBS to create the largest radio provider in the United States</a:t>
            </a:r>
          </a:p>
          <a:p>
            <a:r>
              <a:rPr lang="en-US" sz="2400" dirty="0">
                <a:latin typeface="Garamond"/>
                <a:cs typeface="Garamond"/>
              </a:rPr>
              <a:t>Following the bankruptcy of its peers, controls the market for radio advertising</a:t>
            </a:r>
          </a:p>
          <a:p>
            <a:r>
              <a:rPr lang="en-US" sz="2400" dirty="0">
                <a:latin typeface="Garamond"/>
                <a:cs typeface="Garamond"/>
              </a:rPr>
              <a:t>Due to take advantage of &gt;$100mm in synergies through cost reductions</a:t>
            </a:r>
          </a:p>
          <a:p>
            <a:pPr marL="0" indent="0">
              <a:buNone/>
            </a:pPr>
            <a:r>
              <a:rPr lang="en-US" sz="2400" b="1" dirty="0" err="1">
                <a:latin typeface="Garamond"/>
                <a:cs typeface="Garamond"/>
              </a:rPr>
              <a:t>Daseke</a:t>
            </a:r>
            <a:r>
              <a:rPr lang="en-US" sz="2400" b="1" dirty="0">
                <a:latin typeface="Garamond"/>
                <a:cs typeface="Garamond"/>
              </a:rPr>
              <a:t> Inc (DSKE)</a:t>
            </a:r>
          </a:p>
          <a:p>
            <a:r>
              <a:rPr lang="en-US" sz="2400" dirty="0">
                <a:latin typeface="Garamond"/>
                <a:cs typeface="Garamond"/>
              </a:rPr>
              <a:t>Largest flatbed truck operator and owner in the United States</a:t>
            </a:r>
          </a:p>
          <a:p>
            <a:r>
              <a:rPr lang="en-US" sz="2400" dirty="0">
                <a:latin typeface="Garamond"/>
                <a:cs typeface="Garamond"/>
              </a:rPr>
              <a:t>Consolidating the highly-fragmented flatbed truck industry, effectively taking out disadvantaged mom-and-pop shops</a:t>
            </a:r>
          </a:p>
          <a:p>
            <a:r>
              <a:rPr lang="en-US" sz="2400" dirty="0">
                <a:latin typeface="Garamond"/>
                <a:cs typeface="Garamond"/>
              </a:rPr>
              <a:t>Taking advantage of new rules and regulations on trucker hours to outcompete local flatbed shops</a:t>
            </a:r>
          </a:p>
        </p:txBody>
      </p:sp>
    </p:spTree>
    <p:extLst>
      <p:ext uri="{BB962C8B-B14F-4D97-AF65-F5344CB8AC3E}">
        <p14:creationId xmlns:p14="http://schemas.microsoft.com/office/powerpoint/2010/main" val="3023060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12BFC-9B9F-4C9D-A07D-AB548135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M&amp;A and Roll-Ups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0332A-008C-4801-B1BA-7D6B83AD1726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There are more opportunities surrounding M&amp;A</a:t>
            </a:r>
            <a:endParaRPr lang="en-US" sz="24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Also covered in the Greenblatt book, many opportunities arise from M&amp;A</a:t>
            </a:r>
          </a:p>
          <a:p>
            <a:r>
              <a:rPr lang="en-US" sz="2400" dirty="0">
                <a:latin typeface="Garamond"/>
                <a:cs typeface="Garamond"/>
              </a:rPr>
              <a:t>Weird transaction structures, purchase mixes, and merger securities often create forced sellers (preferred shares, converts, warrants, rights, LEAPS, and more) 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Imagine you sell one of your subsidiaries and get $100mm in cash/stock and then $1mm in preferred shares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Investors will often dump the $1mm thrown in as ‘sweetener’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Example: pre-acquisition special purpose acquisition corporations (SPACs)</a:t>
            </a:r>
          </a:p>
          <a:p>
            <a:r>
              <a:rPr lang="en-US" sz="2400" dirty="0">
                <a:latin typeface="Garamond"/>
                <a:cs typeface="Garamond"/>
              </a:rPr>
              <a:t>Merger arb works until it doesn’t…</a:t>
            </a:r>
          </a:p>
        </p:txBody>
      </p:sp>
    </p:spTree>
    <p:extLst>
      <p:ext uri="{BB962C8B-B14F-4D97-AF65-F5344CB8AC3E}">
        <p14:creationId xmlns:p14="http://schemas.microsoft.com/office/powerpoint/2010/main" val="2583195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BC3C9-40B7-4280-A1A1-C68F34AB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21808"/>
            <a:ext cx="6553201" cy="720147"/>
          </a:xfrm>
        </p:spPr>
        <p:txBody>
          <a:bodyPr>
            <a:normAutofit fontScale="90000"/>
          </a:bodyPr>
          <a:lstStyle/>
          <a:p>
            <a:r>
              <a:rPr lang="en-US" dirty="0"/>
              <a:t>To Learn More About Roll-Ups and Capital Allocation: my favorite book</a:t>
            </a:r>
          </a:p>
        </p:txBody>
      </p:sp>
      <p:pic>
        <p:nvPicPr>
          <p:cNvPr id="2050" name="Picture 2" descr="Image result for the outsiders ceos">
            <a:extLst>
              <a:ext uri="{FF2B5EF4-FFF2-40B4-BE49-F238E27FC236}">
                <a16:creationId xmlns:a16="http://schemas.microsoft.com/office/drawing/2014/main" id="{9F874A31-CE5D-46F9-9F3C-165CD7D8B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3409965" cy="51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5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>
                <a:latin typeface="Garamond" panose="02020404030301010803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0969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Brainteaser!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What is the number of the parking space containing the car?</a:t>
            </a:r>
          </a:p>
        </p:txBody>
      </p:sp>
      <p:pic>
        <p:nvPicPr>
          <p:cNvPr id="3" name="Picture 2" descr="https://scontent.xx.fbcdn.net/v/t1.15752-9/49097750_365831737525783_5074794513545822208_n.jpg?_nc_cat=108&amp;_nc_ad=z-m&amp;_nc_cid=0&amp;_nc_zor=9&amp;_nc_ht=scontent.xx&amp;oh=a6ad0b5eeedabdf8a14401009799ae49&amp;oe=5D15812A">
            <a:extLst>
              <a:ext uri="{FF2B5EF4-FFF2-40B4-BE49-F238E27FC236}">
                <a16:creationId xmlns:a16="http://schemas.microsoft.com/office/drawing/2014/main" id="{FAC67EE6-F1C9-43F1-86AA-ABD0E9BED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14525" y="2560592"/>
            <a:ext cx="68389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BDBD88-DD77-47BC-B86C-C60EC9D82F9F}"/>
              </a:ext>
            </a:extLst>
          </p:cNvPr>
          <p:cNvSpPr txBox="1"/>
          <p:nvPr/>
        </p:nvSpPr>
        <p:spPr>
          <a:xfrm>
            <a:off x="3276600" y="1931267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Garamond" panose="02020404030301010803" pitchFamily="18" charset="0"/>
              </a:rPr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172775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Spin-off?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Spin-off</a:t>
            </a:r>
          </a:p>
          <a:p>
            <a:r>
              <a:rPr lang="en-US" sz="2400" dirty="0">
                <a:latin typeface="Garamond"/>
                <a:cs typeface="Garamond"/>
              </a:rPr>
              <a:t>A spin-off occurs when a subsidiary (SpinCo) of a larger company (</a:t>
            </a:r>
            <a:r>
              <a:rPr lang="en-US" sz="2400" dirty="0" err="1">
                <a:latin typeface="Garamond"/>
                <a:cs typeface="Garamond"/>
              </a:rPr>
              <a:t>ParentCo</a:t>
            </a:r>
            <a:r>
              <a:rPr lang="en-US" sz="2400" dirty="0">
                <a:latin typeface="Garamond"/>
                <a:cs typeface="Garamond"/>
              </a:rPr>
              <a:t>) separates from the </a:t>
            </a:r>
            <a:r>
              <a:rPr lang="en-US" sz="2400" dirty="0" err="1">
                <a:latin typeface="Garamond"/>
                <a:cs typeface="Garamond"/>
              </a:rPr>
              <a:t>ParentCo</a:t>
            </a:r>
            <a:r>
              <a:rPr lang="en-US" sz="2400" dirty="0">
                <a:latin typeface="Garamond"/>
                <a:cs typeface="Garamond"/>
              </a:rPr>
              <a:t> through the distribution of its shares to the </a:t>
            </a:r>
            <a:r>
              <a:rPr lang="en-US" sz="2400" dirty="0" err="1">
                <a:latin typeface="Garamond"/>
                <a:cs typeface="Garamond"/>
              </a:rPr>
              <a:t>ParentCo’s</a:t>
            </a:r>
            <a:r>
              <a:rPr lang="en-US" sz="2400" dirty="0">
                <a:latin typeface="Garamond"/>
                <a:cs typeface="Garamond"/>
              </a:rPr>
              <a:t> shareholders</a:t>
            </a:r>
          </a:p>
          <a:p>
            <a:r>
              <a:rPr lang="en-US" sz="2400" dirty="0">
                <a:latin typeface="Garamond"/>
                <a:cs typeface="Garamond"/>
              </a:rPr>
              <a:t>This often occurs by issuing shares of the SpinCo to </a:t>
            </a:r>
            <a:r>
              <a:rPr lang="en-US" sz="2400" dirty="0" err="1">
                <a:latin typeface="Garamond"/>
                <a:cs typeface="Garamond"/>
              </a:rPr>
              <a:t>ParentCo</a:t>
            </a:r>
            <a:r>
              <a:rPr lang="en-US" sz="2400" dirty="0">
                <a:latin typeface="Garamond"/>
                <a:cs typeface="Garamond"/>
              </a:rPr>
              <a:t> shareholders at a predetermined ratio</a:t>
            </a: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Advantages of a spin-off</a:t>
            </a:r>
          </a:p>
          <a:p>
            <a:r>
              <a:rPr lang="en-US" sz="2400" dirty="0">
                <a:latin typeface="Garamond"/>
                <a:cs typeface="Garamond"/>
              </a:rPr>
              <a:t>Tax efficient</a:t>
            </a:r>
          </a:p>
          <a:p>
            <a:r>
              <a:rPr lang="en-US" sz="2400" dirty="0">
                <a:latin typeface="Garamond"/>
                <a:cs typeface="Garamond"/>
              </a:rPr>
              <a:t>Avoids hassle of the divestiture process</a:t>
            </a:r>
          </a:p>
          <a:p>
            <a:r>
              <a:rPr lang="en-US" sz="2400" dirty="0">
                <a:latin typeface="Garamond"/>
                <a:cs typeface="Garamond"/>
              </a:rPr>
              <a:t>Allows current shareholders to maintain an interest in the SpinCo</a:t>
            </a:r>
          </a:p>
        </p:txBody>
      </p:sp>
    </p:spTree>
    <p:extLst>
      <p:ext uri="{BB962C8B-B14F-4D97-AF65-F5344CB8AC3E}">
        <p14:creationId xmlns:p14="http://schemas.microsoft.com/office/powerpoint/2010/main" val="328335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7575BD-2351-44C6-8896-E39B74C1D2E2}"/>
              </a:ext>
            </a:extLst>
          </p:cNvPr>
          <p:cNvSpPr txBox="1">
            <a:spLocks/>
          </p:cNvSpPr>
          <p:nvPr/>
        </p:nvSpPr>
        <p:spPr>
          <a:xfrm>
            <a:off x="1752600" y="685800"/>
            <a:ext cx="6553201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small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What Makes Spin-Offs Interesting?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Forced Selling</a:t>
            </a:r>
          </a:p>
          <a:p>
            <a:r>
              <a:rPr lang="en-US" sz="2400" dirty="0">
                <a:latin typeface="Garamond"/>
                <a:cs typeface="Garamond"/>
              </a:rPr>
              <a:t>Investors in </a:t>
            </a:r>
            <a:r>
              <a:rPr lang="en-US" sz="2400" dirty="0" err="1">
                <a:latin typeface="Garamond"/>
                <a:cs typeface="Garamond"/>
              </a:rPr>
              <a:t>ParentCo</a:t>
            </a:r>
            <a:r>
              <a:rPr lang="en-US" sz="2400" dirty="0">
                <a:latin typeface="Garamond"/>
                <a:cs typeface="Garamond"/>
              </a:rPr>
              <a:t> often have multiple reasons to sell a spun-off subsidiary, regardless of business quality: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The SpinCo might be too small, or in a different index than the </a:t>
            </a:r>
            <a:r>
              <a:rPr lang="en-US" sz="2000" dirty="0" err="1">
                <a:latin typeface="Garamond"/>
                <a:cs typeface="Garamond"/>
              </a:rPr>
              <a:t>ParentCo</a:t>
            </a:r>
            <a:endParaRPr lang="en-US" sz="2000" dirty="0">
              <a:latin typeface="Garamond"/>
              <a:cs typeface="Garamond"/>
            </a:endParaRPr>
          </a:p>
          <a:p>
            <a:pPr lvl="1"/>
            <a:r>
              <a:rPr lang="en-US" sz="2000" dirty="0">
                <a:latin typeface="Garamond"/>
                <a:cs typeface="Garamond"/>
              </a:rPr>
              <a:t>The SpinCo might be exposed to a different set of industries than what </a:t>
            </a:r>
            <a:r>
              <a:rPr lang="en-US" sz="2000" dirty="0" err="1">
                <a:latin typeface="Garamond"/>
                <a:cs typeface="Garamond"/>
              </a:rPr>
              <a:t>ParentCo</a:t>
            </a:r>
            <a:r>
              <a:rPr lang="en-US" sz="2000" dirty="0">
                <a:latin typeface="Garamond"/>
                <a:cs typeface="Garamond"/>
              </a:rPr>
              <a:t> investors were interested in investing in</a:t>
            </a: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Pure Play Multiple Rerate &amp; Better Market Understanding of the Business</a:t>
            </a:r>
          </a:p>
          <a:p>
            <a:r>
              <a:rPr lang="en-US" sz="2400" dirty="0">
                <a:latin typeface="Garamond"/>
                <a:cs typeface="Garamond"/>
              </a:rPr>
              <a:t>Being part of a larger company often clouds the underlying quality of a subsidiary business</a:t>
            </a:r>
          </a:p>
          <a:p>
            <a:r>
              <a:rPr lang="en-US" sz="2400" dirty="0">
                <a:latin typeface="Garamond"/>
                <a:cs typeface="Garamond"/>
              </a:rPr>
              <a:t>Companies are often rewarded for focusing on their niche over being a conglomerate</a:t>
            </a:r>
          </a:p>
          <a:p>
            <a:r>
              <a:rPr lang="en-US" sz="2400" dirty="0">
                <a:latin typeface="Garamond"/>
                <a:cs typeface="Garamond"/>
              </a:rPr>
              <a:t>Current investors often completely misunderstand the nature of the business being spun-off, leading to discrepancies in value 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2011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83B8-4408-45D2-B16E-C91CCA32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Ferrari Spin-off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99EA7-FA87-4775-B12E-E73B4B414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866" y="1707072"/>
            <a:ext cx="6085332" cy="501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0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Ferrari Spin-off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1E07-F485-4788-9AE6-A8781A8BAE78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The Mechanics</a:t>
            </a:r>
          </a:p>
          <a:p>
            <a:r>
              <a:rPr lang="en-US" sz="2400" dirty="0">
                <a:latin typeface="Garamond"/>
                <a:cs typeface="Garamond"/>
              </a:rPr>
              <a:t>In October 2015, Fiat Chrysler made 10% of Ferrari shares publicly traded through a partial IPO</a:t>
            </a:r>
          </a:p>
          <a:p>
            <a:r>
              <a:rPr lang="en-US" sz="2400" dirty="0">
                <a:latin typeface="Garamond"/>
                <a:cs typeface="Garamond"/>
              </a:rPr>
              <a:t>In January 2016, shares were spun off at a ratio of 10:1 (for every 10 shares of FCA, you would receive one RACE share)</a:t>
            </a:r>
          </a:p>
          <a:p>
            <a:r>
              <a:rPr lang="en-US" sz="2400" dirty="0">
                <a:latin typeface="Garamond"/>
                <a:cs typeface="Garamond"/>
              </a:rPr>
              <a:t>Ferrari lined up a €2.5 billion bond to fund a €2.7 billion dividend</a:t>
            </a: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Reasoning for the Spin-Off</a:t>
            </a:r>
          </a:p>
          <a:p>
            <a:r>
              <a:rPr lang="en-US" sz="2400" dirty="0">
                <a:latin typeface="Garamond"/>
                <a:cs typeface="Garamond"/>
              </a:rPr>
              <a:t>Allowed Fiat Chrysler to raise cash through a post-spin dividend from Ferrari, to be used to pay down debt or fund new investments</a:t>
            </a:r>
          </a:p>
          <a:p>
            <a:r>
              <a:rPr lang="en-US" sz="2400" dirty="0">
                <a:latin typeface="Garamond"/>
                <a:cs typeface="Garamond"/>
              </a:rPr>
              <a:t>Allowed investors to value Fiat Chrysler and Ferrari separately, benefitting shareholders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390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3988-370B-42C5-9CE7-BDEDD871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Ferrari Spin-off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3F1922-65C5-4888-96D4-F40D3B9FD8B9}"/>
              </a:ext>
            </a:extLst>
          </p:cNvPr>
          <p:cNvSpPr/>
          <p:nvPr/>
        </p:nvSpPr>
        <p:spPr>
          <a:xfrm>
            <a:off x="1905000" y="3766376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ParentCo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2290B3-DA04-4677-8D99-46836819B983}"/>
              </a:ext>
            </a:extLst>
          </p:cNvPr>
          <p:cNvSpPr/>
          <p:nvPr/>
        </p:nvSpPr>
        <p:spPr>
          <a:xfrm>
            <a:off x="1905000" y="48768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SpinCo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B84EEB-2672-4524-A4CB-784F5EF4FFF5}"/>
              </a:ext>
            </a:extLst>
          </p:cNvPr>
          <p:cNvSpPr/>
          <p:nvPr/>
        </p:nvSpPr>
        <p:spPr>
          <a:xfrm>
            <a:off x="1905000" y="2655955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Shareholders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7ED4B9-B309-4E6B-AC69-DD9CB537C2D2}"/>
              </a:ext>
            </a:extLst>
          </p:cNvPr>
          <p:cNvCxnSpPr>
            <a:stCxn id="5" idx="2"/>
            <a:endCxn id="3" idx="0"/>
          </p:cNvCxnSpPr>
          <p:nvPr/>
        </p:nvCxnSpPr>
        <p:spPr>
          <a:xfrm>
            <a:off x="2819400" y="3113155"/>
            <a:ext cx="0" cy="653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059456-1E12-4979-A481-FD1229961015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2819400" y="4223576"/>
            <a:ext cx="0" cy="653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DF01BED-E5F9-44FB-A504-C5EAA472C17A}"/>
              </a:ext>
            </a:extLst>
          </p:cNvPr>
          <p:cNvSpPr/>
          <p:nvPr/>
        </p:nvSpPr>
        <p:spPr>
          <a:xfrm>
            <a:off x="5791200" y="3369451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Shareholders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B826CE-8808-463A-A229-C2FF2A914682}"/>
              </a:ext>
            </a:extLst>
          </p:cNvPr>
          <p:cNvSpPr txBox="1"/>
          <p:nvPr/>
        </p:nvSpPr>
        <p:spPr>
          <a:xfrm flipH="1">
            <a:off x="1702566" y="3285876"/>
            <a:ext cx="121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aramond" panose="02020404030301010803" pitchFamily="18" charset="0"/>
              </a:rPr>
              <a:t>100% ownership @ 1000 shares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C70401-33D7-4A8E-BB21-9FF465A4472B}"/>
              </a:ext>
            </a:extLst>
          </p:cNvPr>
          <p:cNvSpPr txBox="1"/>
          <p:nvPr/>
        </p:nvSpPr>
        <p:spPr>
          <a:xfrm flipH="1">
            <a:off x="1702566" y="4399583"/>
            <a:ext cx="121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aramond" panose="02020404030301010803" pitchFamily="18" charset="0"/>
              </a:rPr>
              <a:t>100% ownership @ 100 shares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6C56FF-0DBB-4E35-A817-BDF8E4283C0C}"/>
              </a:ext>
            </a:extLst>
          </p:cNvPr>
          <p:cNvSpPr/>
          <p:nvPr/>
        </p:nvSpPr>
        <p:spPr>
          <a:xfrm>
            <a:off x="4267200" y="4487836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ParentCo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38F061-C877-474D-A2B7-CF9920270E54}"/>
              </a:ext>
            </a:extLst>
          </p:cNvPr>
          <p:cNvSpPr/>
          <p:nvPr/>
        </p:nvSpPr>
        <p:spPr>
          <a:xfrm>
            <a:off x="7239000" y="4487836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SpinCo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B170A82E-5106-46BA-80DF-0D21CA93349F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 rot="16200000" flipH="1">
            <a:off x="7098908" y="3433343"/>
            <a:ext cx="661185" cy="14478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E108718B-58C4-4C58-8270-DADE799DD887}"/>
              </a:ext>
            </a:extLst>
          </p:cNvPr>
          <p:cNvCxnSpPr>
            <a:cxnSpLocks/>
            <a:stCxn id="11" idx="2"/>
            <a:endCxn id="15" idx="0"/>
          </p:cNvCxnSpPr>
          <p:nvPr/>
        </p:nvCxnSpPr>
        <p:spPr>
          <a:xfrm rot="5400000">
            <a:off x="5613008" y="3395243"/>
            <a:ext cx="661185" cy="1524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E434BDF-053B-4352-93CB-E2857A392A8B}"/>
              </a:ext>
            </a:extLst>
          </p:cNvPr>
          <p:cNvSpPr txBox="1"/>
          <p:nvPr/>
        </p:nvSpPr>
        <p:spPr>
          <a:xfrm flipH="1">
            <a:off x="4480563" y="3853448"/>
            <a:ext cx="1996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100% ownership @ 1000 shares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5CD9C9-D6D0-42A1-8B9C-93617E8257A3}"/>
              </a:ext>
            </a:extLst>
          </p:cNvPr>
          <p:cNvSpPr txBox="1"/>
          <p:nvPr/>
        </p:nvSpPr>
        <p:spPr>
          <a:xfrm flipH="1">
            <a:off x="6709940" y="3853725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100% ownership @ 100 shares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A078714-7708-4004-8E25-4A3A9EA3B4FA}"/>
              </a:ext>
            </a:extLst>
          </p:cNvPr>
          <p:cNvCxnSpPr>
            <a:stCxn id="16" idx="1"/>
            <a:endCxn id="15" idx="3"/>
          </p:cNvCxnSpPr>
          <p:nvPr/>
        </p:nvCxnSpPr>
        <p:spPr>
          <a:xfrm flipH="1">
            <a:off x="6096000" y="4716436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C123801-333C-4255-A103-A83721467239}"/>
              </a:ext>
            </a:extLst>
          </p:cNvPr>
          <p:cNvSpPr txBox="1"/>
          <p:nvPr/>
        </p:nvSpPr>
        <p:spPr>
          <a:xfrm flipH="1">
            <a:off x="6237491" y="4722911"/>
            <a:ext cx="944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2.7bn Dividend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EE92E8-2A6D-47CA-97CE-18B16EFAA966}"/>
              </a:ext>
            </a:extLst>
          </p:cNvPr>
          <p:cNvSpPr txBox="1"/>
          <p:nvPr/>
        </p:nvSpPr>
        <p:spPr>
          <a:xfrm>
            <a:off x="2036724" y="1935162"/>
            <a:ext cx="15653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Garamond" panose="02020404030301010803" pitchFamily="18" charset="0"/>
              </a:rPr>
              <a:t>Pre-Spin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B2BC75-8FBD-4449-934C-4CD555A477A7}"/>
              </a:ext>
            </a:extLst>
          </p:cNvPr>
          <p:cNvSpPr txBox="1"/>
          <p:nvPr/>
        </p:nvSpPr>
        <p:spPr>
          <a:xfrm>
            <a:off x="5884824" y="1942249"/>
            <a:ext cx="15653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Garamond" panose="02020404030301010803" pitchFamily="18" charset="0"/>
              </a:rPr>
              <a:t>Post-Spin</a:t>
            </a:r>
          </a:p>
        </p:txBody>
      </p:sp>
    </p:spTree>
    <p:extLst>
      <p:ext uri="{BB962C8B-B14F-4D97-AF65-F5344CB8AC3E}">
        <p14:creationId xmlns:p14="http://schemas.microsoft.com/office/powerpoint/2010/main" val="141605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Ferrari Spin-off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1E07-F485-4788-9AE6-A8781A8BAE78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latin typeface="Garamond"/>
                <a:cs typeface="Garamond"/>
              </a:rPr>
              <a:t>What Made The Spin-Off Interesting?</a:t>
            </a:r>
          </a:p>
          <a:p>
            <a:r>
              <a:rPr lang="en-US" sz="2400">
                <a:latin typeface="Garamond"/>
                <a:cs typeface="Garamond"/>
              </a:rPr>
              <a:t>Ferrari represented a classic spin-off opportunity</a:t>
            </a:r>
          </a:p>
          <a:p>
            <a:r>
              <a:rPr lang="en-US" sz="2400">
                <a:latin typeface="Garamond"/>
                <a:cs typeface="Garamond"/>
              </a:rPr>
              <a:t>Fiat Chrysler’s market cap was vastly larger than Ferrari’s</a:t>
            </a:r>
          </a:p>
          <a:p>
            <a:r>
              <a:rPr lang="en-US" sz="2400">
                <a:latin typeface="Garamond"/>
                <a:cs typeface="Garamond"/>
              </a:rPr>
              <a:t>Ferrari sold a vastly different, luxury product which deserved a higher multiple</a:t>
            </a:r>
          </a:p>
          <a:p>
            <a:r>
              <a:rPr lang="en-US" sz="2400">
                <a:latin typeface="Garamond"/>
                <a:cs typeface="Garamond"/>
              </a:rPr>
              <a:t>Ferrari’s underlying business fundamentals were attractive, with artificially restricted volume of 10k units becoming unrestricted and numerous super-high end releases, as well as negative working capital and significant brand loyalty</a:t>
            </a: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14837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4882</TotalTime>
  <Words>1445</Words>
  <Application>Microsoft Office PowerPoint</Application>
  <PresentationFormat>On-screen Show (4:3)</PresentationFormat>
  <Paragraphs>152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Adobe Caslon Pro</vt:lpstr>
      <vt:lpstr>Arial</vt:lpstr>
      <vt:lpstr>Calibri</vt:lpstr>
      <vt:lpstr>Garamond</vt:lpstr>
      <vt:lpstr>Office Theme</vt:lpstr>
      <vt:lpstr>Investing in Spin-Offs and M&amp;A Roll-Ups</vt:lpstr>
      <vt:lpstr>Brainteaser!</vt:lpstr>
      <vt:lpstr>Brainteaser!</vt:lpstr>
      <vt:lpstr>What Is a Spin-off?</vt:lpstr>
      <vt:lpstr>PowerPoint Presentation</vt:lpstr>
      <vt:lpstr>Example: The Ferrari Spin-off</vt:lpstr>
      <vt:lpstr>Example: The Ferrari Spin-off</vt:lpstr>
      <vt:lpstr>Example: The Ferrari Spin-off</vt:lpstr>
      <vt:lpstr>Example: The Ferrari Spin-off</vt:lpstr>
      <vt:lpstr>Example: The Ferrari Spin-off</vt:lpstr>
      <vt:lpstr>More On Spin-offs</vt:lpstr>
      <vt:lpstr>Next: Roll-Ups and M&amp;A/Capital Allocation Opportunities!</vt:lpstr>
      <vt:lpstr>Next: Roll-Ups and M&amp;A/Capital Allocation Opportunities!</vt:lpstr>
      <vt:lpstr>How To Think About Roll-Ups</vt:lpstr>
      <vt:lpstr>How To Think About Roll-Ups</vt:lpstr>
      <vt:lpstr>How To Think About Roll-Ups</vt:lpstr>
      <vt:lpstr>How To Think About Roll-Ups</vt:lpstr>
      <vt:lpstr>How To Think About Roll-Ups</vt:lpstr>
      <vt:lpstr>How To Think About Roll-Ups</vt:lpstr>
      <vt:lpstr>A few examples of roll-ups</vt:lpstr>
      <vt:lpstr>More on M&amp;A and Roll-Ups</vt:lpstr>
      <vt:lpstr>To Learn More About Roll-Ups and Capital Allocation: my favorite book</vt:lpstr>
      <vt:lpstr>Questions?</vt:lpstr>
    </vt:vector>
  </TitlesOfParts>
  <Company>NYU Stern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Nelson Urdaneta</cp:lastModifiedBy>
  <cp:revision>344</cp:revision>
  <cp:lastPrinted>2018-01-23T17:23:00Z</cp:lastPrinted>
  <dcterms:created xsi:type="dcterms:W3CDTF">2013-09-30T15:19:49Z</dcterms:created>
  <dcterms:modified xsi:type="dcterms:W3CDTF">2019-03-26T07:36:24Z</dcterms:modified>
</cp:coreProperties>
</file>