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81" r:id="rId4"/>
    <p:sldId id="257" r:id="rId5"/>
    <p:sldId id="258" r:id="rId6"/>
    <p:sldId id="259" r:id="rId7"/>
    <p:sldId id="260" r:id="rId8"/>
    <p:sldId id="261" r:id="rId9"/>
    <p:sldId id="265" r:id="rId10"/>
    <p:sldId id="262" r:id="rId11"/>
    <p:sldId id="275" r:id="rId12"/>
    <p:sldId id="263" r:id="rId13"/>
    <p:sldId id="264" r:id="rId14"/>
    <p:sldId id="267" r:id="rId15"/>
    <p:sldId id="268" r:id="rId16"/>
    <p:sldId id="269" r:id="rId17"/>
    <p:sldId id="266" r:id="rId18"/>
    <p:sldId id="270" r:id="rId19"/>
    <p:sldId id="272" r:id="rId20"/>
    <p:sldId id="271" r:id="rId21"/>
    <p:sldId id="273" r:id="rId22"/>
    <p:sldId id="276" r:id="rId23"/>
    <p:sldId id="274" r:id="rId24"/>
    <p:sldId id="277" r:id="rId25"/>
    <p:sldId id="278" r:id="rId26"/>
    <p:sldId id="2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4D2179-0F02-4BDA-96C1-93FCE71EB115}" v="113" dt="2019-03-12T02:08:36.6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00" autoAdjust="0"/>
    <p:restoredTop sz="94660"/>
  </p:normalViewPr>
  <p:slideViewPr>
    <p:cSldViewPr snapToGrid="0">
      <p:cViewPr varScale="1">
        <p:scale>
          <a:sx n="111" d="100"/>
          <a:sy n="111" d="100"/>
        </p:scale>
        <p:origin x="248"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vni Patel" userId="4e76ff2946637614" providerId="LiveId" clId="{024D2179-0F02-4BDA-96C1-93FCE71EB115}"/>
    <pc:docChg chg="undo custSel addSld modSld">
      <pc:chgData name="Avni Patel" userId="4e76ff2946637614" providerId="LiveId" clId="{024D2179-0F02-4BDA-96C1-93FCE71EB115}" dt="2019-03-12T02:12:48.502" v="4929" actId="20577"/>
      <pc:docMkLst>
        <pc:docMk/>
      </pc:docMkLst>
      <pc:sldChg chg="modSp">
        <pc:chgData name="Avni Patel" userId="4e76ff2946637614" providerId="LiveId" clId="{024D2179-0F02-4BDA-96C1-93FCE71EB115}" dt="2019-03-11T05:38:08.688" v="1385" actId="20577"/>
        <pc:sldMkLst>
          <pc:docMk/>
          <pc:sldMk cId="3105366442" sldId="257"/>
        </pc:sldMkLst>
        <pc:spChg chg="mod">
          <ac:chgData name="Avni Patel" userId="4e76ff2946637614" providerId="LiveId" clId="{024D2179-0F02-4BDA-96C1-93FCE71EB115}" dt="2019-03-11T05:38:08.688" v="1385" actId="20577"/>
          <ac:spMkLst>
            <pc:docMk/>
            <pc:sldMk cId="3105366442" sldId="257"/>
            <ac:spMk id="3" creationId="{3127AB50-4253-4887-8B8C-4F079069CE3C}"/>
          </ac:spMkLst>
        </pc:spChg>
      </pc:sldChg>
      <pc:sldChg chg="modSp">
        <pc:chgData name="Avni Patel" userId="4e76ff2946637614" providerId="LiveId" clId="{024D2179-0F02-4BDA-96C1-93FCE71EB115}" dt="2019-03-11T23:24:30.124" v="1548" actId="5793"/>
        <pc:sldMkLst>
          <pc:docMk/>
          <pc:sldMk cId="2222754445" sldId="271"/>
        </pc:sldMkLst>
        <pc:spChg chg="mod">
          <ac:chgData name="Avni Patel" userId="4e76ff2946637614" providerId="LiveId" clId="{024D2179-0F02-4BDA-96C1-93FCE71EB115}" dt="2019-03-11T23:24:30.124" v="1548" actId="5793"/>
          <ac:spMkLst>
            <pc:docMk/>
            <pc:sldMk cId="2222754445" sldId="271"/>
            <ac:spMk id="3" creationId="{5B9300A3-5A08-4A2B-B855-E93678DEC3EE}"/>
          </ac:spMkLst>
        </pc:spChg>
      </pc:sldChg>
      <pc:sldChg chg="modSp">
        <pc:chgData name="Avni Patel" userId="4e76ff2946637614" providerId="LiveId" clId="{024D2179-0F02-4BDA-96C1-93FCE71EB115}" dt="2019-03-11T23:24:42.979" v="1573" actId="20577"/>
        <pc:sldMkLst>
          <pc:docMk/>
          <pc:sldMk cId="709650386" sldId="273"/>
        </pc:sldMkLst>
        <pc:spChg chg="mod">
          <ac:chgData name="Avni Patel" userId="4e76ff2946637614" providerId="LiveId" clId="{024D2179-0F02-4BDA-96C1-93FCE71EB115}" dt="2019-03-11T23:24:42.979" v="1573" actId="20577"/>
          <ac:spMkLst>
            <pc:docMk/>
            <pc:sldMk cId="709650386" sldId="273"/>
            <ac:spMk id="2" creationId="{B5190E83-2FC1-4717-BFCE-33A77CDACC1B}"/>
          </ac:spMkLst>
        </pc:spChg>
        <pc:spChg chg="mod">
          <ac:chgData name="Avni Patel" userId="4e76ff2946637614" providerId="LiveId" clId="{024D2179-0F02-4BDA-96C1-93FCE71EB115}" dt="2019-03-11T05:20:17.083" v="58" actId="20577"/>
          <ac:spMkLst>
            <pc:docMk/>
            <pc:sldMk cId="709650386" sldId="273"/>
            <ac:spMk id="6" creationId="{E1EACE70-2174-4DC6-8DC7-154BABAE88DF}"/>
          </ac:spMkLst>
        </pc:spChg>
      </pc:sldChg>
      <pc:sldChg chg="addSp delSp modSp add">
        <pc:chgData name="Avni Patel" userId="4e76ff2946637614" providerId="LiveId" clId="{024D2179-0F02-4BDA-96C1-93FCE71EB115}" dt="2019-03-12T01:55:27.606" v="4885" actId="20577"/>
        <pc:sldMkLst>
          <pc:docMk/>
          <pc:sldMk cId="2567413907" sldId="274"/>
        </pc:sldMkLst>
        <pc:spChg chg="mod">
          <ac:chgData name="Avni Patel" userId="4e76ff2946637614" providerId="LiveId" clId="{024D2179-0F02-4BDA-96C1-93FCE71EB115}" dt="2019-03-12T01:55:27.606" v="4885" actId="20577"/>
          <ac:spMkLst>
            <pc:docMk/>
            <pc:sldMk cId="2567413907" sldId="274"/>
            <ac:spMk id="2" creationId="{875DF9CE-D8AE-4838-B2C9-F376EC7EF09F}"/>
          </ac:spMkLst>
        </pc:spChg>
        <pc:spChg chg="mod">
          <ac:chgData name="Avni Patel" userId="4e76ff2946637614" providerId="LiveId" clId="{024D2179-0F02-4BDA-96C1-93FCE71EB115}" dt="2019-03-11T23:48:24.902" v="2548" actId="20577"/>
          <ac:spMkLst>
            <pc:docMk/>
            <pc:sldMk cId="2567413907" sldId="274"/>
            <ac:spMk id="3" creationId="{C77B21C5-FF84-49B9-B125-112A1A5034B4}"/>
          </ac:spMkLst>
        </pc:spChg>
        <pc:graphicFrameChg chg="add del">
          <ac:chgData name="Avni Patel" userId="4e76ff2946637614" providerId="LiveId" clId="{024D2179-0F02-4BDA-96C1-93FCE71EB115}" dt="2019-03-11T23:39:06.172" v="2373"/>
          <ac:graphicFrameMkLst>
            <pc:docMk/>
            <pc:sldMk cId="2567413907" sldId="274"/>
            <ac:graphicFrameMk id="4" creationId="{01977264-64A2-40D4-8FF3-EC99C13C1ECD}"/>
          </ac:graphicFrameMkLst>
        </pc:graphicFrameChg>
        <pc:graphicFrameChg chg="add del">
          <ac:chgData name="Avni Patel" userId="4e76ff2946637614" providerId="LiveId" clId="{024D2179-0F02-4BDA-96C1-93FCE71EB115}" dt="2019-03-11T05:24:29.801" v="302"/>
          <ac:graphicFrameMkLst>
            <pc:docMk/>
            <pc:sldMk cId="2567413907" sldId="274"/>
            <ac:graphicFrameMk id="4" creationId="{D0935205-E6C9-45DE-BD69-4FA592420D81}"/>
          </ac:graphicFrameMkLst>
        </pc:graphicFrameChg>
        <pc:graphicFrameChg chg="add mod">
          <ac:chgData name="Avni Patel" userId="4e76ff2946637614" providerId="LiveId" clId="{024D2179-0F02-4BDA-96C1-93FCE71EB115}" dt="2019-03-11T23:39:41.029" v="2468" actId="14100"/>
          <ac:graphicFrameMkLst>
            <pc:docMk/>
            <pc:sldMk cId="2567413907" sldId="274"/>
            <ac:graphicFrameMk id="5" creationId="{9192F706-F8D2-49BC-9A65-1E1C90778B14}"/>
          </ac:graphicFrameMkLst>
        </pc:graphicFrameChg>
        <pc:graphicFrameChg chg="add mod">
          <ac:chgData name="Avni Patel" userId="4e76ff2946637614" providerId="LiveId" clId="{024D2179-0F02-4BDA-96C1-93FCE71EB115}" dt="2019-03-11T23:40:37.379" v="2505" actId="14100"/>
          <ac:graphicFrameMkLst>
            <pc:docMk/>
            <pc:sldMk cId="2567413907" sldId="274"/>
            <ac:graphicFrameMk id="6" creationId="{BE161D2A-BEB9-4699-8595-205B64FFFC8B}"/>
          </ac:graphicFrameMkLst>
        </pc:graphicFrameChg>
      </pc:sldChg>
      <pc:sldChg chg="addSp delSp modSp add">
        <pc:chgData name="Avni Patel" userId="4e76ff2946637614" providerId="LiveId" clId="{024D2179-0F02-4BDA-96C1-93FCE71EB115}" dt="2019-03-11T05:35:46.189" v="1341" actId="1076"/>
        <pc:sldMkLst>
          <pc:docMk/>
          <pc:sldMk cId="3800423291" sldId="275"/>
        </pc:sldMkLst>
        <pc:spChg chg="mod">
          <ac:chgData name="Avni Patel" userId="4e76ff2946637614" providerId="LiveId" clId="{024D2179-0F02-4BDA-96C1-93FCE71EB115}" dt="2019-03-11T05:26:46.705" v="472" actId="20577"/>
          <ac:spMkLst>
            <pc:docMk/>
            <pc:sldMk cId="3800423291" sldId="275"/>
            <ac:spMk id="2" creationId="{2CD781AC-49CC-4409-A953-0806EC8B2657}"/>
          </ac:spMkLst>
        </pc:spChg>
        <pc:spChg chg="mod">
          <ac:chgData name="Avni Patel" userId="4e76ff2946637614" providerId="LiveId" clId="{024D2179-0F02-4BDA-96C1-93FCE71EB115}" dt="2019-03-11T05:29:30.410" v="878" actId="2711"/>
          <ac:spMkLst>
            <pc:docMk/>
            <pc:sldMk cId="3800423291" sldId="275"/>
            <ac:spMk id="3" creationId="{536EBC63-C94D-4098-A9E5-DC496578603F}"/>
          </ac:spMkLst>
        </pc:spChg>
        <pc:spChg chg="add mod">
          <ac:chgData name="Avni Patel" userId="4e76ff2946637614" providerId="LiveId" clId="{024D2179-0F02-4BDA-96C1-93FCE71EB115}" dt="2019-03-11T05:35:46.189" v="1341" actId="1076"/>
          <ac:spMkLst>
            <pc:docMk/>
            <pc:sldMk cId="3800423291" sldId="275"/>
            <ac:spMk id="6" creationId="{641920AE-B7B6-4669-B2A7-E65578C97440}"/>
          </ac:spMkLst>
        </pc:spChg>
        <pc:graphicFrameChg chg="add del">
          <ac:chgData name="Avni Patel" userId="4e76ff2946637614" providerId="LiveId" clId="{024D2179-0F02-4BDA-96C1-93FCE71EB115}" dt="2019-03-11T05:28:26.751" v="871"/>
          <ac:graphicFrameMkLst>
            <pc:docMk/>
            <pc:sldMk cId="3800423291" sldId="275"/>
            <ac:graphicFrameMk id="4" creationId="{FDC843E7-1853-40B6-BD88-3F92D29590E2}"/>
          </ac:graphicFrameMkLst>
        </pc:graphicFrameChg>
        <pc:picChg chg="add mod">
          <ac:chgData name="Avni Patel" userId="4e76ff2946637614" providerId="LiveId" clId="{024D2179-0F02-4BDA-96C1-93FCE71EB115}" dt="2019-03-11T05:29:59.307" v="880" actId="1076"/>
          <ac:picMkLst>
            <pc:docMk/>
            <pc:sldMk cId="3800423291" sldId="275"/>
            <ac:picMk id="5" creationId="{8E841714-73AA-41BE-8506-FCFDF9006CD0}"/>
          </ac:picMkLst>
        </pc:picChg>
      </pc:sldChg>
      <pc:sldChg chg="modSp add">
        <pc:chgData name="Avni Patel" userId="4e76ff2946637614" providerId="LiveId" clId="{024D2179-0F02-4BDA-96C1-93FCE71EB115}" dt="2019-03-11T23:26:27.292" v="2153" actId="20577"/>
        <pc:sldMkLst>
          <pc:docMk/>
          <pc:sldMk cId="1186600962" sldId="276"/>
        </pc:sldMkLst>
        <pc:spChg chg="mod">
          <ac:chgData name="Avni Patel" userId="4e76ff2946637614" providerId="LiveId" clId="{024D2179-0F02-4BDA-96C1-93FCE71EB115}" dt="2019-03-11T23:25:11.940" v="1687" actId="20577"/>
          <ac:spMkLst>
            <pc:docMk/>
            <pc:sldMk cId="1186600962" sldId="276"/>
            <ac:spMk id="2" creationId="{F2FBC946-BD5C-444C-B195-08F2ED216D98}"/>
          </ac:spMkLst>
        </pc:spChg>
        <pc:spChg chg="mod">
          <ac:chgData name="Avni Patel" userId="4e76ff2946637614" providerId="LiveId" clId="{024D2179-0F02-4BDA-96C1-93FCE71EB115}" dt="2019-03-11T23:26:27.292" v="2153" actId="20577"/>
          <ac:spMkLst>
            <pc:docMk/>
            <pc:sldMk cId="1186600962" sldId="276"/>
            <ac:spMk id="3" creationId="{576DDBFD-F287-4BB2-915D-695A48D99836}"/>
          </ac:spMkLst>
        </pc:spChg>
      </pc:sldChg>
      <pc:sldChg chg="addSp delSp modSp add">
        <pc:chgData name="Avni Patel" userId="4e76ff2946637614" providerId="LiveId" clId="{024D2179-0F02-4BDA-96C1-93FCE71EB115}" dt="2019-03-12T00:47:55.464" v="3714" actId="14100"/>
        <pc:sldMkLst>
          <pc:docMk/>
          <pc:sldMk cId="580874147" sldId="277"/>
        </pc:sldMkLst>
        <pc:spChg chg="mod">
          <ac:chgData name="Avni Patel" userId="4e76ff2946637614" providerId="LiveId" clId="{024D2179-0F02-4BDA-96C1-93FCE71EB115}" dt="2019-03-12T00:21:59.398" v="2605" actId="20577"/>
          <ac:spMkLst>
            <pc:docMk/>
            <pc:sldMk cId="580874147" sldId="277"/>
            <ac:spMk id="2" creationId="{DFBB3714-0C15-486E-A76F-C5F1434B8804}"/>
          </ac:spMkLst>
        </pc:spChg>
        <pc:spChg chg="del">
          <ac:chgData name="Avni Patel" userId="4e76ff2946637614" providerId="LiveId" clId="{024D2179-0F02-4BDA-96C1-93FCE71EB115}" dt="2019-03-12T00:22:07.732" v="2606" actId="478"/>
          <ac:spMkLst>
            <pc:docMk/>
            <pc:sldMk cId="580874147" sldId="277"/>
            <ac:spMk id="3" creationId="{92784E83-C9CA-4BE5-9063-69A6637EC8EB}"/>
          </ac:spMkLst>
        </pc:spChg>
        <pc:spChg chg="add del mod">
          <ac:chgData name="Avni Patel" userId="4e76ff2946637614" providerId="LiveId" clId="{024D2179-0F02-4BDA-96C1-93FCE71EB115}" dt="2019-03-12T00:33:05.719" v="2649"/>
          <ac:spMkLst>
            <pc:docMk/>
            <pc:sldMk cId="580874147" sldId="277"/>
            <ac:spMk id="14" creationId="{84554BC7-BB24-477B-A5DE-43A5B6E0FBE0}"/>
          </ac:spMkLst>
        </pc:spChg>
        <pc:spChg chg="add mod">
          <ac:chgData name="Avni Patel" userId="4e76ff2946637614" providerId="LiveId" clId="{024D2179-0F02-4BDA-96C1-93FCE71EB115}" dt="2019-03-12T00:47:55.464" v="3714" actId="14100"/>
          <ac:spMkLst>
            <pc:docMk/>
            <pc:sldMk cId="580874147" sldId="277"/>
            <ac:spMk id="18" creationId="{8682E704-7549-46F8-AF1C-D776B5761DD0}"/>
          </ac:spMkLst>
        </pc:spChg>
        <pc:graphicFrameChg chg="add del">
          <ac:chgData name="Avni Patel" userId="4e76ff2946637614" providerId="LiveId" clId="{024D2179-0F02-4BDA-96C1-93FCE71EB115}" dt="2019-03-12T00:22:15.856" v="2610"/>
          <ac:graphicFrameMkLst>
            <pc:docMk/>
            <pc:sldMk cId="580874147" sldId="277"/>
            <ac:graphicFrameMk id="4" creationId="{9CDC69DC-A9D6-4178-B0BA-69866954517E}"/>
          </ac:graphicFrameMkLst>
        </pc:graphicFrameChg>
        <pc:graphicFrameChg chg="add del">
          <ac:chgData name="Avni Patel" userId="4e76ff2946637614" providerId="LiveId" clId="{024D2179-0F02-4BDA-96C1-93FCE71EB115}" dt="2019-03-12T00:27:54.250" v="2618"/>
          <ac:graphicFrameMkLst>
            <pc:docMk/>
            <pc:sldMk cId="580874147" sldId="277"/>
            <ac:graphicFrameMk id="6" creationId="{5C95D67B-E1C1-42FD-9BF9-9F117AFF46EF}"/>
          </ac:graphicFrameMkLst>
        </pc:graphicFrameChg>
        <pc:graphicFrameChg chg="add del">
          <ac:chgData name="Avni Patel" userId="4e76ff2946637614" providerId="LiveId" clId="{024D2179-0F02-4BDA-96C1-93FCE71EB115}" dt="2019-03-12T00:30:21.747" v="2626"/>
          <ac:graphicFrameMkLst>
            <pc:docMk/>
            <pc:sldMk cId="580874147" sldId="277"/>
            <ac:graphicFrameMk id="8" creationId="{DFEDC010-F6E6-4550-8D55-48724B9C86AE}"/>
          </ac:graphicFrameMkLst>
        </pc:graphicFrameChg>
        <pc:graphicFrameChg chg="add del">
          <ac:chgData name="Avni Patel" userId="4e76ff2946637614" providerId="LiveId" clId="{024D2179-0F02-4BDA-96C1-93FCE71EB115}" dt="2019-03-12T00:31:08.482" v="2634"/>
          <ac:graphicFrameMkLst>
            <pc:docMk/>
            <pc:sldMk cId="580874147" sldId="277"/>
            <ac:graphicFrameMk id="10" creationId="{406F6206-B5CC-42AA-883A-A81C670951C4}"/>
          </ac:graphicFrameMkLst>
        </pc:graphicFrameChg>
        <pc:graphicFrameChg chg="add del">
          <ac:chgData name="Avni Patel" userId="4e76ff2946637614" providerId="LiveId" clId="{024D2179-0F02-4BDA-96C1-93FCE71EB115}" dt="2019-03-12T00:32:33.553" v="2641"/>
          <ac:graphicFrameMkLst>
            <pc:docMk/>
            <pc:sldMk cId="580874147" sldId="277"/>
            <ac:graphicFrameMk id="12" creationId="{E6B86B67-1E9F-48D2-BA65-88DC0E54F10F}"/>
          </ac:graphicFrameMkLst>
        </pc:graphicFrameChg>
        <pc:graphicFrameChg chg="add del mod modGraphic">
          <ac:chgData name="Avni Patel" userId="4e76ff2946637614" providerId="LiveId" clId="{024D2179-0F02-4BDA-96C1-93FCE71EB115}" dt="2019-03-12T00:33:12.857" v="2653"/>
          <ac:graphicFrameMkLst>
            <pc:docMk/>
            <pc:sldMk cId="580874147" sldId="277"/>
            <ac:graphicFrameMk id="15" creationId="{C6BC6463-AE88-4D3A-BF97-98EC3E5B4D6D}"/>
          </ac:graphicFrameMkLst>
        </pc:graphicFrameChg>
        <pc:graphicFrameChg chg="add del">
          <ac:chgData name="Avni Patel" userId="4e76ff2946637614" providerId="LiveId" clId="{024D2179-0F02-4BDA-96C1-93FCE71EB115}" dt="2019-03-12T00:33:16.388" v="2657"/>
          <ac:graphicFrameMkLst>
            <pc:docMk/>
            <pc:sldMk cId="580874147" sldId="277"/>
            <ac:graphicFrameMk id="16" creationId="{5B9E3FDC-9B90-4D19-841B-F14214CB0DAA}"/>
          </ac:graphicFrameMkLst>
        </pc:graphicFrameChg>
        <pc:graphicFrameChg chg="add del">
          <ac:chgData name="Avni Patel" userId="4e76ff2946637614" providerId="LiveId" clId="{024D2179-0F02-4BDA-96C1-93FCE71EB115}" dt="2019-03-12T00:47:43.059" v="3706"/>
          <ac:graphicFrameMkLst>
            <pc:docMk/>
            <pc:sldMk cId="580874147" sldId="277"/>
            <ac:graphicFrameMk id="19" creationId="{88157326-8A07-4811-A840-3D3632AD5345}"/>
          </ac:graphicFrameMkLst>
        </pc:graphicFrameChg>
        <pc:picChg chg="add del mod">
          <ac:chgData name="Avni Patel" userId="4e76ff2946637614" providerId="LiveId" clId="{024D2179-0F02-4BDA-96C1-93FCE71EB115}" dt="2019-03-12T00:22:35.734" v="2614" actId="478"/>
          <ac:picMkLst>
            <pc:docMk/>
            <pc:sldMk cId="580874147" sldId="277"/>
            <ac:picMk id="5" creationId="{76F1A91D-200F-4CA8-8DA2-772459B3C295}"/>
          </ac:picMkLst>
        </pc:picChg>
        <pc:picChg chg="add del mod">
          <ac:chgData name="Avni Patel" userId="4e76ff2946637614" providerId="LiveId" clId="{024D2179-0F02-4BDA-96C1-93FCE71EB115}" dt="2019-03-12T00:28:02.341" v="2622" actId="478"/>
          <ac:picMkLst>
            <pc:docMk/>
            <pc:sldMk cId="580874147" sldId="277"/>
            <ac:picMk id="7" creationId="{4DD53F54-AADA-4D64-83F4-1F77120BA58A}"/>
          </ac:picMkLst>
        </pc:picChg>
        <pc:picChg chg="add mod">
          <ac:chgData name="Avni Patel" userId="4e76ff2946637614" providerId="LiveId" clId="{024D2179-0F02-4BDA-96C1-93FCE71EB115}" dt="2019-03-12T00:30:28.048" v="2630" actId="14100"/>
          <ac:picMkLst>
            <pc:docMk/>
            <pc:sldMk cId="580874147" sldId="277"/>
            <ac:picMk id="9" creationId="{714AC6CD-E3E0-4893-84F9-7248372DD06B}"/>
          </ac:picMkLst>
        </pc:picChg>
        <pc:picChg chg="add del mod">
          <ac:chgData name="Avni Patel" userId="4e76ff2946637614" providerId="LiveId" clId="{024D2179-0F02-4BDA-96C1-93FCE71EB115}" dt="2019-03-12T00:32:16.101" v="2639" actId="478"/>
          <ac:picMkLst>
            <pc:docMk/>
            <pc:sldMk cId="580874147" sldId="277"/>
            <ac:picMk id="11" creationId="{61EDBA19-DA72-461A-8774-A7C3100041F7}"/>
          </ac:picMkLst>
        </pc:picChg>
        <pc:picChg chg="add del mod">
          <ac:chgData name="Avni Patel" userId="4e76ff2946637614" providerId="LiveId" clId="{024D2179-0F02-4BDA-96C1-93FCE71EB115}" dt="2019-03-12T00:33:05.714" v="2647" actId="478"/>
          <ac:picMkLst>
            <pc:docMk/>
            <pc:sldMk cId="580874147" sldId="277"/>
            <ac:picMk id="13" creationId="{85156554-5F70-40DC-95E2-EDDBBDC6B4B3}"/>
          </ac:picMkLst>
        </pc:picChg>
        <pc:picChg chg="add mod">
          <ac:chgData name="Avni Patel" userId="4e76ff2946637614" providerId="LiveId" clId="{024D2179-0F02-4BDA-96C1-93FCE71EB115}" dt="2019-03-12T00:33:27.833" v="2661" actId="1076"/>
          <ac:picMkLst>
            <pc:docMk/>
            <pc:sldMk cId="580874147" sldId="277"/>
            <ac:picMk id="17" creationId="{328C8F59-BD9D-4FA6-825C-5889E134CD2E}"/>
          </ac:picMkLst>
        </pc:picChg>
        <pc:picChg chg="add mod">
          <ac:chgData name="Avni Patel" userId="4e76ff2946637614" providerId="LiveId" clId="{024D2179-0F02-4BDA-96C1-93FCE71EB115}" dt="2019-03-12T00:47:53.169" v="3713" actId="1076"/>
          <ac:picMkLst>
            <pc:docMk/>
            <pc:sldMk cId="580874147" sldId="277"/>
            <ac:picMk id="20" creationId="{FBA20BB7-D40E-4F3F-9ADD-E2BC698E6AD9}"/>
          </ac:picMkLst>
        </pc:picChg>
      </pc:sldChg>
      <pc:sldChg chg="addSp delSp modSp add">
        <pc:chgData name="Avni Patel" userId="4e76ff2946637614" providerId="LiveId" clId="{024D2179-0F02-4BDA-96C1-93FCE71EB115}" dt="2019-03-12T01:23:59.010" v="4217" actId="208"/>
        <pc:sldMkLst>
          <pc:docMk/>
          <pc:sldMk cId="4097492188" sldId="278"/>
        </pc:sldMkLst>
        <pc:spChg chg="mod">
          <ac:chgData name="Avni Patel" userId="4e76ff2946637614" providerId="LiveId" clId="{024D2179-0F02-4BDA-96C1-93FCE71EB115}" dt="2019-03-12T00:37:44.292" v="3578" actId="20577"/>
          <ac:spMkLst>
            <pc:docMk/>
            <pc:sldMk cId="4097492188" sldId="278"/>
            <ac:spMk id="2" creationId="{0BD1B307-B147-440F-A546-B3936C7C5BB3}"/>
          </ac:spMkLst>
        </pc:spChg>
        <pc:spChg chg="del">
          <ac:chgData name="Avni Patel" userId="4e76ff2946637614" providerId="LiveId" clId="{024D2179-0F02-4BDA-96C1-93FCE71EB115}" dt="2019-03-12T01:11:08.372" v="3715" actId="478"/>
          <ac:spMkLst>
            <pc:docMk/>
            <pc:sldMk cId="4097492188" sldId="278"/>
            <ac:spMk id="3" creationId="{850EA576-2900-4551-B8FB-ACEA79E8AA90}"/>
          </ac:spMkLst>
        </pc:spChg>
        <pc:spChg chg="add mod">
          <ac:chgData name="Avni Patel" userId="4e76ff2946637614" providerId="LiveId" clId="{024D2179-0F02-4BDA-96C1-93FCE71EB115}" dt="2019-03-12T01:23:24.504" v="4213" actId="2711"/>
          <ac:spMkLst>
            <pc:docMk/>
            <pc:sldMk cId="4097492188" sldId="278"/>
            <ac:spMk id="16" creationId="{4D34C656-57AE-49DD-A020-D56EBA1A7C22}"/>
          </ac:spMkLst>
        </pc:spChg>
        <pc:spChg chg="add mod">
          <ac:chgData name="Avni Patel" userId="4e76ff2946637614" providerId="LiveId" clId="{024D2179-0F02-4BDA-96C1-93FCE71EB115}" dt="2019-03-12T01:23:59.010" v="4217" actId="208"/>
          <ac:spMkLst>
            <pc:docMk/>
            <pc:sldMk cId="4097492188" sldId="278"/>
            <ac:spMk id="17" creationId="{20874BB4-8C45-4C2A-86F5-665A899EEBF4}"/>
          </ac:spMkLst>
        </pc:spChg>
        <pc:graphicFrameChg chg="add del">
          <ac:chgData name="Avni Patel" userId="4e76ff2946637614" providerId="LiveId" clId="{024D2179-0F02-4BDA-96C1-93FCE71EB115}" dt="2019-03-12T01:11:12.858" v="3719"/>
          <ac:graphicFrameMkLst>
            <pc:docMk/>
            <pc:sldMk cId="4097492188" sldId="278"/>
            <ac:graphicFrameMk id="4" creationId="{2EB972E0-4B6F-4AD0-AF56-907E310B179C}"/>
          </ac:graphicFrameMkLst>
        </pc:graphicFrameChg>
        <pc:graphicFrameChg chg="add del">
          <ac:chgData name="Avni Patel" userId="4e76ff2946637614" providerId="LiveId" clId="{024D2179-0F02-4BDA-96C1-93FCE71EB115}" dt="2019-03-12T01:11:42.749" v="3728"/>
          <ac:graphicFrameMkLst>
            <pc:docMk/>
            <pc:sldMk cId="4097492188" sldId="278"/>
            <ac:graphicFrameMk id="6" creationId="{775AD4EA-DAE3-460E-8416-0BA893C6939C}"/>
          </ac:graphicFrameMkLst>
        </pc:graphicFrameChg>
        <pc:graphicFrameChg chg="add del">
          <ac:chgData name="Avni Patel" userId="4e76ff2946637614" providerId="LiveId" clId="{024D2179-0F02-4BDA-96C1-93FCE71EB115}" dt="2019-03-12T01:12:47.326" v="3738"/>
          <ac:graphicFrameMkLst>
            <pc:docMk/>
            <pc:sldMk cId="4097492188" sldId="278"/>
            <ac:graphicFrameMk id="8" creationId="{21948A60-91CC-43E6-8119-1B18952A52B5}"/>
          </ac:graphicFrameMkLst>
        </pc:graphicFrameChg>
        <pc:graphicFrameChg chg="add del">
          <ac:chgData name="Avni Patel" userId="4e76ff2946637614" providerId="LiveId" clId="{024D2179-0F02-4BDA-96C1-93FCE71EB115}" dt="2019-03-12T01:14:52.608" v="3746"/>
          <ac:graphicFrameMkLst>
            <pc:docMk/>
            <pc:sldMk cId="4097492188" sldId="278"/>
            <ac:graphicFrameMk id="10" creationId="{83BCDF7E-9FB1-47B7-9BCF-6A931A7AF66B}"/>
          </ac:graphicFrameMkLst>
        </pc:graphicFrameChg>
        <pc:graphicFrameChg chg="add del">
          <ac:chgData name="Avni Patel" userId="4e76ff2946637614" providerId="LiveId" clId="{024D2179-0F02-4BDA-96C1-93FCE71EB115}" dt="2019-03-12T01:15:16.623" v="3758"/>
          <ac:graphicFrameMkLst>
            <pc:docMk/>
            <pc:sldMk cId="4097492188" sldId="278"/>
            <ac:graphicFrameMk id="12" creationId="{D6B9BBCC-6C75-4D1D-BAC5-CDADAB3218DA}"/>
          </ac:graphicFrameMkLst>
        </pc:graphicFrameChg>
        <pc:graphicFrameChg chg="add del">
          <ac:chgData name="Avni Patel" userId="4e76ff2946637614" providerId="LiveId" clId="{024D2179-0F02-4BDA-96C1-93FCE71EB115}" dt="2019-03-12T01:16:47.317" v="3766"/>
          <ac:graphicFrameMkLst>
            <pc:docMk/>
            <pc:sldMk cId="4097492188" sldId="278"/>
            <ac:graphicFrameMk id="14" creationId="{B0A4E643-C720-4E0E-B722-016B3E7EB850}"/>
          </ac:graphicFrameMkLst>
        </pc:graphicFrameChg>
        <pc:picChg chg="add mod">
          <ac:chgData name="Avni Patel" userId="4e76ff2946637614" providerId="LiveId" clId="{024D2179-0F02-4BDA-96C1-93FCE71EB115}" dt="2019-03-12T01:11:56.904" v="3734" actId="14100"/>
          <ac:picMkLst>
            <pc:docMk/>
            <pc:sldMk cId="4097492188" sldId="278"/>
            <ac:picMk id="5" creationId="{F48337C5-81ED-47FC-936A-A4A78780ADFB}"/>
          </ac:picMkLst>
        </pc:picChg>
        <pc:picChg chg="add mod">
          <ac:chgData name="Avni Patel" userId="4e76ff2946637614" providerId="LiveId" clId="{024D2179-0F02-4BDA-96C1-93FCE71EB115}" dt="2019-03-12T01:13:00.379" v="3742" actId="14100"/>
          <ac:picMkLst>
            <pc:docMk/>
            <pc:sldMk cId="4097492188" sldId="278"/>
            <ac:picMk id="7" creationId="{8075B085-A816-4D0A-AB8E-31BFB0347646}"/>
          </ac:picMkLst>
        </pc:picChg>
        <pc:picChg chg="add mod">
          <ac:chgData name="Avni Patel" userId="4e76ff2946637614" providerId="LiveId" clId="{024D2179-0F02-4BDA-96C1-93FCE71EB115}" dt="2019-03-12T01:12:56.791" v="3741" actId="14100"/>
          <ac:picMkLst>
            <pc:docMk/>
            <pc:sldMk cId="4097492188" sldId="278"/>
            <ac:picMk id="9" creationId="{297099FA-5C84-48D4-B0A5-CE7DD9EDB7FE}"/>
          </ac:picMkLst>
        </pc:picChg>
        <pc:picChg chg="add del mod">
          <ac:chgData name="Avni Patel" userId="4e76ff2946637614" providerId="LiveId" clId="{024D2179-0F02-4BDA-96C1-93FCE71EB115}" dt="2019-03-12T01:15:01.471" v="3752"/>
          <ac:picMkLst>
            <pc:docMk/>
            <pc:sldMk cId="4097492188" sldId="278"/>
            <ac:picMk id="11" creationId="{CC8076BE-9074-4759-A2F5-CE7B5A30E5E4}"/>
          </ac:picMkLst>
        </pc:picChg>
        <pc:picChg chg="add mod">
          <ac:chgData name="Avni Patel" userId="4e76ff2946637614" providerId="LiveId" clId="{024D2179-0F02-4BDA-96C1-93FCE71EB115}" dt="2019-03-12T01:17:35.433" v="3775" actId="1076"/>
          <ac:picMkLst>
            <pc:docMk/>
            <pc:sldMk cId="4097492188" sldId="278"/>
            <ac:picMk id="13" creationId="{971BE0CE-32A0-49E1-8326-B621DA260488}"/>
          </ac:picMkLst>
        </pc:picChg>
        <pc:picChg chg="add mod">
          <ac:chgData name="Avni Patel" userId="4e76ff2946637614" providerId="LiveId" clId="{024D2179-0F02-4BDA-96C1-93FCE71EB115}" dt="2019-03-12T01:17:37.942" v="3776" actId="1076"/>
          <ac:picMkLst>
            <pc:docMk/>
            <pc:sldMk cId="4097492188" sldId="278"/>
            <ac:picMk id="15" creationId="{0279D996-02AC-4858-9918-368AA0D89A05}"/>
          </ac:picMkLst>
        </pc:picChg>
      </pc:sldChg>
      <pc:sldChg chg="modSp add">
        <pc:chgData name="Avni Patel" userId="4e76ff2946637614" providerId="LiveId" clId="{024D2179-0F02-4BDA-96C1-93FCE71EB115}" dt="2019-03-12T01:54:44.972" v="4855" actId="2711"/>
        <pc:sldMkLst>
          <pc:docMk/>
          <pc:sldMk cId="2616258152" sldId="279"/>
        </pc:sldMkLst>
        <pc:spChg chg="mod">
          <ac:chgData name="Avni Patel" userId="4e76ff2946637614" providerId="LiveId" clId="{024D2179-0F02-4BDA-96C1-93FCE71EB115}" dt="2019-03-12T01:40:08.584" v="4465" actId="20577"/>
          <ac:spMkLst>
            <pc:docMk/>
            <pc:sldMk cId="2616258152" sldId="279"/>
            <ac:spMk id="2" creationId="{6D0ADAC6-8CD3-44A2-9D54-B9286C9FECCE}"/>
          </ac:spMkLst>
        </pc:spChg>
        <pc:spChg chg="mod">
          <ac:chgData name="Avni Patel" userId="4e76ff2946637614" providerId="LiveId" clId="{024D2179-0F02-4BDA-96C1-93FCE71EB115}" dt="2019-03-12T01:54:44.972" v="4855" actId="2711"/>
          <ac:spMkLst>
            <pc:docMk/>
            <pc:sldMk cId="2616258152" sldId="279"/>
            <ac:spMk id="3" creationId="{C9ED4E8E-4765-49F3-B0A7-CC5816AFEE59}"/>
          </ac:spMkLst>
        </pc:spChg>
      </pc:sldChg>
      <pc:sldChg chg="modSp add">
        <pc:chgData name="Avni Patel" userId="4e76ff2946637614" providerId="LiveId" clId="{024D2179-0F02-4BDA-96C1-93FCE71EB115}" dt="2019-03-12T02:08:31.718" v="4906" actId="113"/>
        <pc:sldMkLst>
          <pc:docMk/>
          <pc:sldMk cId="2682763514" sldId="280"/>
        </pc:sldMkLst>
        <pc:spChg chg="mod">
          <ac:chgData name="Avni Patel" userId="4e76ff2946637614" providerId="LiveId" clId="{024D2179-0F02-4BDA-96C1-93FCE71EB115}" dt="2019-03-12T02:08:14.443" v="4900" actId="20577"/>
          <ac:spMkLst>
            <pc:docMk/>
            <pc:sldMk cId="2682763514" sldId="280"/>
            <ac:spMk id="2" creationId="{9D8A23B9-20D9-4148-A86A-E0220ED0768C}"/>
          </ac:spMkLst>
        </pc:spChg>
        <pc:spChg chg="mod">
          <ac:chgData name="Avni Patel" userId="4e76ff2946637614" providerId="LiveId" clId="{024D2179-0F02-4BDA-96C1-93FCE71EB115}" dt="2019-03-12T02:08:31.718" v="4906" actId="113"/>
          <ac:spMkLst>
            <pc:docMk/>
            <pc:sldMk cId="2682763514" sldId="280"/>
            <ac:spMk id="3" creationId="{434DF874-8C4F-46D6-A3E6-8C59E13D0308}"/>
          </ac:spMkLst>
        </pc:spChg>
      </pc:sldChg>
      <pc:sldChg chg="modSp add">
        <pc:chgData name="Avni Patel" userId="4e76ff2946637614" providerId="LiveId" clId="{024D2179-0F02-4BDA-96C1-93FCE71EB115}" dt="2019-03-12T02:12:48.502" v="4929" actId="20577"/>
        <pc:sldMkLst>
          <pc:docMk/>
          <pc:sldMk cId="2583785336" sldId="281"/>
        </pc:sldMkLst>
        <pc:spChg chg="mod">
          <ac:chgData name="Avni Patel" userId="4e76ff2946637614" providerId="LiveId" clId="{024D2179-0F02-4BDA-96C1-93FCE71EB115}" dt="2019-03-12T02:08:38.927" v="4915" actId="20577"/>
          <ac:spMkLst>
            <pc:docMk/>
            <pc:sldMk cId="2583785336" sldId="281"/>
            <ac:spMk id="2" creationId="{5F4605CB-A3F5-4E92-AB47-9EA71D25CDAD}"/>
          </ac:spMkLst>
        </pc:spChg>
        <pc:spChg chg="mod">
          <ac:chgData name="Avni Patel" userId="4e76ff2946637614" providerId="LiveId" clId="{024D2179-0F02-4BDA-96C1-93FCE71EB115}" dt="2019-03-12T02:12:48.502" v="4929" actId="20577"/>
          <ac:spMkLst>
            <pc:docMk/>
            <pc:sldMk cId="2583785336" sldId="281"/>
            <ac:spMk id="3" creationId="{58557F23-9F55-4EE7-A4B0-EB9DD9B5A76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85BABC-FEF4-4AC3-BA71-2FC774EFDE09}" type="doc">
      <dgm:prSet loTypeId="urn:microsoft.com/office/officeart/2005/8/layout/process1" loCatId="process" qsTypeId="urn:microsoft.com/office/officeart/2005/8/quickstyle/simple1" qsCatId="simple" csTypeId="urn:microsoft.com/office/officeart/2005/8/colors/accent1_3" csCatId="accent1" phldr="1"/>
      <dgm:spPr/>
    </dgm:pt>
    <dgm:pt modelId="{16987322-CAB8-4159-AF49-6E2A4875D1A7}">
      <dgm:prSet phldrT="[Text]"/>
      <dgm:spPr/>
      <dgm:t>
        <a:bodyPr/>
        <a:lstStyle/>
        <a:p>
          <a:r>
            <a:rPr lang="en-US" dirty="0">
              <a:latin typeface="Garamond" panose="02020404030301010803" pitchFamily="18" charset="0"/>
            </a:rPr>
            <a:t>Inputs </a:t>
          </a:r>
        </a:p>
      </dgm:t>
    </dgm:pt>
    <dgm:pt modelId="{AA4A51C5-37F8-44CF-9A40-CAE9CCD3AF57}" type="parTrans" cxnId="{F1C2F24B-21F8-4D9C-ABC5-F9618A4B4EAF}">
      <dgm:prSet/>
      <dgm:spPr/>
      <dgm:t>
        <a:bodyPr/>
        <a:lstStyle/>
        <a:p>
          <a:endParaRPr lang="en-US"/>
        </a:p>
      </dgm:t>
    </dgm:pt>
    <dgm:pt modelId="{9F000481-DD68-4DEE-A823-A9ED7BE48ADC}" type="sibTrans" cxnId="{F1C2F24B-21F8-4D9C-ABC5-F9618A4B4EAF}">
      <dgm:prSet/>
      <dgm:spPr/>
      <dgm:t>
        <a:bodyPr/>
        <a:lstStyle/>
        <a:p>
          <a:endParaRPr lang="en-US"/>
        </a:p>
      </dgm:t>
    </dgm:pt>
    <dgm:pt modelId="{B664B596-49E4-4BAC-AC2F-5E02381DCC0E}">
      <dgm:prSet phldrT="[Text]"/>
      <dgm:spPr/>
      <dgm:t>
        <a:bodyPr/>
        <a:lstStyle/>
        <a:p>
          <a:r>
            <a:rPr lang="en-US" dirty="0">
              <a:latin typeface="Garamond" panose="02020404030301010803" pitchFamily="18" charset="0"/>
            </a:rPr>
            <a:t>Delivery to Manufacturing Companies </a:t>
          </a:r>
        </a:p>
      </dgm:t>
    </dgm:pt>
    <dgm:pt modelId="{D184BCB4-7364-42A5-8099-C2691BF92BE8}" type="parTrans" cxnId="{83B7157D-1D3F-40A2-8A87-A276583B053A}">
      <dgm:prSet/>
      <dgm:spPr/>
      <dgm:t>
        <a:bodyPr/>
        <a:lstStyle/>
        <a:p>
          <a:endParaRPr lang="en-US"/>
        </a:p>
      </dgm:t>
    </dgm:pt>
    <dgm:pt modelId="{C49C8D90-9D4F-41EF-9B9D-7942E427C4D3}" type="sibTrans" cxnId="{83B7157D-1D3F-40A2-8A87-A276583B053A}">
      <dgm:prSet/>
      <dgm:spPr/>
      <dgm:t>
        <a:bodyPr/>
        <a:lstStyle/>
        <a:p>
          <a:endParaRPr lang="en-US"/>
        </a:p>
      </dgm:t>
    </dgm:pt>
    <dgm:pt modelId="{FA783D87-27D6-4F50-AD11-46AEACB68B69}">
      <dgm:prSet phldrT="[Text]"/>
      <dgm:spPr/>
      <dgm:t>
        <a:bodyPr/>
        <a:lstStyle/>
        <a:p>
          <a:r>
            <a:rPr lang="en-US" dirty="0">
              <a:latin typeface="Garamond" panose="02020404030301010803" pitchFamily="18" charset="0"/>
            </a:rPr>
            <a:t>Production of Goods </a:t>
          </a:r>
        </a:p>
      </dgm:t>
    </dgm:pt>
    <dgm:pt modelId="{B274088E-2A74-464B-AEDA-8E5F6B200A5B}" type="parTrans" cxnId="{F005D183-B93F-4DE3-BC23-AD7161B94A45}">
      <dgm:prSet/>
      <dgm:spPr/>
      <dgm:t>
        <a:bodyPr/>
        <a:lstStyle/>
        <a:p>
          <a:endParaRPr lang="en-US"/>
        </a:p>
      </dgm:t>
    </dgm:pt>
    <dgm:pt modelId="{1B04603B-54BB-4D44-B44C-A4672E4C8956}" type="sibTrans" cxnId="{F005D183-B93F-4DE3-BC23-AD7161B94A45}">
      <dgm:prSet/>
      <dgm:spPr/>
      <dgm:t>
        <a:bodyPr/>
        <a:lstStyle/>
        <a:p>
          <a:endParaRPr lang="en-US"/>
        </a:p>
      </dgm:t>
    </dgm:pt>
    <dgm:pt modelId="{D69BC62F-747F-42B5-9A8D-EC4F0E1BCED2}">
      <dgm:prSet/>
      <dgm:spPr/>
      <dgm:t>
        <a:bodyPr/>
        <a:lstStyle/>
        <a:p>
          <a:r>
            <a:rPr lang="en-US" dirty="0">
              <a:latin typeface="Garamond" panose="02020404030301010803" pitchFamily="18" charset="0"/>
            </a:rPr>
            <a:t>Goods transported to final destination or continue through supply chain</a:t>
          </a:r>
        </a:p>
      </dgm:t>
    </dgm:pt>
    <dgm:pt modelId="{C0F2B6A5-0431-444A-B59C-1567802C4D93}" type="parTrans" cxnId="{8DB3334A-BA66-4E6B-8DEB-05ED38029DC1}">
      <dgm:prSet/>
      <dgm:spPr/>
      <dgm:t>
        <a:bodyPr/>
        <a:lstStyle/>
        <a:p>
          <a:endParaRPr lang="en-US"/>
        </a:p>
      </dgm:t>
    </dgm:pt>
    <dgm:pt modelId="{5C10DFA2-63F8-4FB2-B68F-117F37E5618A}" type="sibTrans" cxnId="{8DB3334A-BA66-4E6B-8DEB-05ED38029DC1}">
      <dgm:prSet/>
      <dgm:spPr/>
      <dgm:t>
        <a:bodyPr/>
        <a:lstStyle/>
        <a:p>
          <a:endParaRPr lang="en-US"/>
        </a:p>
      </dgm:t>
    </dgm:pt>
    <dgm:pt modelId="{5C657ABF-228A-4E98-B728-6BF1D17D609F}" type="pres">
      <dgm:prSet presAssocID="{A585BABC-FEF4-4AC3-BA71-2FC774EFDE09}" presName="Name0" presStyleCnt="0">
        <dgm:presLayoutVars>
          <dgm:dir/>
          <dgm:resizeHandles val="exact"/>
        </dgm:presLayoutVars>
      </dgm:prSet>
      <dgm:spPr/>
    </dgm:pt>
    <dgm:pt modelId="{4CFAC276-385C-415D-A7E9-C15B53FC1B88}" type="pres">
      <dgm:prSet presAssocID="{16987322-CAB8-4159-AF49-6E2A4875D1A7}" presName="node" presStyleLbl="node1" presStyleIdx="0" presStyleCnt="4">
        <dgm:presLayoutVars>
          <dgm:bulletEnabled val="1"/>
        </dgm:presLayoutVars>
      </dgm:prSet>
      <dgm:spPr/>
    </dgm:pt>
    <dgm:pt modelId="{9E651B5A-B8F1-458B-9F1E-5B4D038EC46E}" type="pres">
      <dgm:prSet presAssocID="{9F000481-DD68-4DEE-A823-A9ED7BE48ADC}" presName="sibTrans" presStyleLbl="sibTrans2D1" presStyleIdx="0" presStyleCnt="3"/>
      <dgm:spPr/>
    </dgm:pt>
    <dgm:pt modelId="{112EBDBE-5B99-4852-80D8-9712E1F58262}" type="pres">
      <dgm:prSet presAssocID="{9F000481-DD68-4DEE-A823-A9ED7BE48ADC}" presName="connectorText" presStyleLbl="sibTrans2D1" presStyleIdx="0" presStyleCnt="3"/>
      <dgm:spPr/>
    </dgm:pt>
    <dgm:pt modelId="{4954FACE-10C6-46BD-931B-7786A00919AD}" type="pres">
      <dgm:prSet presAssocID="{B664B596-49E4-4BAC-AC2F-5E02381DCC0E}" presName="node" presStyleLbl="node1" presStyleIdx="1" presStyleCnt="4">
        <dgm:presLayoutVars>
          <dgm:bulletEnabled val="1"/>
        </dgm:presLayoutVars>
      </dgm:prSet>
      <dgm:spPr/>
    </dgm:pt>
    <dgm:pt modelId="{242C05C1-4181-4C71-A153-6ADE53BBBA75}" type="pres">
      <dgm:prSet presAssocID="{C49C8D90-9D4F-41EF-9B9D-7942E427C4D3}" presName="sibTrans" presStyleLbl="sibTrans2D1" presStyleIdx="1" presStyleCnt="3"/>
      <dgm:spPr/>
    </dgm:pt>
    <dgm:pt modelId="{561473F3-D033-47EC-97B0-2B1EF067CB5C}" type="pres">
      <dgm:prSet presAssocID="{C49C8D90-9D4F-41EF-9B9D-7942E427C4D3}" presName="connectorText" presStyleLbl="sibTrans2D1" presStyleIdx="1" presStyleCnt="3"/>
      <dgm:spPr/>
    </dgm:pt>
    <dgm:pt modelId="{3326B8F5-0B5B-4051-B163-4B58F1E83B56}" type="pres">
      <dgm:prSet presAssocID="{FA783D87-27D6-4F50-AD11-46AEACB68B69}" presName="node" presStyleLbl="node1" presStyleIdx="2" presStyleCnt="4">
        <dgm:presLayoutVars>
          <dgm:bulletEnabled val="1"/>
        </dgm:presLayoutVars>
      </dgm:prSet>
      <dgm:spPr/>
    </dgm:pt>
    <dgm:pt modelId="{478A829F-CA76-4AF2-9A23-650B96430ABE}" type="pres">
      <dgm:prSet presAssocID="{1B04603B-54BB-4D44-B44C-A4672E4C8956}" presName="sibTrans" presStyleLbl="sibTrans2D1" presStyleIdx="2" presStyleCnt="3"/>
      <dgm:spPr/>
    </dgm:pt>
    <dgm:pt modelId="{B11642EC-EBAE-41A1-9B2D-06EF9D531C00}" type="pres">
      <dgm:prSet presAssocID="{1B04603B-54BB-4D44-B44C-A4672E4C8956}" presName="connectorText" presStyleLbl="sibTrans2D1" presStyleIdx="2" presStyleCnt="3"/>
      <dgm:spPr/>
    </dgm:pt>
    <dgm:pt modelId="{61130EFA-527C-4430-B956-DD2081661501}" type="pres">
      <dgm:prSet presAssocID="{D69BC62F-747F-42B5-9A8D-EC4F0E1BCED2}" presName="node" presStyleLbl="node1" presStyleIdx="3" presStyleCnt="4">
        <dgm:presLayoutVars>
          <dgm:bulletEnabled val="1"/>
        </dgm:presLayoutVars>
      </dgm:prSet>
      <dgm:spPr/>
    </dgm:pt>
  </dgm:ptLst>
  <dgm:cxnLst>
    <dgm:cxn modelId="{F1264514-910C-431F-9E92-CEC0503F7B0F}" type="presOf" srcId="{9F000481-DD68-4DEE-A823-A9ED7BE48ADC}" destId="{9E651B5A-B8F1-458B-9F1E-5B4D038EC46E}" srcOrd="0" destOrd="0" presId="urn:microsoft.com/office/officeart/2005/8/layout/process1"/>
    <dgm:cxn modelId="{DAE51D1B-9DAB-49AA-B692-7C3E8DDD8F1C}" type="presOf" srcId="{16987322-CAB8-4159-AF49-6E2A4875D1A7}" destId="{4CFAC276-385C-415D-A7E9-C15B53FC1B88}" srcOrd="0" destOrd="0" presId="urn:microsoft.com/office/officeart/2005/8/layout/process1"/>
    <dgm:cxn modelId="{AE3DF03A-585F-4FFB-9215-6F4A927290CE}" type="presOf" srcId="{1B04603B-54BB-4D44-B44C-A4672E4C8956}" destId="{B11642EC-EBAE-41A1-9B2D-06EF9D531C00}" srcOrd="1" destOrd="0" presId="urn:microsoft.com/office/officeart/2005/8/layout/process1"/>
    <dgm:cxn modelId="{8DB3334A-BA66-4E6B-8DEB-05ED38029DC1}" srcId="{A585BABC-FEF4-4AC3-BA71-2FC774EFDE09}" destId="{D69BC62F-747F-42B5-9A8D-EC4F0E1BCED2}" srcOrd="3" destOrd="0" parTransId="{C0F2B6A5-0431-444A-B59C-1567802C4D93}" sibTransId="{5C10DFA2-63F8-4FB2-B68F-117F37E5618A}"/>
    <dgm:cxn modelId="{B2975A4A-0DDA-4F42-83D0-6E0565A6358C}" type="presOf" srcId="{9F000481-DD68-4DEE-A823-A9ED7BE48ADC}" destId="{112EBDBE-5B99-4852-80D8-9712E1F58262}" srcOrd="1" destOrd="0" presId="urn:microsoft.com/office/officeart/2005/8/layout/process1"/>
    <dgm:cxn modelId="{F1C2F24B-21F8-4D9C-ABC5-F9618A4B4EAF}" srcId="{A585BABC-FEF4-4AC3-BA71-2FC774EFDE09}" destId="{16987322-CAB8-4159-AF49-6E2A4875D1A7}" srcOrd="0" destOrd="0" parTransId="{AA4A51C5-37F8-44CF-9A40-CAE9CCD3AF57}" sibTransId="{9F000481-DD68-4DEE-A823-A9ED7BE48ADC}"/>
    <dgm:cxn modelId="{64429572-73A0-4ADF-8EB0-283507CFCF62}" type="presOf" srcId="{C49C8D90-9D4F-41EF-9B9D-7942E427C4D3}" destId="{242C05C1-4181-4C71-A153-6ADE53BBBA75}" srcOrd="0" destOrd="0" presId="urn:microsoft.com/office/officeart/2005/8/layout/process1"/>
    <dgm:cxn modelId="{83B7157D-1D3F-40A2-8A87-A276583B053A}" srcId="{A585BABC-FEF4-4AC3-BA71-2FC774EFDE09}" destId="{B664B596-49E4-4BAC-AC2F-5E02381DCC0E}" srcOrd="1" destOrd="0" parTransId="{D184BCB4-7364-42A5-8099-C2691BF92BE8}" sibTransId="{C49C8D90-9D4F-41EF-9B9D-7942E427C4D3}"/>
    <dgm:cxn modelId="{15F29F7D-F19E-447A-B344-7A1C3ED7D261}" type="presOf" srcId="{1B04603B-54BB-4D44-B44C-A4672E4C8956}" destId="{478A829F-CA76-4AF2-9A23-650B96430ABE}" srcOrd="0" destOrd="0" presId="urn:microsoft.com/office/officeart/2005/8/layout/process1"/>
    <dgm:cxn modelId="{F005D183-B93F-4DE3-BC23-AD7161B94A45}" srcId="{A585BABC-FEF4-4AC3-BA71-2FC774EFDE09}" destId="{FA783D87-27D6-4F50-AD11-46AEACB68B69}" srcOrd="2" destOrd="0" parTransId="{B274088E-2A74-464B-AEDA-8E5F6B200A5B}" sibTransId="{1B04603B-54BB-4D44-B44C-A4672E4C8956}"/>
    <dgm:cxn modelId="{E5D2F387-F7AA-4F4D-A4E5-8818666458CC}" type="presOf" srcId="{FA783D87-27D6-4F50-AD11-46AEACB68B69}" destId="{3326B8F5-0B5B-4051-B163-4B58F1E83B56}" srcOrd="0" destOrd="0" presId="urn:microsoft.com/office/officeart/2005/8/layout/process1"/>
    <dgm:cxn modelId="{7015A79B-761F-4320-804E-589072B3AA0B}" type="presOf" srcId="{A585BABC-FEF4-4AC3-BA71-2FC774EFDE09}" destId="{5C657ABF-228A-4E98-B728-6BF1D17D609F}" srcOrd="0" destOrd="0" presId="urn:microsoft.com/office/officeart/2005/8/layout/process1"/>
    <dgm:cxn modelId="{C697F2DE-006F-467E-B9FE-EB578EB9874B}" type="presOf" srcId="{D69BC62F-747F-42B5-9A8D-EC4F0E1BCED2}" destId="{61130EFA-527C-4430-B956-DD2081661501}" srcOrd="0" destOrd="0" presId="urn:microsoft.com/office/officeart/2005/8/layout/process1"/>
    <dgm:cxn modelId="{35C5A7E4-CCC0-463E-8369-10F98993E3E9}" type="presOf" srcId="{B664B596-49E4-4BAC-AC2F-5E02381DCC0E}" destId="{4954FACE-10C6-46BD-931B-7786A00919AD}" srcOrd="0" destOrd="0" presId="urn:microsoft.com/office/officeart/2005/8/layout/process1"/>
    <dgm:cxn modelId="{56E7B3E4-3E1B-49B0-A536-DB31772773BB}" type="presOf" srcId="{C49C8D90-9D4F-41EF-9B9D-7942E427C4D3}" destId="{561473F3-D033-47EC-97B0-2B1EF067CB5C}" srcOrd="1" destOrd="0" presId="urn:microsoft.com/office/officeart/2005/8/layout/process1"/>
    <dgm:cxn modelId="{67E84901-DAF4-4B1C-A41F-29771C1D78FA}" type="presParOf" srcId="{5C657ABF-228A-4E98-B728-6BF1D17D609F}" destId="{4CFAC276-385C-415D-A7E9-C15B53FC1B88}" srcOrd="0" destOrd="0" presId="urn:microsoft.com/office/officeart/2005/8/layout/process1"/>
    <dgm:cxn modelId="{CA683E0B-B3F8-4D4D-AF34-451F397B2C5C}" type="presParOf" srcId="{5C657ABF-228A-4E98-B728-6BF1D17D609F}" destId="{9E651B5A-B8F1-458B-9F1E-5B4D038EC46E}" srcOrd="1" destOrd="0" presId="urn:microsoft.com/office/officeart/2005/8/layout/process1"/>
    <dgm:cxn modelId="{9563AF2A-DF6E-40A9-94DB-0282D2C1709F}" type="presParOf" srcId="{9E651B5A-B8F1-458B-9F1E-5B4D038EC46E}" destId="{112EBDBE-5B99-4852-80D8-9712E1F58262}" srcOrd="0" destOrd="0" presId="urn:microsoft.com/office/officeart/2005/8/layout/process1"/>
    <dgm:cxn modelId="{803F9D11-7DAD-4DC4-A983-A48CA8A88E42}" type="presParOf" srcId="{5C657ABF-228A-4E98-B728-6BF1D17D609F}" destId="{4954FACE-10C6-46BD-931B-7786A00919AD}" srcOrd="2" destOrd="0" presId="urn:microsoft.com/office/officeart/2005/8/layout/process1"/>
    <dgm:cxn modelId="{A98100A7-303F-45CE-B851-ABFC4D979DF1}" type="presParOf" srcId="{5C657ABF-228A-4E98-B728-6BF1D17D609F}" destId="{242C05C1-4181-4C71-A153-6ADE53BBBA75}" srcOrd="3" destOrd="0" presId="urn:microsoft.com/office/officeart/2005/8/layout/process1"/>
    <dgm:cxn modelId="{526E2C84-7359-44BE-91D2-DA1D0093415B}" type="presParOf" srcId="{242C05C1-4181-4C71-A153-6ADE53BBBA75}" destId="{561473F3-D033-47EC-97B0-2B1EF067CB5C}" srcOrd="0" destOrd="0" presId="urn:microsoft.com/office/officeart/2005/8/layout/process1"/>
    <dgm:cxn modelId="{66B6B9A9-DB1A-4B9D-8F4B-69A9AAA12125}" type="presParOf" srcId="{5C657ABF-228A-4E98-B728-6BF1D17D609F}" destId="{3326B8F5-0B5B-4051-B163-4B58F1E83B56}" srcOrd="4" destOrd="0" presId="urn:microsoft.com/office/officeart/2005/8/layout/process1"/>
    <dgm:cxn modelId="{BC6976E4-FF0E-4FA2-BBB0-73828E421BB6}" type="presParOf" srcId="{5C657ABF-228A-4E98-B728-6BF1D17D609F}" destId="{478A829F-CA76-4AF2-9A23-650B96430ABE}" srcOrd="5" destOrd="0" presId="urn:microsoft.com/office/officeart/2005/8/layout/process1"/>
    <dgm:cxn modelId="{C10462EB-EA57-46A7-A3D0-3FC83CD11BE3}" type="presParOf" srcId="{478A829F-CA76-4AF2-9A23-650B96430ABE}" destId="{B11642EC-EBAE-41A1-9B2D-06EF9D531C00}" srcOrd="0" destOrd="0" presId="urn:microsoft.com/office/officeart/2005/8/layout/process1"/>
    <dgm:cxn modelId="{1E81EE70-9808-4472-AF3F-996E2EC3D058}" type="presParOf" srcId="{5C657ABF-228A-4E98-B728-6BF1D17D609F}" destId="{61130EFA-527C-4430-B956-DD2081661501}"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AC276-385C-415D-A7E9-C15B53FC1B88}">
      <dsp:nvSpPr>
        <dsp:cNvPr id="0" name=""/>
        <dsp:cNvSpPr/>
      </dsp:nvSpPr>
      <dsp:spPr>
        <a:xfrm>
          <a:off x="2849" y="1230677"/>
          <a:ext cx="1245702" cy="1448128"/>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Garamond" panose="02020404030301010803" pitchFamily="18" charset="0"/>
            </a:rPr>
            <a:t>Inputs </a:t>
          </a:r>
        </a:p>
      </dsp:txBody>
      <dsp:txXfrm>
        <a:off x="39334" y="1267162"/>
        <a:ext cx="1172732" cy="1375158"/>
      </dsp:txXfrm>
    </dsp:sp>
    <dsp:sp modelId="{9E651B5A-B8F1-458B-9F1E-5B4D038EC46E}">
      <dsp:nvSpPr>
        <dsp:cNvPr id="0" name=""/>
        <dsp:cNvSpPr/>
      </dsp:nvSpPr>
      <dsp:spPr>
        <a:xfrm>
          <a:off x="1373121" y="1800274"/>
          <a:ext cx="264088" cy="308934"/>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373121" y="1862061"/>
        <a:ext cx="184862" cy="185360"/>
      </dsp:txXfrm>
    </dsp:sp>
    <dsp:sp modelId="{4954FACE-10C6-46BD-931B-7786A00919AD}">
      <dsp:nvSpPr>
        <dsp:cNvPr id="0" name=""/>
        <dsp:cNvSpPr/>
      </dsp:nvSpPr>
      <dsp:spPr>
        <a:xfrm>
          <a:off x="1746832" y="1230677"/>
          <a:ext cx="1245702" cy="1448128"/>
        </a:xfrm>
        <a:prstGeom prst="roundRect">
          <a:avLst>
            <a:gd name="adj" fmla="val 10000"/>
          </a:avLst>
        </a:prstGeom>
        <a:solidFill>
          <a:schemeClr val="accent1">
            <a:shade val="80000"/>
            <a:hueOff val="116428"/>
            <a:satOff val="-2085"/>
            <a:lumOff val="8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Garamond" panose="02020404030301010803" pitchFamily="18" charset="0"/>
            </a:rPr>
            <a:t>Delivery to Manufacturing Companies </a:t>
          </a:r>
        </a:p>
      </dsp:txBody>
      <dsp:txXfrm>
        <a:off x="1783317" y="1267162"/>
        <a:ext cx="1172732" cy="1375158"/>
      </dsp:txXfrm>
    </dsp:sp>
    <dsp:sp modelId="{242C05C1-4181-4C71-A153-6ADE53BBBA75}">
      <dsp:nvSpPr>
        <dsp:cNvPr id="0" name=""/>
        <dsp:cNvSpPr/>
      </dsp:nvSpPr>
      <dsp:spPr>
        <a:xfrm>
          <a:off x="3117104" y="1800274"/>
          <a:ext cx="264088" cy="308934"/>
        </a:xfrm>
        <a:prstGeom prst="rightArrow">
          <a:avLst>
            <a:gd name="adj1" fmla="val 60000"/>
            <a:gd name="adj2" fmla="val 50000"/>
          </a:avLst>
        </a:prstGeom>
        <a:solidFill>
          <a:schemeClr val="accent1">
            <a:shade val="90000"/>
            <a:hueOff val="174613"/>
            <a:satOff val="-2991"/>
            <a:lumOff val="1198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117104" y="1862061"/>
        <a:ext cx="184862" cy="185360"/>
      </dsp:txXfrm>
    </dsp:sp>
    <dsp:sp modelId="{3326B8F5-0B5B-4051-B163-4B58F1E83B56}">
      <dsp:nvSpPr>
        <dsp:cNvPr id="0" name=""/>
        <dsp:cNvSpPr/>
      </dsp:nvSpPr>
      <dsp:spPr>
        <a:xfrm>
          <a:off x="3490815" y="1230677"/>
          <a:ext cx="1245702" cy="1448128"/>
        </a:xfrm>
        <a:prstGeom prst="roundRect">
          <a:avLst>
            <a:gd name="adj" fmla="val 10000"/>
          </a:avLst>
        </a:prstGeom>
        <a:solidFill>
          <a:schemeClr val="accent1">
            <a:shade val="80000"/>
            <a:hueOff val="232855"/>
            <a:satOff val="-4171"/>
            <a:lumOff val="17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Garamond" panose="02020404030301010803" pitchFamily="18" charset="0"/>
            </a:rPr>
            <a:t>Production of Goods </a:t>
          </a:r>
        </a:p>
      </dsp:txBody>
      <dsp:txXfrm>
        <a:off x="3527300" y="1267162"/>
        <a:ext cx="1172732" cy="1375158"/>
      </dsp:txXfrm>
    </dsp:sp>
    <dsp:sp modelId="{478A829F-CA76-4AF2-9A23-650B96430ABE}">
      <dsp:nvSpPr>
        <dsp:cNvPr id="0" name=""/>
        <dsp:cNvSpPr/>
      </dsp:nvSpPr>
      <dsp:spPr>
        <a:xfrm>
          <a:off x="4861087" y="1800274"/>
          <a:ext cx="264088" cy="308934"/>
        </a:xfrm>
        <a:prstGeom prst="rightArrow">
          <a:avLst>
            <a:gd name="adj1" fmla="val 60000"/>
            <a:gd name="adj2" fmla="val 50000"/>
          </a:avLst>
        </a:prstGeom>
        <a:solidFill>
          <a:schemeClr val="accent1">
            <a:shade val="90000"/>
            <a:hueOff val="349225"/>
            <a:satOff val="-5981"/>
            <a:lumOff val="2396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861087" y="1862061"/>
        <a:ext cx="184862" cy="185360"/>
      </dsp:txXfrm>
    </dsp:sp>
    <dsp:sp modelId="{61130EFA-527C-4430-B956-DD2081661501}">
      <dsp:nvSpPr>
        <dsp:cNvPr id="0" name=""/>
        <dsp:cNvSpPr/>
      </dsp:nvSpPr>
      <dsp:spPr>
        <a:xfrm>
          <a:off x="5234798" y="1230677"/>
          <a:ext cx="1245702" cy="1448128"/>
        </a:xfrm>
        <a:prstGeom prst="roundRect">
          <a:avLst>
            <a:gd name="adj" fmla="val 10000"/>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Garamond" panose="02020404030301010803" pitchFamily="18" charset="0"/>
            </a:rPr>
            <a:t>Goods transported to final destination or continue through supply chain</a:t>
          </a:r>
        </a:p>
      </dsp:txBody>
      <dsp:txXfrm>
        <a:off x="5271283" y="1267162"/>
        <a:ext cx="1172732" cy="137515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D956D-A449-454E-A6E4-A7C51CE6391F}"/>
              </a:ext>
            </a:extLst>
          </p:cNvPr>
          <p:cNvSpPr>
            <a:spLocks noGrp="1"/>
          </p:cNvSpPr>
          <p:nvPr>
            <p:ph type="ctrTitle"/>
          </p:nvPr>
        </p:nvSpPr>
        <p:spPr>
          <a:xfrm>
            <a:off x="1524000" y="1122363"/>
            <a:ext cx="9144000" cy="2387600"/>
          </a:xfrm>
        </p:spPr>
        <p:txBody>
          <a:bodyPr anchor="b"/>
          <a:lstStyle>
            <a:lvl1pPr algn="ctr">
              <a:defRPr sz="6000">
                <a:latin typeface="Garamond" panose="02020404030301010803" pitchFamily="18" charset="0"/>
              </a:defRPr>
            </a:lvl1pPr>
          </a:lstStyle>
          <a:p>
            <a:r>
              <a:rPr lang="en-US" dirty="0"/>
              <a:t>Click to edit Master title style</a:t>
            </a:r>
          </a:p>
        </p:txBody>
      </p:sp>
      <p:sp>
        <p:nvSpPr>
          <p:cNvPr id="3" name="Subtitle 2">
            <a:extLst>
              <a:ext uri="{FF2B5EF4-FFF2-40B4-BE49-F238E27FC236}">
                <a16:creationId xmlns:a16="http://schemas.microsoft.com/office/drawing/2014/main" id="{D0935E5E-A776-410D-90F7-C935B889CD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FF86AF-4F99-4A60-839C-6832607371B6}"/>
              </a:ext>
            </a:extLst>
          </p:cNvPr>
          <p:cNvSpPr>
            <a:spLocks noGrp="1"/>
          </p:cNvSpPr>
          <p:nvPr>
            <p:ph type="dt" sz="half" idx="10"/>
          </p:nvPr>
        </p:nvSpPr>
        <p:spPr/>
        <p:txBody>
          <a:bodyPr/>
          <a:lstStyle/>
          <a:p>
            <a:fld id="{848B1969-E738-4E65-9EB4-B40F710288D0}" type="datetimeFigureOut">
              <a:rPr lang="en-US" smtClean="0"/>
              <a:t>3/12/19</a:t>
            </a:fld>
            <a:endParaRPr lang="en-US"/>
          </a:p>
        </p:txBody>
      </p:sp>
      <p:sp>
        <p:nvSpPr>
          <p:cNvPr id="5" name="Footer Placeholder 4">
            <a:extLst>
              <a:ext uri="{FF2B5EF4-FFF2-40B4-BE49-F238E27FC236}">
                <a16:creationId xmlns:a16="http://schemas.microsoft.com/office/drawing/2014/main" id="{B297609C-A3F2-436D-8EA0-114BE0D9C2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7AE0F4-1A2E-4361-946D-5F9D9E1495E1}"/>
              </a:ext>
            </a:extLst>
          </p:cNvPr>
          <p:cNvSpPr>
            <a:spLocks noGrp="1"/>
          </p:cNvSpPr>
          <p:nvPr>
            <p:ph type="sldNum" sz="quarter" idx="12"/>
          </p:nvPr>
        </p:nvSpPr>
        <p:spPr/>
        <p:txBody>
          <a:bodyPr/>
          <a:lstStyle/>
          <a:p>
            <a:fld id="{672A4CF0-1CA8-4DA2-9498-EAE2BE640EB2}" type="slidenum">
              <a:rPr lang="en-US" smtClean="0"/>
              <a:t>‹#›</a:t>
            </a:fld>
            <a:endParaRPr lang="en-US"/>
          </a:p>
        </p:txBody>
      </p:sp>
      <p:pic>
        <p:nvPicPr>
          <p:cNvPr id="1026" name="Picture 2" descr="Image result for quantitative finance society nyu">
            <a:extLst>
              <a:ext uri="{FF2B5EF4-FFF2-40B4-BE49-F238E27FC236}">
                <a16:creationId xmlns:a16="http://schemas.microsoft.com/office/drawing/2014/main" id="{D9B0E642-7CF0-43A4-844F-6114765AA47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0024" y="128588"/>
            <a:ext cx="1933575" cy="618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956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8CEA4-5E86-4AF8-A438-BBBFD58763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7F8F45-7F7D-4D97-B5FD-EAB7D067B4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D988AB-8E22-48E3-B469-BAA8FBB31906}"/>
              </a:ext>
            </a:extLst>
          </p:cNvPr>
          <p:cNvSpPr>
            <a:spLocks noGrp="1"/>
          </p:cNvSpPr>
          <p:nvPr>
            <p:ph type="dt" sz="half" idx="10"/>
          </p:nvPr>
        </p:nvSpPr>
        <p:spPr/>
        <p:txBody>
          <a:bodyPr/>
          <a:lstStyle/>
          <a:p>
            <a:fld id="{848B1969-E738-4E65-9EB4-B40F710288D0}" type="datetimeFigureOut">
              <a:rPr lang="en-US" smtClean="0"/>
              <a:t>3/12/19</a:t>
            </a:fld>
            <a:endParaRPr lang="en-US"/>
          </a:p>
        </p:txBody>
      </p:sp>
      <p:sp>
        <p:nvSpPr>
          <p:cNvPr id="5" name="Footer Placeholder 4">
            <a:extLst>
              <a:ext uri="{FF2B5EF4-FFF2-40B4-BE49-F238E27FC236}">
                <a16:creationId xmlns:a16="http://schemas.microsoft.com/office/drawing/2014/main" id="{291659DF-EDB5-47E8-A0DC-7E0058B66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3684D5-DF0D-4985-B71A-D24A18067AA2}"/>
              </a:ext>
            </a:extLst>
          </p:cNvPr>
          <p:cNvSpPr>
            <a:spLocks noGrp="1"/>
          </p:cNvSpPr>
          <p:nvPr>
            <p:ph type="sldNum" sz="quarter" idx="12"/>
          </p:nvPr>
        </p:nvSpPr>
        <p:spPr/>
        <p:txBody>
          <a:bodyPr/>
          <a:lstStyle/>
          <a:p>
            <a:fld id="{672A4CF0-1CA8-4DA2-9498-EAE2BE640EB2}" type="slidenum">
              <a:rPr lang="en-US" smtClean="0"/>
              <a:t>‹#›</a:t>
            </a:fld>
            <a:endParaRPr lang="en-US"/>
          </a:p>
        </p:txBody>
      </p:sp>
    </p:spTree>
    <p:extLst>
      <p:ext uri="{BB962C8B-B14F-4D97-AF65-F5344CB8AC3E}">
        <p14:creationId xmlns:p14="http://schemas.microsoft.com/office/powerpoint/2010/main" val="3576033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8692D0-3F4B-4EE9-8BEF-B92502D492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9983CF-3203-4956-848E-7B90D926CD8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B86FDA-2EE6-4EB9-9DD8-F313EB853782}"/>
              </a:ext>
            </a:extLst>
          </p:cNvPr>
          <p:cNvSpPr>
            <a:spLocks noGrp="1"/>
          </p:cNvSpPr>
          <p:nvPr>
            <p:ph type="dt" sz="half" idx="10"/>
          </p:nvPr>
        </p:nvSpPr>
        <p:spPr/>
        <p:txBody>
          <a:bodyPr/>
          <a:lstStyle/>
          <a:p>
            <a:fld id="{848B1969-E738-4E65-9EB4-B40F710288D0}" type="datetimeFigureOut">
              <a:rPr lang="en-US" smtClean="0"/>
              <a:t>3/12/19</a:t>
            </a:fld>
            <a:endParaRPr lang="en-US"/>
          </a:p>
        </p:txBody>
      </p:sp>
      <p:sp>
        <p:nvSpPr>
          <p:cNvPr id="5" name="Footer Placeholder 4">
            <a:extLst>
              <a:ext uri="{FF2B5EF4-FFF2-40B4-BE49-F238E27FC236}">
                <a16:creationId xmlns:a16="http://schemas.microsoft.com/office/drawing/2014/main" id="{EAAFB991-C2EE-4B49-A9E1-ABF5C2FA6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DD1EA1-13E9-4391-899A-D6E0CB37C85C}"/>
              </a:ext>
            </a:extLst>
          </p:cNvPr>
          <p:cNvSpPr>
            <a:spLocks noGrp="1"/>
          </p:cNvSpPr>
          <p:nvPr>
            <p:ph type="sldNum" sz="quarter" idx="12"/>
          </p:nvPr>
        </p:nvSpPr>
        <p:spPr/>
        <p:txBody>
          <a:bodyPr/>
          <a:lstStyle/>
          <a:p>
            <a:fld id="{672A4CF0-1CA8-4DA2-9498-EAE2BE640EB2}" type="slidenum">
              <a:rPr lang="en-US" smtClean="0"/>
              <a:t>‹#›</a:t>
            </a:fld>
            <a:endParaRPr lang="en-US"/>
          </a:p>
        </p:txBody>
      </p:sp>
    </p:spTree>
    <p:extLst>
      <p:ext uri="{BB962C8B-B14F-4D97-AF65-F5344CB8AC3E}">
        <p14:creationId xmlns:p14="http://schemas.microsoft.com/office/powerpoint/2010/main" val="2898949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44246-5CE8-4641-9F6C-C49BC86BFEBF}"/>
              </a:ext>
            </a:extLst>
          </p:cNvPr>
          <p:cNvSpPr>
            <a:spLocks noGrp="1"/>
          </p:cNvSpPr>
          <p:nvPr>
            <p:ph type="title"/>
          </p:nvPr>
        </p:nvSpPr>
        <p:spPr>
          <a:xfrm>
            <a:off x="838200" y="500062"/>
            <a:ext cx="10515600" cy="1325563"/>
          </a:xfrm>
        </p:spPr>
        <p:txBody>
          <a:bodyPr/>
          <a:lstStyle>
            <a:lvl1pPr>
              <a:defRPr>
                <a:latin typeface="Garamond" panose="02020404030301010803"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7D45BD2-3EF4-4DBA-B072-93CE6ED81F4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5660F1-EF89-4DCA-AE6B-4772B35D15A9}"/>
              </a:ext>
            </a:extLst>
          </p:cNvPr>
          <p:cNvSpPr>
            <a:spLocks noGrp="1"/>
          </p:cNvSpPr>
          <p:nvPr>
            <p:ph type="dt" sz="half" idx="10"/>
          </p:nvPr>
        </p:nvSpPr>
        <p:spPr/>
        <p:txBody>
          <a:bodyPr/>
          <a:lstStyle/>
          <a:p>
            <a:fld id="{848B1969-E738-4E65-9EB4-B40F710288D0}" type="datetimeFigureOut">
              <a:rPr lang="en-US" smtClean="0"/>
              <a:t>3/12/19</a:t>
            </a:fld>
            <a:endParaRPr lang="en-US"/>
          </a:p>
        </p:txBody>
      </p:sp>
      <p:sp>
        <p:nvSpPr>
          <p:cNvPr id="5" name="Footer Placeholder 4">
            <a:extLst>
              <a:ext uri="{FF2B5EF4-FFF2-40B4-BE49-F238E27FC236}">
                <a16:creationId xmlns:a16="http://schemas.microsoft.com/office/drawing/2014/main" id="{61A9F4A4-3317-4EC9-AE73-49D7131873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3B4F16-28A7-49D1-990F-B3662B22F4CF}"/>
              </a:ext>
            </a:extLst>
          </p:cNvPr>
          <p:cNvSpPr>
            <a:spLocks noGrp="1"/>
          </p:cNvSpPr>
          <p:nvPr>
            <p:ph type="sldNum" sz="quarter" idx="12"/>
          </p:nvPr>
        </p:nvSpPr>
        <p:spPr/>
        <p:txBody>
          <a:bodyPr/>
          <a:lstStyle/>
          <a:p>
            <a:fld id="{672A4CF0-1CA8-4DA2-9498-EAE2BE640EB2}" type="slidenum">
              <a:rPr lang="en-US" smtClean="0"/>
              <a:t>‹#›</a:t>
            </a:fld>
            <a:endParaRPr lang="en-US"/>
          </a:p>
        </p:txBody>
      </p:sp>
      <p:cxnSp>
        <p:nvCxnSpPr>
          <p:cNvPr id="9" name="Straight Connector 8">
            <a:extLst>
              <a:ext uri="{FF2B5EF4-FFF2-40B4-BE49-F238E27FC236}">
                <a16:creationId xmlns:a16="http://schemas.microsoft.com/office/drawing/2014/main" id="{1F1D0235-C612-4B13-8795-3EE25AAA78C7}"/>
              </a:ext>
            </a:extLst>
          </p:cNvPr>
          <p:cNvCxnSpPr/>
          <p:nvPr userDrawn="1"/>
        </p:nvCxnSpPr>
        <p:spPr>
          <a:xfrm flipV="1">
            <a:off x="838200" y="1381125"/>
            <a:ext cx="10515600" cy="9525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2" descr="Image result for quantitative finance society nyu">
            <a:extLst>
              <a:ext uri="{FF2B5EF4-FFF2-40B4-BE49-F238E27FC236}">
                <a16:creationId xmlns:a16="http://schemas.microsoft.com/office/drawing/2014/main" id="{6E506DDA-6FCD-4EC5-BEB7-C2BB3BA41B8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0024" y="128588"/>
            <a:ext cx="1933575" cy="618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62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6ADB4-9149-4E4C-9460-A4A7383998CD}"/>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69C974A2-304D-4D7C-9977-FEC0BD0DBB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8648B0-35EB-458F-995C-E05D95626C3C}"/>
              </a:ext>
            </a:extLst>
          </p:cNvPr>
          <p:cNvSpPr>
            <a:spLocks noGrp="1"/>
          </p:cNvSpPr>
          <p:nvPr>
            <p:ph type="dt" sz="half" idx="10"/>
          </p:nvPr>
        </p:nvSpPr>
        <p:spPr/>
        <p:txBody>
          <a:bodyPr/>
          <a:lstStyle/>
          <a:p>
            <a:fld id="{848B1969-E738-4E65-9EB4-B40F710288D0}" type="datetimeFigureOut">
              <a:rPr lang="en-US" smtClean="0"/>
              <a:t>3/12/19</a:t>
            </a:fld>
            <a:endParaRPr lang="en-US"/>
          </a:p>
        </p:txBody>
      </p:sp>
      <p:sp>
        <p:nvSpPr>
          <p:cNvPr id="5" name="Footer Placeholder 4">
            <a:extLst>
              <a:ext uri="{FF2B5EF4-FFF2-40B4-BE49-F238E27FC236}">
                <a16:creationId xmlns:a16="http://schemas.microsoft.com/office/drawing/2014/main" id="{198F95F1-FDF5-4937-BFF6-7CE0A8517F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0507FA-71D8-43EB-BA0F-D3BDB2BB93BC}"/>
              </a:ext>
            </a:extLst>
          </p:cNvPr>
          <p:cNvSpPr>
            <a:spLocks noGrp="1"/>
          </p:cNvSpPr>
          <p:nvPr>
            <p:ph type="sldNum" sz="quarter" idx="12"/>
          </p:nvPr>
        </p:nvSpPr>
        <p:spPr/>
        <p:txBody>
          <a:bodyPr/>
          <a:lstStyle/>
          <a:p>
            <a:fld id="{672A4CF0-1CA8-4DA2-9498-EAE2BE640EB2}" type="slidenum">
              <a:rPr lang="en-US" smtClean="0"/>
              <a:t>‹#›</a:t>
            </a:fld>
            <a:endParaRPr lang="en-US"/>
          </a:p>
        </p:txBody>
      </p:sp>
    </p:spTree>
    <p:extLst>
      <p:ext uri="{BB962C8B-B14F-4D97-AF65-F5344CB8AC3E}">
        <p14:creationId xmlns:p14="http://schemas.microsoft.com/office/powerpoint/2010/main" val="2159251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DB510-4F70-40CA-9B45-04FF81B0F8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7F6B56-9DDB-4ECB-9530-3A92FD562B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421DC6-2A4A-43BB-BD21-1288744EAFC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D55216-F771-40F1-BBAF-0A26A519C9DF}"/>
              </a:ext>
            </a:extLst>
          </p:cNvPr>
          <p:cNvSpPr>
            <a:spLocks noGrp="1"/>
          </p:cNvSpPr>
          <p:nvPr>
            <p:ph type="dt" sz="half" idx="10"/>
          </p:nvPr>
        </p:nvSpPr>
        <p:spPr/>
        <p:txBody>
          <a:bodyPr/>
          <a:lstStyle/>
          <a:p>
            <a:fld id="{848B1969-E738-4E65-9EB4-B40F710288D0}" type="datetimeFigureOut">
              <a:rPr lang="en-US" smtClean="0"/>
              <a:t>3/12/19</a:t>
            </a:fld>
            <a:endParaRPr lang="en-US"/>
          </a:p>
        </p:txBody>
      </p:sp>
      <p:sp>
        <p:nvSpPr>
          <p:cNvPr id="6" name="Footer Placeholder 5">
            <a:extLst>
              <a:ext uri="{FF2B5EF4-FFF2-40B4-BE49-F238E27FC236}">
                <a16:creationId xmlns:a16="http://schemas.microsoft.com/office/drawing/2014/main" id="{3FC8DF26-2A92-41D2-9357-2B4D4647F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512798-6D22-4B30-895C-07295D0E3B6F}"/>
              </a:ext>
            </a:extLst>
          </p:cNvPr>
          <p:cNvSpPr>
            <a:spLocks noGrp="1"/>
          </p:cNvSpPr>
          <p:nvPr>
            <p:ph type="sldNum" sz="quarter" idx="12"/>
          </p:nvPr>
        </p:nvSpPr>
        <p:spPr/>
        <p:txBody>
          <a:bodyPr/>
          <a:lstStyle/>
          <a:p>
            <a:fld id="{672A4CF0-1CA8-4DA2-9498-EAE2BE640EB2}" type="slidenum">
              <a:rPr lang="en-US" smtClean="0"/>
              <a:t>‹#›</a:t>
            </a:fld>
            <a:endParaRPr lang="en-US"/>
          </a:p>
        </p:txBody>
      </p:sp>
    </p:spTree>
    <p:extLst>
      <p:ext uri="{BB962C8B-B14F-4D97-AF65-F5344CB8AC3E}">
        <p14:creationId xmlns:p14="http://schemas.microsoft.com/office/powerpoint/2010/main" val="2268793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50ED6-D938-4FEC-A3CC-6B95CCFA96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5A14AF-7ABE-4978-8282-02CAB3F6DC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A166753-6517-46E6-8ED5-689F060F1E3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7AFFC5-E9ED-49FE-A03B-77D7819F2A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2FBE43D-7F81-47B0-A1D0-886FC39276E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51FE16-E073-44CE-BCC3-087D7C08EFD2}"/>
              </a:ext>
            </a:extLst>
          </p:cNvPr>
          <p:cNvSpPr>
            <a:spLocks noGrp="1"/>
          </p:cNvSpPr>
          <p:nvPr>
            <p:ph type="dt" sz="half" idx="10"/>
          </p:nvPr>
        </p:nvSpPr>
        <p:spPr/>
        <p:txBody>
          <a:bodyPr/>
          <a:lstStyle/>
          <a:p>
            <a:fld id="{848B1969-E738-4E65-9EB4-B40F710288D0}" type="datetimeFigureOut">
              <a:rPr lang="en-US" smtClean="0"/>
              <a:t>3/12/19</a:t>
            </a:fld>
            <a:endParaRPr lang="en-US"/>
          </a:p>
        </p:txBody>
      </p:sp>
      <p:sp>
        <p:nvSpPr>
          <p:cNvPr id="8" name="Footer Placeholder 7">
            <a:extLst>
              <a:ext uri="{FF2B5EF4-FFF2-40B4-BE49-F238E27FC236}">
                <a16:creationId xmlns:a16="http://schemas.microsoft.com/office/drawing/2014/main" id="{7110A65F-486F-4247-ABE9-2EDAD85370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DF513E-10EF-4F5E-A4A2-9151B3C8C93B}"/>
              </a:ext>
            </a:extLst>
          </p:cNvPr>
          <p:cNvSpPr>
            <a:spLocks noGrp="1"/>
          </p:cNvSpPr>
          <p:nvPr>
            <p:ph type="sldNum" sz="quarter" idx="12"/>
          </p:nvPr>
        </p:nvSpPr>
        <p:spPr/>
        <p:txBody>
          <a:bodyPr/>
          <a:lstStyle/>
          <a:p>
            <a:fld id="{672A4CF0-1CA8-4DA2-9498-EAE2BE640EB2}" type="slidenum">
              <a:rPr lang="en-US" smtClean="0"/>
              <a:t>‹#›</a:t>
            </a:fld>
            <a:endParaRPr lang="en-US"/>
          </a:p>
        </p:txBody>
      </p:sp>
    </p:spTree>
    <p:extLst>
      <p:ext uri="{BB962C8B-B14F-4D97-AF65-F5344CB8AC3E}">
        <p14:creationId xmlns:p14="http://schemas.microsoft.com/office/powerpoint/2010/main" val="1885976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C9037-5878-47D3-9ECB-02B6C6E629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C69932-DB75-49CD-B65B-99BABCD40551}"/>
              </a:ext>
            </a:extLst>
          </p:cNvPr>
          <p:cNvSpPr>
            <a:spLocks noGrp="1"/>
          </p:cNvSpPr>
          <p:nvPr>
            <p:ph type="dt" sz="half" idx="10"/>
          </p:nvPr>
        </p:nvSpPr>
        <p:spPr/>
        <p:txBody>
          <a:bodyPr/>
          <a:lstStyle/>
          <a:p>
            <a:fld id="{848B1969-E738-4E65-9EB4-B40F710288D0}" type="datetimeFigureOut">
              <a:rPr lang="en-US" smtClean="0"/>
              <a:t>3/12/19</a:t>
            </a:fld>
            <a:endParaRPr lang="en-US"/>
          </a:p>
        </p:txBody>
      </p:sp>
      <p:sp>
        <p:nvSpPr>
          <p:cNvPr id="4" name="Footer Placeholder 3">
            <a:extLst>
              <a:ext uri="{FF2B5EF4-FFF2-40B4-BE49-F238E27FC236}">
                <a16:creationId xmlns:a16="http://schemas.microsoft.com/office/drawing/2014/main" id="{93AC9A3E-823D-4B80-B2DA-1C2EF213A4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F9B892-FFF5-467D-BBCD-E797E8D86CA0}"/>
              </a:ext>
            </a:extLst>
          </p:cNvPr>
          <p:cNvSpPr>
            <a:spLocks noGrp="1"/>
          </p:cNvSpPr>
          <p:nvPr>
            <p:ph type="sldNum" sz="quarter" idx="12"/>
          </p:nvPr>
        </p:nvSpPr>
        <p:spPr/>
        <p:txBody>
          <a:bodyPr/>
          <a:lstStyle/>
          <a:p>
            <a:fld id="{672A4CF0-1CA8-4DA2-9498-EAE2BE640EB2}" type="slidenum">
              <a:rPr lang="en-US" smtClean="0"/>
              <a:t>‹#›</a:t>
            </a:fld>
            <a:endParaRPr lang="en-US"/>
          </a:p>
        </p:txBody>
      </p:sp>
    </p:spTree>
    <p:extLst>
      <p:ext uri="{BB962C8B-B14F-4D97-AF65-F5344CB8AC3E}">
        <p14:creationId xmlns:p14="http://schemas.microsoft.com/office/powerpoint/2010/main" val="3406573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54B5C5-C0AC-4D14-BFEF-E4F59761CC74}"/>
              </a:ext>
            </a:extLst>
          </p:cNvPr>
          <p:cNvSpPr>
            <a:spLocks noGrp="1"/>
          </p:cNvSpPr>
          <p:nvPr>
            <p:ph type="dt" sz="half" idx="10"/>
          </p:nvPr>
        </p:nvSpPr>
        <p:spPr/>
        <p:txBody>
          <a:bodyPr/>
          <a:lstStyle/>
          <a:p>
            <a:fld id="{848B1969-E738-4E65-9EB4-B40F710288D0}" type="datetimeFigureOut">
              <a:rPr lang="en-US" smtClean="0"/>
              <a:t>3/12/19</a:t>
            </a:fld>
            <a:endParaRPr lang="en-US"/>
          </a:p>
        </p:txBody>
      </p:sp>
      <p:sp>
        <p:nvSpPr>
          <p:cNvPr id="3" name="Footer Placeholder 2">
            <a:extLst>
              <a:ext uri="{FF2B5EF4-FFF2-40B4-BE49-F238E27FC236}">
                <a16:creationId xmlns:a16="http://schemas.microsoft.com/office/drawing/2014/main" id="{2A81E482-CAD7-4E3E-8BAC-2F9E1ECFC7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F50A31-0584-41CF-80A8-6323ECB873B6}"/>
              </a:ext>
            </a:extLst>
          </p:cNvPr>
          <p:cNvSpPr>
            <a:spLocks noGrp="1"/>
          </p:cNvSpPr>
          <p:nvPr>
            <p:ph type="sldNum" sz="quarter" idx="12"/>
          </p:nvPr>
        </p:nvSpPr>
        <p:spPr/>
        <p:txBody>
          <a:bodyPr/>
          <a:lstStyle/>
          <a:p>
            <a:fld id="{672A4CF0-1CA8-4DA2-9498-EAE2BE640EB2}" type="slidenum">
              <a:rPr lang="en-US" smtClean="0"/>
              <a:t>‹#›</a:t>
            </a:fld>
            <a:endParaRPr lang="en-US"/>
          </a:p>
        </p:txBody>
      </p:sp>
    </p:spTree>
    <p:extLst>
      <p:ext uri="{BB962C8B-B14F-4D97-AF65-F5344CB8AC3E}">
        <p14:creationId xmlns:p14="http://schemas.microsoft.com/office/powerpoint/2010/main" val="1937032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45335-EA64-4F6D-9C97-957EA85681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7CDBDA-830E-4E1D-994A-5857889ECE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34650A-D028-4490-A4FA-BF2826B248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CB0A4B7-9D41-47F4-B34C-F281940DD31A}"/>
              </a:ext>
            </a:extLst>
          </p:cNvPr>
          <p:cNvSpPr>
            <a:spLocks noGrp="1"/>
          </p:cNvSpPr>
          <p:nvPr>
            <p:ph type="dt" sz="half" idx="10"/>
          </p:nvPr>
        </p:nvSpPr>
        <p:spPr/>
        <p:txBody>
          <a:bodyPr/>
          <a:lstStyle/>
          <a:p>
            <a:fld id="{848B1969-E738-4E65-9EB4-B40F710288D0}" type="datetimeFigureOut">
              <a:rPr lang="en-US" smtClean="0"/>
              <a:t>3/12/19</a:t>
            </a:fld>
            <a:endParaRPr lang="en-US"/>
          </a:p>
        </p:txBody>
      </p:sp>
      <p:sp>
        <p:nvSpPr>
          <p:cNvPr id="6" name="Footer Placeholder 5">
            <a:extLst>
              <a:ext uri="{FF2B5EF4-FFF2-40B4-BE49-F238E27FC236}">
                <a16:creationId xmlns:a16="http://schemas.microsoft.com/office/drawing/2014/main" id="{B6EA3E16-39C0-4B00-8B13-1B5A1A537F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832BCF-F5A5-43C4-BDDE-AA3062482783}"/>
              </a:ext>
            </a:extLst>
          </p:cNvPr>
          <p:cNvSpPr>
            <a:spLocks noGrp="1"/>
          </p:cNvSpPr>
          <p:nvPr>
            <p:ph type="sldNum" sz="quarter" idx="12"/>
          </p:nvPr>
        </p:nvSpPr>
        <p:spPr/>
        <p:txBody>
          <a:bodyPr/>
          <a:lstStyle/>
          <a:p>
            <a:fld id="{672A4CF0-1CA8-4DA2-9498-EAE2BE640EB2}" type="slidenum">
              <a:rPr lang="en-US" smtClean="0"/>
              <a:t>‹#›</a:t>
            </a:fld>
            <a:endParaRPr lang="en-US"/>
          </a:p>
        </p:txBody>
      </p:sp>
    </p:spTree>
    <p:extLst>
      <p:ext uri="{BB962C8B-B14F-4D97-AF65-F5344CB8AC3E}">
        <p14:creationId xmlns:p14="http://schemas.microsoft.com/office/powerpoint/2010/main" val="1123993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55598-71D4-4550-B82A-6091B9F14D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906079-3A1C-4440-B9F5-E2C2316AAD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829A8D-1803-4482-99CB-39F1E505F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DD6E21-0215-40AA-A457-81B281283313}"/>
              </a:ext>
            </a:extLst>
          </p:cNvPr>
          <p:cNvSpPr>
            <a:spLocks noGrp="1"/>
          </p:cNvSpPr>
          <p:nvPr>
            <p:ph type="dt" sz="half" idx="10"/>
          </p:nvPr>
        </p:nvSpPr>
        <p:spPr/>
        <p:txBody>
          <a:bodyPr/>
          <a:lstStyle/>
          <a:p>
            <a:fld id="{848B1969-E738-4E65-9EB4-B40F710288D0}" type="datetimeFigureOut">
              <a:rPr lang="en-US" smtClean="0"/>
              <a:t>3/12/19</a:t>
            </a:fld>
            <a:endParaRPr lang="en-US"/>
          </a:p>
        </p:txBody>
      </p:sp>
      <p:sp>
        <p:nvSpPr>
          <p:cNvPr id="6" name="Footer Placeholder 5">
            <a:extLst>
              <a:ext uri="{FF2B5EF4-FFF2-40B4-BE49-F238E27FC236}">
                <a16:creationId xmlns:a16="http://schemas.microsoft.com/office/drawing/2014/main" id="{8CBC098B-E787-4660-9816-5312B0B42F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623EBC-214E-46D9-AC49-1F5CA757F885}"/>
              </a:ext>
            </a:extLst>
          </p:cNvPr>
          <p:cNvSpPr>
            <a:spLocks noGrp="1"/>
          </p:cNvSpPr>
          <p:nvPr>
            <p:ph type="sldNum" sz="quarter" idx="12"/>
          </p:nvPr>
        </p:nvSpPr>
        <p:spPr/>
        <p:txBody>
          <a:bodyPr/>
          <a:lstStyle/>
          <a:p>
            <a:fld id="{672A4CF0-1CA8-4DA2-9498-EAE2BE640EB2}" type="slidenum">
              <a:rPr lang="en-US" smtClean="0"/>
              <a:t>‹#›</a:t>
            </a:fld>
            <a:endParaRPr lang="en-US"/>
          </a:p>
        </p:txBody>
      </p:sp>
    </p:spTree>
    <p:extLst>
      <p:ext uri="{BB962C8B-B14F-4D97-AF65-F5344CB8AC3E}">
        <p14:creationId xmlns:p14="http://schemas.microsoft.com/office/powerpoint/2010/main" val="3893670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CDAE04-EE48-493E-9B06-319AC2C537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36B0CA-8D50-4918-83A9-3C77D9C7A0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CF906C-FB8D-41BC-907E-B51ADF9C01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B1969-E738-4E65-9EB4-B40F710288D0}" type="datetimeFigureOut">
              <a:rPr lang="en-US" smtClean="0"/>
              <a:t>3/12/19</a:t>
            </a:fld>
            <a:endParaRPr lang="en-US"/>
          </a:p>
        </p:txBody>
      </p:sp>
      <p:sp>
        <p:nvSpPr>
          <p:cNvPr id="5" name="Footer Placeholder 4">
            <a:extLst>
              <a:ext uri="{FF2B5EF4-FFF2-40B4-BE49-F238E27FC236}">
                <a16:creationId xmlns:a16="http://schemas.microsoft.com/office/drawing/2014/main" id="{85770C59-C559-4CCA-AF53-12520B8428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32B9B7-0BF9-4136-85E9-4C788F8C02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2A4CF0-1CA8-4DA2-9498-EAE2BE640EB2}" type="slidenum">
              <a:rPr lang="en-US" smtClean="0"/>
              <a:t>‹#›</a:t>
            </a:fld>
            <a:endParaRPr lang="en-US"/>
          </a:p>
        </p:txBody>
      </p:sp>
    </p:spTree>
    <p:extLst>
      <p:ext uri="{BB962C8B-B14F-4D97-AF65-F5344CB8AC3E}">
        <p14:creationId xmlns:p14="http://schemas.microsoft.com/office/powerpoint/2010/main" val="2130499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3.emf"/><Relationship Id="rId5" Type="http://schemas.openxmlformats.org/officeDocument/2006/relationships/package" Target="../embeddings/Microsoft_Excel_Worksheet.xlsx"/><Relationship Id="rId4" Type="http://schemas.openxmlformats.org/officeDocument/2006/relationships/image" Target="../media/image22.emf"/></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29.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67B45-0016-4638-A8C0-CAF71E49204C}"/>
              </a:ext>
            </a:extLst>
          </p:cNvPr>
          <p:cNvSpPr>
            <a:spLocks noGrp="1"/>
          </p:cNvSpPr>
          <p:nvPr>
            <p:ph type="ctrTitle"/>
          </p:nvPr>
        </p:nvSpPr>
        <p:spPr>
          <a:xfrm>
            <a:off x="1409700" y="1922463"/>
            <a:ext cx="9144000" cy="2387600"/>
          </a:xfrm>
        </p:spPr>
        <p:txBody>
          <a:bodyPr/>
          <a:lstStyle/>
          <a:p>
            <a:r>
              <a:rPr lang="en-US" b="1" dirty="0"/>
              <a:t>QFS Sector Overview: Transportation Industry </a:t>
            </a:r>
          </a:p>
        </p:txBody>
      </p:sp>
      <p:sp>
        <p:nvSpPr>
          <p:cNvPr id="3" name="Subtitle 2">
            <a:extLst>
              <a:ext uri="{FF2B5EF4-FFF2-40B4-BE49-F238E27FC236}">
                <a16:creationId xmlns:a16="http://schemas.microsoft.com/office/drawing/2014/main" id="{377B3AF0-08B6-46F2-86EE-2508A87A72D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279962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1437C-B271-4953-87EC-AE420B2B763D}"/>
              </a:ext>
            </a:extLst>
          </p:cNvPr>
          <p:cNvSpPr>
            <a:spLocks noGrp="1"/>
          </p:cNvSpPr>
          <p:nvPr>
            <p:ph type="title"/>
          </p:nvPr>
        </p:nvSpPr>
        <p:spPr/>
        <p:txBody>
          <a:bodyPr/>
          <a:lstStyle/>
          <a:p>
            <a:r>
              <a:rPr lang="en-US" dirty="0"/>
              <a:t>Industry Breakdown: Railway Companies </a:t>
            </a:r>
          </a:p>
        </p:txBody>
      </p:sp>
      <p:sp>
        <p:nvSpPr>
          <p:cNvPr id="3" name="Content Placeholder 2">
            <a:extLst>
              <a:ext uri="{FF2B5EF4-FFF2-40B4-BE49-F238E27FC236}">
                <a16:creationId xmlns:a16="http://schemas.microsoft.com/office/drawing/2014/main" id="{EB987E37-896A-486F-B105-8DAD476B45BB}"/>
              </a:ext>
            </a:extLst>
          </p:cNvPr>
          <p:cNvSpPr>
            <a:spLocks noGrp="1"/>
          </p:cNvSpPr>
          <p:nvPr>
            <p:ph idx="1"/>
          </p:nvPr>
        </p:nvSpPr>
        <p:spPr>
          <a:xfrm>
            <a:off x="838200" y="1825625"/>
            <a:ext cx="5924909" cy="4351338"/>
          </a:xfrm>
        </p:spPr>
        <p:txBody>
          <a:bodyPr>
            <a:noAutofit/>
          </a:bodyPr>
          <a:lstStyle/>
          <a:p>
            <a:r>
              <a:rPr lang="en-US" sz="2000" dirty="0">
                <a:latin typeface="Garamond" panose="02020404030301010803" pitchFamily="18" charset="0"/>
              </a:rPr>
              <a:t>Drivers of Value : </a:t>
            </a:r>
          </a:p>
          <a:p>
            <a:pPr lvl="1"/>
            <a:r>
              <a:rPr lang="en-US" sz="2000" b="1" dirty="0">
                <a:latin typeface="Garamond" panose="02020404030301010803" pitchFamily="18" charset="0"/>
              </a:rPr>
              <a:t>Important end markets</a:t>
            </a:r>
            <a:r>
              <a:rPr lang="en-US" sz="2000" dirty="0">
                <a:latin typeface="Garamond" panose="02020404030301010803" pitchFamily="18" charset="0"/>
              </a:rPr>
              <a:t> : agriculture, coal, steel, chemicals </a:t>
            </a:r>
          </a:p>
          <a:p>
            <a:pPr lvl="2"/>
            <a:r>
              <a:rPr lang="en-US" dirty="0">
                <a:latin typeface="Garamond" panose="02020404030301010803" pitchFamily="18" charset="0"/>
              </a:rPr>
              <a:t>Some important end markets that exclusively use rail lines </a:t>
            </a:r>
          </a:p>
          <a:p>
            <a:pPr lvl="2"/>
            <a:r>
              <a:rPr lang="en-US" dirty="0">
                <a:latin typeface="Garamond" panose="02020404030301010803" pitchFamily="18" charset="0"/>
              </a:rPr>
              <a:t>Coal : Coal accounted for 32% of 2017 originated tonnage for US Class 1 Railroads, and 15% of total revenue </a:t>
            </a:r>
          </a:p>
          <a:p>
            <a:pPr lvl="3"/>
            <a:r>
              <a:rPr lang="en-US" sz="2000" dirty="0">
                <a:latin typeface="Garamond" panose="02020404030301010803" pitchFamily="18" charset="0"/>
              </a:rPr>
              <a:t>Coal is typically produced in specific areas, but delivered to all parts of the country, and rail is typically the best long distance transportation method.</a:t>
            </a:r>
          </a:p>
          <a:p>
            <a:pPr lvl="1"/>
            <a:r>
              <a:rPr lang="en-US" sz="2000" dirty="0">
                <a:latin typeface="Garamond" panose="02020404030301010803" pitchFamily="18" charset="0"/>
              </a:rPr>
              <a:t>In general, railway companies move products in markets with </a:t>
            </a:r>
            <a:r>
              <a:rPr lang="en-US" sz="2000" b="1" dirty="0">
                <a:latin typeface="Garamond" panose="02020404030301010803" pitchFamily="18" charset="0"/>
              </a:rPr>
              <a:t>production concentrated </a:t>
            </a:r>
            <a:r>
              <a:rPr lang="en-US" sz="2000" dirty="0">
                <a:latin typeface="Garamond" panose="02020404030301010803" pitchFamily="18" charset="0"/>
              </a:rPr>
              <a:t>in a few locations but </a:t>
            </a:r>
            <a:r>
              <a:rPr lang="en-US" sz="2000" b="1" dirty="0">
                <a:latin typeface="Garamond" panose="02020404030301010803" pitchFamily="18" charset="0"/>
              </a:rPr>
              <a:t>delivery to all parts of the US</a:t>
            </a:r>
          </a:p>
        </p:txBody>
      </p:sp>
      <p:pic>
        <p:nvPicPr>
          <p:cNvPr id="4" name="Picture 3">
            <a:extLst>
              <a:ext uri="{FF2B5EF4-FFF2-40B4-BE49-F238E27FC236}">
                <a16:creationId xmlns:a16="http://schemas.microsoft.com/office/drawing/2014/main" id="{6DACE07A-C270-49B8-8F61-CFCAA24A28B6}"/>
              </a:ext>
            </a:extLst>
          </p:cNvPr>
          <p:cNvPicPr>
            <a:picLocks noChangeAspect="1"/>
          </p:cNvPicPr>
          <p:nvPr/>
        </p:nvPicPr>
        <p:blipFill>
          <a:blip r:embed="rId2"/>
          <a:stretch>
            <a:fillRect/>
          </a:stretch>
        </p:blipFill>
        <p:spPr>
          <a:xfrm>
            <a:off x="7899460" y="1825625"/>
            <a:ext cx="3605572" cy="2673290"/>
          </a:xfrm>
          <a:prstGeom prst="rect">
            <a:avLst/>
          </a:prstGeom>
        </p:spPr>
      </p:pic>
      <p:sp>
        <p:nvSpPr>
          <p:cNvPr id="5" name="TextBox 4">
            <a:extLst>
              <a:ext uri="{FF2B5EF4-FFF2-40B4-BE49-F238E27FC236}">
                <a16:creationId xmlns:a16="http://schemas.microsoft.com/office/drawing/2014/main" id="{CA22D204-F484-42FB-9BCA-97E310338B4A}"/>
              </a:ext>
            </a:extLst>
          </p:cNvPr>
          <p:cNvSpPr txBox="1"/>
          <p:nvPr/>
        </p:nvSpPr>
        <p:spPr>
          <a:xfrm>
            <a:off x="7384211" y="4498915"/>
            <a:ext cx="4278702" cy="1938992"/>
          </a:xfrm>
          <a:prstGeom prst="rect">
            <a:avLst/>
          </a:prstGeom>
          <a:noFill/>
        </p:spPr>
        <p:txBody>
          <a:bodyPr wrap="square" rtlCol="0">
            <a:spAutoFit/>
          </a:bodyPr>
          <a:lstStyle/>
          <a:p>
            <a:r>
              <a:rPr lang="en-US" sz="2000" dirty="0">
                <a:latin typeface="Garamond" panose="02020404030301010803" pitchFamily="18" charset="0"/>
              </a:rPr>
              <a:t>Other Unique Drivers : </a:t>
            </a:r>
          </a:p>
          <a:p>
            <a:pPr marL="285750" indent="-285750">
              <a:buFont typeface="Arial" panose="020B0604020202020204" pitchFamily="34" charset="0"/>
              <a:buChar char="•"/>
            </a:pPr>
            <a:r>
              <a:rPr lang="en-US" sz="2000" b="1" dirty="0">
                <a:latin typeface="Garamond" panose="02020404030301010803" pitchFamily="18" charset="0"/>
              </a:rPr>
              <a:t>Capital investment </a:t>
            </a:r>
            <a:r>
              <a:rPr lang="en-US" sz="2000" dirty="0">
                <a:latin typeface="Garamond" panose="02020404030301010803" pitchFamily="18" charset="0"/>
              </a:rPr>
              <a:t>(railway companies can only grow by increasing their track) </a:t>
            </a:r>
          </a:p>
          <a:p>
            <a:pPr marL="285750" indent="-285750">
              <a:buFont typeface="Arial" panose="020B0604020202020204" pitchFamily="34" charset="0"/>
              <a:buChar char="•"/>
            </a:pPr>
            <a:r>
              <a:rPr lang="en-US" sz="2000" b="1" dirty="0">
                <a:latin typeface="Garamond" panose="02020404030301010803" pitchFamily="18" charset="0"/>
              </a:rPr>
              <a:t>Input prices</a:t>
            </a:r>
            <a:r>
              <a:rPr lang="en-US" sz="2000" dirty="0">
                <a:latin typeface="Garamond" panose="02020404030301010803" pitchFamily="18" charset="0"/>
              </a:rPr>
              <a:t>: Rail cars are much more fuel efficient than trucks </a:t>
            </a:r>
          </a:p>
        </p:txBody>
      </p:sp>
    </p:spTree>
    <p:extLst>
      <p:ext uri="{BB962C8B-B14F-4D97-AF65-F5344CB8AC3E}">
        <p14:creationId xmlns:p14="http://schemas.microsoft.com/office/powerpoint/2010/main" val="3243585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781AC-49CC-4409-A953-0806EC8B2657}"/>
              </a:ext>
            </a:extLst>
          </p:cNvPr>
          <p:cNvSpPr>
            <a:spLocks noGrp="1"/>
          </p:cNvSpPr>
          <p:nvPr>
            <p:ph type="title"/>
          </p:nvPr>
        </p:nvSpPr>
        <p:spPr/>
        <p:txBody>
          <a:bodyPr/>
          <a:lstStyle/>
          <a:p>
            <a:r>
              <a:rPr lang="en-US" dirty="0"/>
              <a:t>Overview: Railway Companies continued </a:t>
            </a:r>
          </a:p>
        </p:txBody>
      </p:sp>
      <p:sp>
        <p:nvSpPr>
          <p:cNvPr id="3" name="Content Placeholder 2">
            <a:extLst>
              <a:ext uri="{FF2B5EF4-FFF2-40B4-BE49-F238E27FC236}">
                <a16:creationId xmlns:a16="http://schemas.microsoft.com/office/drawing/2014/main" id="{536EBC63-C94D-4098-A9E5-DC496578603F}"/>
              </a:ext>
            </a:extLst>
          </p:cNvPr>
          <p:cNvSpPr>
            <a:spLocks noGrp="1"/>
          </p:cNvSpPr>
          <p:nvPr>
            <p:ph idx="1"/>
          </p:nvPr>
        </p:nvSpPr>
        <p:spPr/>
        <p:txBody>
          <a:bodyPr/>
          <a:lstStyle/>
          <a:p>
            <a:r>
              <a:rPr lang="en-US" dirty="0">
                <a:latin typeface="Garamond" panose="02020404030301010803" pitchFamily="18" charset="0"/>
              </a:rPr>
              <a:t>Think about how typical companies grow-</a:t>
            </a:r>
            <a:r>
              <a:rPr lang="en-US" dirty="0">
                <a:latin typeface="Garamond" panose="02020404030301010803" pitchFamily="18" charset="0"/>
                <a:sym typeface="Wingdings" panose="05000000000000000000" pitchFamily="2" charset="2"/>
              </a:rPr>
              <a:t> they sell products, acquire companies, and increase market share </a:t>
            </a:r>
          </a:p>
          <a:p>
            <a:pPr lvl="1"/>
            <a:r>
              <a:rPr lang="en-US" dirty="0">
                <a:latin typeface="Garamond" panose="02020404030301010803" pitchFamily="18" charset="0"/>
                <a:sym typeface="Wingdings" panose="05000000000000000000" pitchFamily="2" charset="2"/>
              </a:rPr>
              <a:t>Rail companies can only grow if they increase their tracks, meaning growth comes at a high cost and must guarantee an extremely high return. </a:t>
            </a:r>
          </a:p>
          <a:p>
            <a:pPr marL="457200" lvl="1" indent="0">
              <a:buNone/>
            </a:pPr>
            <a:endParaRPr lang="en-US" dirty="0">
              <a:latin typeface="Garamond" panose="02020404030301010803" pitchFamily="18" charset="0"/>
              <a:sym typeface="Wingdings" panose="05000000000000000000" pitchFamily="2" charset="2"/>
            </a:endParaRPr>
          </a:p>
        </p:txBody>
      </p:sp>
      <p:pic>
        <p:nvPicPr>
          <p:cNvPr id="5" name="Picture 4">
            <a:extLst>
              <a:ext uri="{FF2B5EF4-FFF2-40B4-BE49-F238E27FC236}">
                <a16:creationId xmlns:a16="http://schemas.microsoft.com/office/drawing/2014/main" id="{8E841714-73AA-41BE-8506-FCFDF9006CD0}"/>
              </a:ext>
            </a:extLst>
          </p:cNvPr>
          <p:cNvPicPr>
            <a:picLocks noChangeAspect="1"/>
          </p:cNvPicPr>
          <p:nvPr/>
        </p:nvPicPr>
        <p:blipFill>
          <a:blip r:embed="rId2"/>
          <a:stretch>
            <a:fillRect/>
          </a:stretch>
        </p:blipFill>
        <p:spPr>
          <a:xfrm>
            <a:off x="1200669" y="3636034"/>
            <a:ext cx="5931578" cy="2316193"/>
          </a:xfrm>
          <a:prstGeom prst="rect">
            <a:avLst/>
          </a:prstGeom>
        </p:spPr>
      </p:pic>
      <p:sp>
        <p:nvSpPr>
          <p:cNvPr id="6" name="TextBox 5">
            <a:extLst>
              <a:ext uri="{FF2B5EF4-FFF2-40B4-BE49-F238E27FC236}">
                <a16:creationId xmlns:a16="http://schemas.microsoft.com/office/drawing/2014/main" id="{641920AE-B7B6-4669-B2A7-E65578C97440}"/>
              </a:ext>
            </a:extLst>
          </p:cNvPr>
          <p:cNvSpPr txBox="1"/>
          <p:nvPr/>
        </p:nvSpPr>
        <p:spPr>
          <a:xfrm>
            <a:off x="7367587" y="3824634"/>
            <a:ext cx="4219575" cy="1938992"/>
          </a:xfrm>
          <a:prstGeom prst="rect">
            <a:avLst/>
          </a:prstGeom>
          <a:noFill/>
        </p:spPr>
        <p:txBody>
          <a:bodyPr wrap="square" rtlCol="0">
            <a:spAutoFit/>
          </a:bodyPr>
          <a:lstStyle/>
          <a:p>
            <a:r>
              <a:rPr lang="en-US" sz="2000" dirty="0">
                <a:latin typeface="Garamond" panose="02020404030301010803" pitchFamily="18" charset="0"/>
              </a:rPr>
              <a:t>During periods of low demand, rail companies still don’t find it profitable to remove track. Mileage has stayed pretty consistent for the entire industry. This could negatively impact operating efficiencies if there’s underutilized track. </a:t>
            </a:r>
          </a:p>
        </p:txBody>
      </p:sp>
    </p:spTree>
    <p:extLst>
      <p:ext uri="{BB962C8B-B14F-4D97-AF65-F5344CB8AC3E}">
        <p14:creationId xmlns:p14="http://schemas.microsoft.com/office/powerpoint/2010/main" val="3800423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23485-3196-4A41-8072-949D2E7E99A2}"/>
              </a:ext>
            </a:extLst>
          </p:cNvPr>
          <p:cNvSpPr>
            <a:spLocks noGrp="1"/>
          </p:cNvSpPr>
          <p:nvPr>
            <p:ph type="title"/>
          </p:nvPr>
        </p:nvSpPr>
        <p:spPr/>
        <p:txBody>
          <a:bodyPr/>
          <a:lstStyle/>
          <a:p>
            <a:r>
              <a:rPr lang="en-US" dirty="0"/>
              <a:t>Industry Breakdown: Trucking/Logistics </a:t>
            </a:r>
          </a:p>
        </p:txBody>
      </p:sp>
      <p:sp>
        <p:nvSpPr>
          <p:cNvPr id="3" name="Content Placeholder 2">
            <a:extLst>
              <a:ext uri="{FF2B5EF4-FFF2-40B4-BE49-F238E27FC236}">
                <a16:creationId xmlns:a16="http://schemas.microsoft.com/office/drawing/2014/main" id="{3AB0A871-DD19-4B7D-B42F-3F67F5B0803A}"/>
              </a:ext>
            </a:extLst>
          </p:cNvPr>
          <p:cNvSpPr>
            <a:spLocks noGrp="1"/>
          </p:cNvSpPr>
          <p:nvPr>
            <p:ph idx="1"/>
          </p:nvPr>
        </p:nvSpPr>
        <p:spPr>
          <a:xfrm>
            <a:off x="838199" y="1825625"/>
            <a:ext cx="10893725" cy="4351338"/>
          </a:xfrm>
        </p:spPr>
        <p:txBody>
          <a:bodyPr>
            <a:noAutofit/>
          </a:bodyPr>
          <a:lstStyle/>
          <a:p>
            <a:r>
              <a:rPr lang="en-US" sz="2200" dirty="0">
                <a:latin typeface="Garamond" panose="02020404030301010803" pitchFamily="18" charset="0"/>
              </a:rPr>
              <a:t>Infrastructure spending- Government controls road infrastructure which directly impacts trucking (compared to rails that build their own track) </a:t>
            </a:r>
          </a:p>
          <a:p>
            <a:r>
              <a:rPr lang="en-US" sz="2200" dirty="0">
                <a:latin typeface="Garamond" panose="02020404030301010803" pitchFamily="18" charset="0"/>
              </a:rPr>
              <a:t>Trucking companies typically handle the “last mile” of deliveries </a:t>
            </a:r>
          </a:p>
          <a:p>
            <a:r>
              <a:rPr lang="en-US" sz="2200" dirty="0">
                <a:latin typeface="Garamond" panose="02020404030301010803" pitchFamily="18" charset="0"/>
              </a:rPr>
              <a:t>Drivers of Value : </a:t>
            </a:r>
          </a:p>
          <a:p>
            <a:pPr lvl="1"/>
            <a:r>
              <a:rPr lang="en-US" sz="2000" dirty="0">
                <a:latin typeface="Garamond" panose="02020404030301010803" pitchFamily="18" charset="0"/>
              </a:rPr>
              <a:t>Retail sales/manufacturing </a:t>
            </a:r>
          </a:p>
          <a:p>
            <a:pPr lvl="1"/>
            <a:r>
              <a:rPr lang="en-US" sz="2000" dirty="0">
                <a:latin typeface="Garamond" panose="02020404030301010803" pitchFamily="18" charset="0"/>
              </a:rPr>
              <a:t>Input prices- high diesel prices impact contract prices, impacting profitability of retail and manufacturing companies </a:t>
            </a:r>
          </a:p>
          <a:p>
            <a:pPr lvl="1"/>
            <a:r>
              <a:rPr lang="en-US" sz="2000" dirty="0">
                <a:latin typeface="Garamond" panose="02020404030301010803" pitchFamily="18" charset="0"/>
              </a:rPr>
              <a:t>Driver wages </a:t>
            </a:r>
          </a:p>
          <a:p>
            <a:pPr lvl="1"/>
            <a:r>
              <a:rPr lang="en-US" sz="2000" dirty="0">
                <a:latin typeface="Garamond" panose="02020404030301010803" pitchFamily="18" charset="0"/>
              </a:rPr>
              <a:t>E-Commerce Ship</a:t>
            </a:r>
            <a:r>
              <a:rPr lang="en-US" sz="2200" dirty="0">
                <a:latin typeface="Garamond" panose="02020404030301010803" pitchFamily="18" charset="0"/>
              </a:rPr>
              <a:t>ments </a:t>
            </a:r>
          </a:p>
        </p:txBody>
      </p:sp>
      <p:pic>
        <p:nvPicPr>
          <p:cNvPr id="4098" name="Picture 2" descr="Image result for the last mile of delivery and trucking industry">
            <a:extLst>
              <a:ext uri="{FF2B5EF4-FFF2-40B4-BE49-F238E27FC236}">
                <a16:creationId xmlns:a16="http://schemas.microsoft.com/office/drawing/2014/main" id="{23DB9AD2-396A-4174-BFCC-B19364E874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4766" y="4610043"/>
            <a:ext cx="4779034" cy="18001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C5ABA09-5F67-4BB4-9E01-79101AA4B968}"/>
              </a:ext>
            </a:extLst>
          </p:cNvPr>
          <p:cNvSpPr/>
          <p:nvPr/>
        </p:nvSpPr>
        <p:spPr>
          <a:xfrm>
            <a:off x="460076" y="5138130"/>
            <a:ext cx="6096000" cy="1200329"/>
          </a:xfrm>
          <a:prstGeom prst="rect">
            <a:avLst/>
          </a:prstGeom>
        </p:spPr>
        <p:txBody>
          <a:bodyPr>
            <a:spAutoFit/>
          </a:bodyPr>
          <a:lstStyle/>
          <a:p>
            <a:r>
              <a:rPr lang="en-US" b="0" i="0" dirty="0">
                <a:solidFill>
                  <a:srgbClr val="000000"/>
                </a:solidFill>
                <a:effectLst/>
                <a:latin typeface="RobotoRegular"/>
              </a:rPr>
              <a:t>“</a:t>
            </a:r>
            <a:r>
              <a:rPr lang="en-US" b="1" i="0" dirty="0">
                <a:solidFill>
                  <a:srgbClr val="000000"/>
                </a:solidFill>
                <a:effectLst/>
                <a:latin typeface="RobotoRegular"/>
              </a:rPr>
              <a:t>Everywhere there is wage inflation </a:t>
            </a:r>
            <a:r>
              <a:rPr lang="en-US" b="0" i="0" dirty="0">
                <a:solidFill>
                  <a:srgbClr val="000000"/>
                </a:solidFill>
                <a:effectLst/>
                <a:latin typeface="RobotoRegular"/>
              </a:rPr>
              <a:t>— there’s shortage of labor </a:t>
            </a:r>
            <a:r>
              <a:rPr lang="en-US" b="1" i="0" dirty="0">
                <a:solidFill>
                  <a:srgbClr val="000000"/>
                </a:solidFill>
                <a:effectLst/>
                <a:latin typeface="RobotoRegular"/>
              </a:rPr>
              <a:t>in every single country </a:t>
            </a:r>
            <a:r>
              <a:rPr lang="en-US" b="0" i="0" dirty="0">
                <a:solidFill>
                  <a:srgbClr val="000000"/>
                </a:solidFill>
                <a:effectLst/>
                <a:latin typeface="RobotoRegular"/>
              </a:rPr>
              <a:t>that we’re operating in, in different degrees.”</a:t>
            </a:r>
          </a:p>
          <a:p>
            <a:r>
              <a:rPr lang="en-US" dirty="0">
                <a:solidFill>
                  <a:srgbClr val="000000"/>
                </a:solidFill>
                <a:latin typeface="RobotoRegular"/>
              </a:rPr>
              <a:t>	- CEO of XPO Logistics </a:t>
            </a:r>
            <a:endParaRPr lang="en-US" dirty="0"/>
          </a:p>
        </p:txBody>
      </p:sp>
    </p:spTree>
    <p:extLst>
      <p:ext uri="{BB962C8B-B14F-4D97-AF65-F5344CB8AC3E}">
        <p14:creationId xmlns:p14="http://schemas.microsoft.com/office/powerpoint/2010/main" val="1843880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87837-F119-4A74-B840-904ECDB497F7}"/>
              </a:ext>
            </a:extLst>
          </p:cNvPr>
          <p:cNvSpPr>
            <a:spLocks noGrp="1"/>
          </p:cNvSpPr>
          <p:nvPr>
            <p:ph type="title"/>
          </p:nvPr>
        </p:nvSpPr>
        <p:spPr/>
        <p:txBody>
          <a:bodyPr>
            <a:normAutofit/>
          </a:bodyPr>
          <a:lstStyle/>
          <a:p>
            <a:r>
              <a:rPr lang="en-US" sz="3600" dirty="0"/>
              <a:t>Industry Breakdown: Shipping (Marine Transportation)</a:t>
            </a:r>
          </a:p>
        </p:txBody>
      </p:sp>
      <p:sp>
        <p:nvSpPr>
          <p:cNvPr id="3" name="Content Placeholder 2">
            <a:extLst>
              <a:ext uri="{FF2B5EF4-FFF2-40B4-BE49-F238E27FC236}">
                <a16:creationId xmlns:a16="http://schemas.microsoft.com/office/drawing/2014/main" id="{CD45E1B2-BD5D-41C9-A726-6C6A884751B2}"/>
              </a:ext>
            </a:extLst>
          </p:cNvPr>
          <p:cNvSpPr>
            <a:spLocks noGrp="1"/>
          </p:cNvSpPr>
          <p:nvPr>
            <p:ph idx="1"/>
          </p:nvPr>
        </p:nvSpPr>
        <p:spPr/>
        <p:txBody>
          <a:bodyPr>
            <a:noAutofit/>
          </a:bodyPr>
          <a:lstStyle/>
          <a:p>
            <a:r>
              <a:rPr lang="en-US" sz="2600" b="1" dirty="0">
                <a:latin typeface="Garamond" panose="02020404030301010803" pitchFamily="18" charset="0"/>
              </a:rPr>
              <a:t>Trade policy and government initiatives </a:t>
            </a:r>
          </a:p>
          <a:p>
            <a:pPr lvl="1"/>
            <a:r>
              <a:rPr lang="en-US" sz="2600" dirty="0">
                <a:latin typeface="Garamond" panose="02020404030301010803" pitchFamily="18" charset="0"/>
              </a:rPr>
              <a:t>Belt and Road Initiative of China increased delivery of raw materials, cement, heavy machinery, and equipment </a:t>
            </a:r>
          </a:p>
          <a:p>
            <a:r>
              <a:rPr lang="en-US" sz="2600" b="1" dirty="0">
                <a:latin typeface="Garamond" panose="02020404030301010803" pitchFamily="18" charset="0"/>
              </a:rPr>
              <a:t>World growth </a:t>
            </a:r>
          </a:p>
          <a:p>
            <a:r>
              <a:rPr lang="en-US" sz="2600" b="1" dirty="0">
                <a:latin typeface="Garamond" panose="02020404030301010803" pitchFamily="18" charset="0"/>
              </a:rPr>
              <a:t>Commodity prices </a:t>
            </a:r>
            <a:r>
              <a:rPr lang="en-US" sz="2600" dirty="0">
                <a:latin typeface="Garamond" panose="02020404030301010803" pitchFamily="18" charset="0"/>
              </a:rPr>
              <a:t>– more than 50% of marine shipments are dry bulk commodities (iron ore, coal, grain) </a:t>
            </a:r>
          </a:p>
          <a:p>
            <a:pPr lvl="1"/>
            <a:r>
              <a:rPr lang="en-US" sz="2600" dirty="0">
                <a:latin typeface="Garamond" panose="02020404030301010803" pitchFamily="18" charset="0"/>
              </a:rPr>
              <a:t>Crude oil shipments- OPEC policy </a:t>
            </a:r>
          </a:p>
          <a:p>
            <a:pPr lvl="2"/>
            <a:r>
              <a:rPr lang="en-US" sz="2600" b="1" dirty="0">
                <a:latin typeface="Garamond" panose="02020404030301010803" pitchFamily="18" charset="0"/>
              </a:rPr>
              <a:t>“Reduced shipments from exporters of the Organization of Petroleum Exporting Countries </a:t>
            </a:r>
            <a:r>
              <a:rPr lang="en-US" sz="2600" dirty="0">
                <a:latin typeface="Garamond" panose="02020404030301010803" pitchFamily="18" charset="0"/>
              </a:rPr>
              <a:t>were offset by increased trade flows originating from the Atlantic basin and moving eastward towards Asia.”</a:t>
            </a:r>
          </a:p>
          <a:p>
            <a:pPr lvl="4"/>
            <a:r>
              <a:rPr lang="en-US" sz="2600" dirty="0">
                <a:latin typeface="Garamond" panose="02020404030301010803" pitchFamily="18" charset="0"/>
              </a:rPr>
              <a:t> - From 2018 UN Review of Maritime Transport </a:t>
            </a:r>
          </a:p>
        </p:txBody>
      </p:sp>
    </p:spTree>
    <p:extLst>
      <p:ext uri="{BB962C8B-B14F-4D97-AF65-F5344CB8AC3E}">
        <p14:creationId xmlns:p14="http://schemas.microsoft.com/office/powerpoint/2010/main" val="622110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05BF1-5712-41F0-A29A-CE1CCFB6E8AC}"/>
              </a:ext>
            </a:extLst>
          </p:cNvPr>
          <p:cNvSpPr>
            <a:spLocks noGrp="1"/>
          </p:cNvSpPr>
          <p:nvPr>
            <p:ph type="title"/>
          </p:nvPr>
        </p:nvSpPr>
        <p:spPr/>
        <p:txBody>
          <a:bodyPr/>
          <a:lstStyle/>
          <a:p>
            <a:r>
              <a:rPr lang="en-US" dirty="0"/>
              <a:t>Focus on Trucking: Important Industry Drivers</a:t>
            </a:r>
          </a:p>
        </p:txBody>
      </p:sp>
      <p:sp>
        <p:nvSpPr>
          <p:cNvPr id="3" name="Content Placeholder 2">
            <a:extLst>
              <a:ext uri="{FF2B5EF4-FFF2-40B4-BE49-F238E27FC236}">
                <a16:creationId xmlns:a16="http://schemas.microsoft.com/office/drawing/2014/main" id="{AF8C3A34-69D5-4112-905A-A30AA79E5C66}"/>
              </a:ext>
            </a:extLst>
          </p:cNvPr>
          <p:cNvSpPr>
            <a:spLocks noGrp="1"/>
          </p:cNvSpPr>
          <p:nvPr>
            <p:ph idx="1"/>
          </p:nvPr>
        </p:nvSpPr>
        <p:spPr>
          <a:xfrm>
            <a:off x="838200" y="1825625"/>
            <a:ext cx="4573438" cy="4351338"/>
          </a:xfrm>
        </p:spPr>
        <p:txBody>
          <a:bodyPr>
            <a:noAutofit/>
          </a:bodyPr>
          <a:lstStyle/>
          <a:p>
            <a:r>
              <a:rPr lang="en-US" sz="2200" dirty="0">
                <a:latin typeface="Garamond" panose="02020404030301010803" pitchFamily="18" charset="0"/>
              </a:rPr>
              <a:t>Since 2005, the trucking industry has been plagued with a shortage of drivers </a:t>
            </a:r>
          </a:p>
          <a:p>
            <a:pPr lvl="1"/>
            <a:r>
              <a:rPr lang="en-US" sz="2200" dirty="0">
                <a:latin typeface="Garamond" panose="02020404030301010803" pitchFamily="18" charset="0"/>
              </a:rPr>
              <a:t>Poor wages and limited benefits </a:t>
            </a:r>
          </a:p>
          <a:p>
            <a:pPr lvl="1"/>
            <a:r>
              <a:rPr lang="en-US" sz="2200" dirty="0">
                <a:latin typeface="Garamond" panose="02020404030301010803" pitchFamily="18" charset="0"/>
              </a:rPr>
              <a:t>ELD (electronic logging device) and other government regulations limit hours driven and thus income of a truck driver </a:t>
            </a:r>
          </a:p>
          <a:p>
            <a:pPr lvl="1"/>
            <a:r>
              <a:rPr lang="en-US" sz="2200" dirty="0">
                <a:latin typeface="Garamond" panose="02020404030301010803" pitchFamily="18" charset="0"/>
              </a:rPr>
              <a:t>Bad lifestyle</a:t>
            </a:r>
          </a:p>
          <a:p>
            <a:r>
              <a:rPr lang="en-US" sz="2200" dirty="0">
                <a:latin typeface="Garamond" panose="02020404030301010803" pitchFamily="18" charset="0"/>
              </a:rPr>
              <a:t>During periods of high demand, the driver shortage exacerbates</a:t>
            </a:r>
          </a:p>
          <a:p>
            <a:pPr lvl="1"/>
            <a:r>
              <a:rPr lang="en-US" sz="2200" dirty="0">
                <a:latin typeface="Garamond" panose="02020404030301010803" pitchFamily="18" charset="0"/>
              </a:rPr>
              <a:t>2018 is a perfect example. </a:t>
            </a:r>
          </a:p>
        </p:txBody>
      </p:sp>
      <p:pic>
        <p:nvPicPr>
          <p:cNvPr id="5122" name="Picture 2" descr="Image result for trucking driver shortage">
            <a:extLst>
              <a:ext uri="{FF2B5EF4-FFF2-40B4-BE49-F238E27FC236}">
                <a16:creationId xmlns:a16="http://schemas.microsoft.com/office/drawing/2014/main" id="{CD8AD9B9-2F0F-497E-A881-0B59372B33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061" y="1664551"/>
            <a:ext cx="5203200" cy="25278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3F56622-E381-4F34-86D1-3C937829AD52}"/>
              </a:ext>
            </a:extLst>
          </p:cNvPr>
          <p:cNvSpPr/>
          <p:nvPr/>
        </p:nvSpPr>
        <p:spPr>
          <a:xfrm>
            <a:off x="5411638" y="4556478"/>
            <a:ext cx="6096000" cy="2031325"/>
          </a:xfrm>
          <a:prstGeom prst="rect">
            <a:avLst/>
          </a:prstGeom>
        </p:spPr>
        <p:txBody>
          <a:bodyPr>
            <a:spAutoFit/>
          </a:bodyPr>
          <a:lstStyle/>
          <a:p>
            <a:r>
              <a:rPr lang="en-US" sz="2100" dirty="0">
                <a:latin typeface="Garamond" panose="02020404030301010803" pitchFamily="18" charset="0"/>
              </a:rPr>
              <a:t>2018: After the </a:t>
            </a:r>
            <a:r>
              <a:rPr lang="en-US" sz="2100" b="1" dirty="0">
                <a:latin typeface="Garamond" panose="02020404030301010803" pitchFamily="18" charset="0"/>
              </a:rPr>
              <a:t>announcement of tariffs</a:t>
            </a:r>
            <a:r>
              <a:rPr lang="en-US" sz="2100" dirty="0">
                <a:latin typeface="Garamond" panose="02020404030301010803" pitchFamily="18" charset="0"/>
              </a:rPr>
              <a:t>, the trucking industry saw a massive surge in demand as manufacturing and retail companies tried to ship goods before getting hit with tariffs. </a:t>
            </a:r>
          </a:p>
          <a:p>
            <a:pPr lvl="1"/>
            <a:r>
              <a:rPr lang="en-US" sz="2100" dirty="0">
                <a:latin typeface="Garamond" panose="02020404030301010803" pitchFamily="18" charset="0"/>
              </a:rPr>
              <a:t>Trucks have limited capacity to move goods + limited drivers</a:t>
            </a:r>
            <a:r>
              <a:rPr lang="en-US" sz="2100" dirty="0">
                <a:latin typeface="Garamond" panose="02020404030301010803" pitchFamily="18" charset="0"/>
                <a:sym typeface="Wingdings" panose="05000000000000000000" pitchFamily="2" charset="2"/>
              </a:rPr>
              <a:t> causing significant wage inflation </a:t>
            </a:r>
            <a:endParaRPr lang="en-US" sz="2100" dirty="0">
              <a:latin typeface="Garamond" panose="02020404030301010803" pitchFamily="18" charset="0"/>
            </a:endParaRPr>
          </a:p>
        </p:txBody>
      </p:sp>
    </p:spTree>
    <p:extLst>
      <p:ext uri="{BB962C8B-B14F-4D97-AF65-F5344CB8AC3E}">
        <p14:creationId xmlns:p14="http://schemas.microsoft.com/office/powerpoint/2010/main" val="2037169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577D1-BD8F-40B3-B1CE-DF8DE6F3E120}"/>
              </a:ext>
            </a:extLst>
          </p:cNvPr>
          <p:cNvSpPr>
            <a:spLocks noGrp="1"/>
          </p:cNvSpPr>
          <p:nvPr>
            <p:ph type="title"/>
          </p:nvPr>
        </p:nvSpPr>
        <p:spPr/>
        <p:txBody>
          <a:bodyPr>
            <a:normAutofit/>
          </a:bodyPr>
          <a:lstStyle/>
          <a:p>
            <a:r>
              <a:rPr lang="en-US" sz="3600" dirty="0"/>
              <a:t>2018 was the Perfect Storm for the Trucking Industry </a:t>
            </a:r>
          </a:p>
        </p:txBody>
      </p:sp>
      <p:sp>
        <p:nvSpPr>
          <p:cNvPr id="3" name="Content Placeholder 2">
            <a:extLst>
              <a:ext uri="{FF2B5EF4-FFF2-40B4-BE49-F238E27FC236}">
                <a16:creationId xmlns:a16="http://schemas.microsoft.com/office/drawing/2014/main" id="{2D0E1170-CE8E-4496-A692-69B2284CC233}"/>
              </a:ext>
            </a:extLst>
          </p:cNvPr>
          <p:cNvSpPr>
            <a:spLocks noGrp="1"/>
          </p:cNvSpPr>
          <p:nvPr>
            <p:ph idx="1"/>
          </p:nvPr>
        </p:nvSpPr>
        <p:spPr/>
        <p:txBody>
          <a:bodyPr>
            <a:normAutofit/>
          </a:bodyPr>
          <a:lstStyle/>
          <a:p>
            <a:r>
              <a:rPr lang="en-US" sz="3000" dirty="0">
                <a:latin typeface="Garamond" panose="02020404030301010803" pitchFamily="18" charset="0"/>
              </a:rPr>
              <a:t>High diesel prices </a:t>
            </a:r>
          </a:p>
          <a:p>
            <a:r>
              <a:rPr lang="en-US" sz="3000" dirty="0">
                <a:latin typeface="Garamond" panose="02020404030301010803" pitchFamily="18" charset="0"/>
              </a:rPr>
              <a:t>Increased capacity demand </a:t>
            </a:r>
          </a:p>
          <a:p>
            <a:r>
              <a:rPr lang="en-US" sz="3000" dirty="0">
                <a:latin typeface="Garamond" panose="02020404030301010803" pitchFamily="18" charset="0"/>
              </a:rPr>
              <a:t>Driver shortage </a:t>
            </a:r>
          </a:p>
          <a:p>
            <a:r>
              <a:rPr lang="en-US" sz="3000" dirty="0">
                <a:latin typeface="Garamond" panose="02020404030301010803" pitchFamily="18" charset="0"/>
              </a:rPr>
              <a:t>Strong global growth and demand for deliveries </a:t>
            </a:r>
          </a:p>
          <a:p>
            <a:r>
              <a:rPr lang="en-US" sz="3000" dirty="0">
                <a:latin typeface="Garamond" panose="02020404030301010803" pitchFamily="18" charset="0"/>
              </a:rPr>
              <a:t>Rise of E-commerce and frequent deliveries </a:t>
            </a:r>
          </a:p>
        </p:txBody>
      </p:sp>
    </p:spTree>
    <p:extLst>
      <p:ext uri="{BB962C8B-B14F-4D97-AF65-F5344CB8AC3E}">
        <p14:creationId xmlns:p14="http://schemas.microsoft.com/office/powerpoint/2010/main" val="383002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09B5C-6719-4A14-89B5-3C7D114B329F}"/>
              </a:ext>
            </a:extLst>
          </p:cNvPr>
          <p:cNvSpPr>
            <a:spLocks noGrp="1"/>
          </p:cNvSpPr>
          <p:nvPr>
            <p:ph type="title"/>
          </p:nvPr>
        </p:nvSpPr>
        <p:spPr/>
        <p:txBody>
          <a:bodyPr/>
          <a:lstStyle/>
          <a:p>
            <a:r>
              <a:rPr lang="en-US" dirty="0"/>
              <a:t>Retailers Feeling the Impact </a:t>
            </a:r>
          </a:p>
        </p:txBody>
      </p:sp>
      <p:sp>
        <p:nvSpPr>
          <p:cNvPr id="3" name="Content Placeholder 2">
            <a:extLst>
              <a:ext uri="{FF2B5EF4-FFF2-40B4-BE49-F238E27FC236}">
                <a16:creationId xmlns:a16="http://schemas.microsoft.com/office/drawing/2014/main" id="{670374E2-8D73-479C-A6DD-C6FA9E2A40D6}"/>
              </a:ext>
            </a:extLst>
          </p:cNvPr>
          <p:cNvSpPr>
            <a:spLocks noGrp="1"/>
          </p:cNvSpPr>
          <p:nvPr>
            <p:ph idx="1"/>
          </p:nvPr>
        </p:nvSpPr>
        <p:spPr>
          <a:xfrm>
            <a:off x="838200" y="1825625"/>
            <a:ext cx="10515600" cy="4351338"/>
          </a:xfrm>
        </p:spPr>
        <p:txBody>
          <a:bodyPr>
            <a:normAutofit fontScale="92500"/>
          </a:bodyPr>
          <a:lstStyle/>
          <a:p>
            <a:r>
              <a:rPr lang="en-US" dirty="0">
                <a:latin typeface="Garamond" panose="02020404030301010803" pitchFamily="18" charset="0"/>
              </a:rPr>
              <a:t>"We did see a </a:t>
            </a:r>
            <a:r>
              <a:rPr lang="en-US" b="1" dirty="0">
                <a:latin typeface="Garamond" panose="02020404030301010803" pitchFamily="18" charset="0"/>
              </a:rPr>
              <a:t>tick up in transportation expenses </a:t>
            </a:r>
            <a:r>
              <a:rPr lang="en-US" dirty="0">
                <a:latin typeface="Garamond" panose="02020404030301010803" pitchFamily="18" charset="0"/>
              </a:rPr>
              <a:t>which were the </a:t>
            </a:r>
            <a:r>
              <a:rPr lang="en-US" b="1" dirty="0">
                <a:latin typeface="Garamond" panose="02020404030301010803" pitchFamily="18" charset="0"/>
              </a:rPr>
              <a:t>primary drivers of the headwind</a:t>
            </a:r>
            <a:r>
              <a:rPr lang="en-US" dirty="0">
                <a:latin typeface="Garamond" panose="02020404030301010803" pitchFamily="18" charset="0"/>
              </a:rPr>
              <a:t> this quarter.</a:t>
            </a:r>
          </a:p>
          <a:p>
            <a:pPr lvl="1"/>
            <a:r>
              <a:rPr lang="en-US" sz="2800" dirty="0">
                <a:latin typeface="Garamond" panose="02020404030301010803" pitchFamily="18" charset="0"/>
              </a:rPr>
              <a:t>Head of IR </a:t>
            </a:r>
            <a:r>
              <a:rPr lang="en-US" sz="2800" dirty="0" err="1">
                <a:latin typeface="Garamond" panose="02020404030301010803" pitchFamily="18" charset="0"/>
              </a:rPr>
              <a:t>WalMart</a:t>
            </a:r>
            <a:r>
              <a:rPr lang="en-US" sz="2800" dirty="0">
                <a:latin typeface="Garamond" panose="02020404030301010803" pitchFamily="18" charset="0"/>
              </a:rPr>
              <a:t> (1Q18) </a:t>
            </a:r>
          </a:p>
          <a:p>
            <a:r>
              <a:rPr lang="en-US" dirty="0">
                <a:latin typeface="Garamond" panose="02020404030301010803" pitchFamily="18" charset="0"/>
              </a:rPr>
              <a:t>“Freight costs were </a:t>
            </a:r>
            <a:r>
              <a:rPr lang="en-US" b="1" dirty="0">
                <a:latin typeface="Garamond" panose="02020404030301010803" pitchFamily="18" charset="0"/>
              </a:rPr>
              <a:t>up 20% YoY</a:t>
            </a:r>
            <a:r>
              <a:rPr lang="en-US" dirty="0">
                <a:latin typeface="Garamond" panose="02020404030301010803" pitchFamily="18" charset="0"/>
              </a:rPr>
              <a:t>” </a:t>
            </a:r>
          </a:p>
          <a:p>
            <a:pPr lvl="1"/>
            <a:r>
              <a:rPr lang="en-US" sz="2800" dirty="0">
                <a:latin typeface="Garamond" panose="02020404030301010803" pitchFamily="18" charset="0"/>
              </a:rPr>
              <a:t>CFO of Coca Cola (1Q18) </a:t>
            </a:r>
          </a:p>
          <a:p>
            <a:r>
              <a:rPr lang="en-US" dirty="0">
                <a:latin typeface="Garamond" panose="02020404030301010803" pitchFamily="18" charset="0"/>
              </a:rPr>
              <a:t>Everybody is seeing an increase… </a:t>
            </a:r>
            <a:r>
              <a:rPr lang="en-US" b="1" dirty="0">
                <a:latin typeface="Garamond" panose="02020404030301010803" pitchFamily="18" charset="0"/>
              </a:rPr>
              <a:t>U.S. freight costs will rise by the “high-single digits to high-teens</a:t>
            </a:r>
            <a:r>
              <a:rPr lang="en-US" dirty="0">
                <a:latin typeface="Garamond" panose="02020404030301010803" pitchFamily="18" charset="0"/>
              </a:rPr>
              <a:t> due to higher demand and requests by retailers for more frequent deliveries,” </a:t>
            </a:r>
          </a:p>
          <a:p>
            <a:pPr lvl="1"/>
            <a:r>
              <a:rPr lang="en-US" sz="2800" dirty="0">
                <a:latin typeface="Garamond" panose="02020404030301010803" pitchFamily="18" charset="0"/>
              </a:rPr>
              <a:t>CFO Unilever (1Q18)</a:t>
            </a:r>
          </a:p>
          <a:p>
            <a:r>
              <a:rPr lang="en-US" sz="3200" dirty="0">
                <a:latin typeface="Garamond" panose="02020404030301010803" pitchFamily="18" charset="0"/>
              </a:rPr>
              <a:t>Other companies with similar commentary: P&amp;G, Nestle, Hasbro</a:t>
            </a:r>
          </a:p>
          <a:p>
            <a:endParaRPr lang="en-US" sz="3200" dirty="0">
              <a:latin typeface="Garamond" panose="02020404030301010803" pitchFamily="18" charset="0"/>
            </a:endParaRPr>
          </a:p>
        </p:txBody>
      </p:sp>
      <p:pic>
        <p:nvPicPr>
          <p:cNvPr id="6146" name="Picture 2" descr="Image result for walmart logo">
            <a:extLst>
              <a:ext uri="{FF2B5EF4-FFF2-40B4-BE49-F238E27FC236}">
                <a16:creationId xmlns:a16="http://schemas.microsoft.com/office/drawing/2014/main" id="{59AE210F-EB3F-4B73-8C26-1B3C15E672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1823" y="2958135"/>
            <a:ext cx="2066174" cy="51654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coke logo">
            <a:extLst>
              <a:ext uri="{FF2B5EF4-FFF2-40B4-BE49-F238E27FC236}">
                <a16:creationId xmlns:a16="http://schemas.microsoft.com/office/drawing/2014/main" id="{561A9511-114F-473F-9E2C-6D4BF80754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7071" y="2912334"/>
            <a:ext cx="1586568" cy="4971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unilever">
            <a:extLst>
              <a:ext uri="{FF2B5EF4-FFF2-40B4-BE49-F238E27FC236}">
                <a16:creationId xmlns:a16="http://schemas.microsoft.com/office/drawing/2014/main" id="{66FBED32-A79F-49EB-A9AD-29A1D31854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583" y="2700775"/>
            <a:ext cx="1771291" cy="920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163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BFB0E-C7FC-4227-A51C-C4569827BA4B}"/>
              </a:ext>
            </a:extLst>
          </p:cNvPr>
          <p:cNvSpPr>
            <a:spLocks noGrp="1"/>
          </p:cNvSpPr>
          <p:nvPr>
            <p:ph type="title"/>
          </p:nvPr>
        </p:nvSpPr>
        <p:spPr/>
        <p:txBody>
          <a:bodyPr/>
          <a:lstStyle/>
          <a:p>
            <a:r>
              <a:rPr lang="en-US" dirty="0"/>
              <a:t>Shift Between Industries : Trucking and Rail</a:t>
            </a:r>
          </a:p>
        </p:txBody>
      </p:sp>
      <p:sp>
        <p:nvSpPr>
          <p:cNvPr id="3" name="Content Placeholder 2">
            <a:extLst>
              <a:ext uri="{FF2B5EF4-FFF2-40B4-BE49-F238E27FC236}">
                <a16:creationId xmlns:a16="http://schemas.microsoft.com/office/drawing/2014/main" id="{908CF2A9-EC99-4BAC-B74C-2C16FFAF6931}"/>
              </a:ext>
            </a:extLst>
          </p:cNvPr>
          <p:cNvSpPr>
            <a:spLocks noGrp="1"/>
          </p:cNvSpPr>
          <p:nvPr>
            <p:ph idx="1"/>
          </p:nvPr>
        </p:nvSpPr>
        <p:spPr/>
        <p:txBody>
          <a:bodyPr>
            <a:normAutofit/>
          </a:bodyPr>
          <a:lstStyle/>
          <a:p>
            <a:r>
              <a:rPr lang="en-US" dirty="0">
                <a:latin typeface="Garamond" panose="02020404030301010803" pitchFamily="18" charset="0"/>
              </a:rPr>
              <a:t>Trucking and Rail can be used interchangeably through intermodal shipments </a:t>
            </a:r>
          </a:p>
          <a:p>
            <a:pPr lvl="1"/>
            <a:r>
              <a:rPr lang="en-US" sz="2800" b="1" dirty="0">
                <a:latin typeface="Garamond" panose="02020404030301010803" pitchFamily="18" charset="0"/>
              </a:rPr>
              <a:t>Intermodal</a:t>
            </a:r>
            <a:r>
              <a:rPr lang="en-US" sz="2800" dirty="0">
                <a:latin typeface="Garamond" panose="02020404030301010803" pitchFamily="18" charset="0"/>
              </a:rPr>
              <a:t>- transportation of containers or trailers using a mix of truck and rail freight </a:t>
            </a:r>
          </a:p>
          <a:p>
            <a:r>
              <a:rPr lang="en-US" dirty="0">
                <a:latin typeface="Garamond" panose="02020404030301010803" pitchFamily="18" charset="0"/>
              </a:rPr>
              <a:t>As a result of the 2018 trucking shortage: railway companies saw a boost in earnings and bookings. </a:t>
            </a:r>
          </a:p>
          <a:p>
            <a:pPr lvl="1"/>
            <a:r>
              <a:rPr lang="en-US" sz="2800" dirty="0">
                <a:latin typeface="Garamond" panose="02020404030301010803" pitchFamily="18" charset="0"/>
              </a:rPr>
              <a:t>Union Pacific Railroad  booked contracts in Southern California for the entire year by mid 2018 as retailers were desperate to lock in contracts for the holiday season </a:t>
            </a:r>
          </a:p>
          <a:p>
            <a:pPr marL="457200" lvl="1" indent="0">
              <a:buNone/>
            </a:pPr>
            <a:endParaRPr lang="en-US" sz="2800" dirty="0">
              <a:latin typeface="Garamond" panose="02020404030301010803" pitchFamily="18" charset="0"/>
            </a:endParaRPr>
          </a:p>
        </p:txBody>
      </p:sp>
    </p:spTree>
    <p:extLst>
      <p:ext uri="{BB962C8B-B14F-4D97-AF65-F5344CB8AC3E}">
        <p14:creationId xmlns:p14="http://schemas.microsoft.com/office/powerpoint/2010/main" val="2277197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B6CFA-6E46-4F16-976E-362E9F9A6502}"/>
              </a:ext>
            </a:extLst>
          </p:cNvPr>
          <p:cNvSpPr>
            <a:spLocks noGrp="1"/>
          </p:cNvSpPr>
          <p:nvPr>
            <p:ph type="title"/>
          </p:nvPr>
        </p:nvSpPr>
        <p:spPr/>
        <p:txBody>
          <a:bodyPr/>
          <a:lstStyle/>
          <a:p>
            <a:r>
              <a:rPr lang="en-US" dirty="0"/>
              <a:t>Relief in Trucking Market: </a:t>
            </a:r>
          </a:p>
        </p:txBody>
      </p:sp>
      <p:pic>
        <p:nvPicPr>
          <p:cNvPr id="4" name="Content Placeholder 3">
            <a:extLst>
              <a:ext uri="{FF2B5EF4-FFF2-40B4-BE49-F238E27FC236}">
                <a16:creationId xmlns:a16="http://schemas.microsoft.com/office/drawing/2014/main" id="{574B2570-5F48-44B7-A7C6-09BAEF76DB56}"/>
              </a:ext>
            </a:extLst>
          </p:cNvPr>
          <p:cNvPicPr>
            <a:picLocks noGrp="1"/>
          </p:cNvPicPr>
          <p:nvPr>
            <p:ph idx="1"/>
          </p:nvPr>
        </p:nvPicPr>
        <p:blipFill>
          <a:blip r:embed="rId2"/>
          <a:stretch>
            <a:fillRect/>
          </a:stretch>
        </p:blipFill>
        <p:spPr>
          <a:xfrm>
            <a:off x="609600" y="1596846"/>
            <a:ext cx="3166380" cy="2632009"/>
          </a:xfrm>
          <a:prstGeom prst="rect">
            <a:avLst/>
          </a:prstGeom>
        </p:spPr>
      </p:pic>
      <p:pic>
        <p:nvPicPr>
          <p:cNvPr id="5" name="Picture 4" descr="Cass Freight IndexTM - Shipments &#10;1310 &#10;1.260 &#10;1210 &#10;1.160 &#10;1.110 &#10;1.060 &#10;1.010 &#10;0.960 &#10;Jan &#10;2015 &#10;20 IS &#10;2019 &#10;Feb Mar Apr May Jun &#10;Jul Aug Sep Oct Nov Dec ">
            <a:extLst>
              <a:ext uri="{FF2B5EF4-FFF2-40B4-BE49-F238E27FC236}">
                <a16:creationId xmlns:a16="http://schemas.microsoft.com/office/drawing/2014/main" id="{372D8B6C-B92B-4513-B8A6-70D12B39DFC3}"/>
              </a:ext>
            </a:extLst>
          </p:cNvPr>
          <p:cNvPicPr/>
          <p:nvPr/>
        </p:nvPicPr>
        <p:blipFill rotWithShape="1">
          <a:blip r:embed="rId3">
            <a:extLst>
              <a:ext uri="{28A0092B-C50C-407E-A947-70E740481C1C}">
                <a14:useLocalDpi xmlns:a14="http://schemas.microsoft.com/office/drawing/2010/main" val="0"/>
              </a:ext>
            </a:extLst>
          </a:blip>
          <a:srcRect t="10464" b="6459"/>
          <a:stretch/>
        </p:blipFill>
        <p:spPr bwMode="auto">
          <a:xfrm>
            <a:off x="7749386" y="1665139"/>
            <a:ext cx="4159885" cy="2300078"/>
          </a:xfrm>
          <a:prstGeom prst="rect">
            <a:avLst/>
          </a:prstGeom>
          <a:noFill/>
          <a:ln>
            <a:noFill/>
          </a:ln>
        </p:spPr>
      </p:pic>
      <p:pic>
        <p:nvPicPr>
          <p:cNvPr id="7" name="Picture 6">
            <a:extLst>
              <a:ext uri="{FF2B5EF4-FFF2-40B4-BE49-F238E27FC236}">
                <a16:creationId xmlns:a16="http://schemas.microsoft.com/office/drawing/2014/main" id="{39B79224-F84A-4A65-8189-59D8124F0165}"/>
              </a:ext>
            </a:extLst>
          </p:cNvPr>
          <p:cNvPicPr>
            <a:picLocks noChangeAspect="1"/>
          </p:cNvPicPr>
          <p:nvPr/>
        </p:nvPicPr>
        <p:blipFill>
          <a:blip r:embed="rId4"/>
          <a:stretch>
            <a:fillRect/>
          </a:stretch>
        </p:blipFill>
        <p:spPr>
          <a:xfrm>
            <a:off x="3891079" y="1596846"/>
            <a:ext cx="3743208" cy="2368371"/>
          </a:xfrm>
          <a:prstGeom prst="rect">
            <a:avLst/>
          </a:prstGeom>
        </p:spPr>
      </p:pic>
      <p:sp>
        <p:nvSpPr>
          <p:cNvPr id="8" name="Rectangle 7">
            <a:extLst>
              <a:ext uri="{FF2B5EF4-FFF2-40B4-BE49-F238E27FC236}">
                <a16:creationId xmlns:a16="http://schemas.microsoft.com/office/drawing/2014/main" id="{375552B4-A193-4AB1-9FB2-CB77170C71FE}"/>
              </a:ext>
            </a:extLst>
          </p:cNvPr>
          <p:cNvSpPr/>
          <p:nvPr/>
        </p:nvSpPr>
        <p:spPr>
          <a:xfrm>
            <a:off x="276225" y="1596846"/>
            <a:ext cx="11633046" cy="2832279"/>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96B3F16-DE9C-4D49-8580-6A1461D18CA5}"/>
              </a:ext>
            </a:extLst>
          </p:cNvPr>
          <p:cNvSpPr txBox="1"/>
          <p:nvPr/>
        </p:nvSpPr>
        <p:spPr>
          <a:xfrm>
            <a:off x="428625" y="4638675"/>
            <a:ext cx="10848975" cy="203132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Garamond" panose="02020404030301010803" pitchFamily="18" charset="0"/>
              </a:rPr>
              <a:t>Class 8 truck registrations increased 40% by the end of 2018. During 2019, orders have been falling considerably </a:t>
            </a:r>
          </a:p>
          <a:p>
            <a:pPr marL="285750" indent="-285750">
              <a:buFont typeface="Arial" panose="020B0604020202020204" pitchFamily="34" charset="0"/>
              <a:buChar char="•"/>
            </a:pPr>
            <a:r>
              <a:rPr lang="en-US" dirty="0">
                <a:latin typeface="Garamond" panose="02020404030301010803" pitchFamily="18" charset="0"/>
              </a:rPr>
              <a:t>Spot and contract freight prices have fell from their peak (divergence in spot and contract prices tells a different story) </a:t>
            </a:r>
          </a:p>
          <a:p>
            <a:pPr marL="285750" indent="-285750">
              <a:buFont typeface="Arial" panose="020B0604020202020204" pitchFamily="34" charset="0"/>
              <a:buChar char="•"/>
            </a:pPr>
            <a:r>
              <a:rPr lang="en-US" dirty="0">
                <a:latin typeface="Garamond" panose="02020404030301010803" pitchFamily="18" charset="0"/>
              </a:rPr>
              <a:t>Shipments are starting out at much lower levels </a:t>
            </a:r>
          </a:p>
          <a:p>
            <a:pPr marL="285750" indent="-285750">
              <a:buFont typeface="Arial" panose="020B0604020202020204" pitchFamily="34" charset="0"/>
              <a:buChar char="•"/>
            </a:pPr>
            <a:r>
              <a:rPr lang="en-US" dirty="0">
                <a:latin typeface="Garamond" panose="02020404030301010803" pitchFamily="18" charset="0"/>
              </a:rPr>
              <a:t>These indicators demonstrate that there is relief in the trucking market </a:t>
            </a:r>
          </a:p>
          <a:p>
            <a:pPr marL="285750" indent="-285750">
              <a:buFont typeface="Arial" panose="020B0604020202020204" pitchFamily="34" charset="0"/>
              <a:buChar char="•"/>
            </a:pPr>
            <a:r>
              <a:rPr lang="en-US" dirty="0">
                <a:latin typeface="Garamond" panose="02020404030301010803" pitchFamily="18" charset="0"/>
              </a:rPr>
              <a:t>Other macro factors to consider for 2019 : slower global growth, trade tensions, weak commodity prices, lower gas and diesel prices</a:t>
            </a:r>
            <a:r>
              <a:rPr lang="en-US" dirty="0">
                <a:latin typeface="Garamond" panose="02020404030301010803" pitchFamily="18" charset="0"/>
                <a:sym typeface="Wingdings" panose="05000000000000000000" pitchFamily="2" charset="2"/>
              </a:rPr>
              <a:t> should be a worse year for the transportation industry </a:t>
            </a:r>
            <a:endParaRPr lang="en-US" dirty="0">
              <a:latin typeface="Garamond" panose="02020404030301010803" pitchFamily="18" charset="0"/>
            </a:endParaRPr>
          </a:p>
        </p:txBody>
      </p:sp>
    </p:spTree>
    <p:extLst>
      <p:ext uri="{BB962C8B-B14F-4D97-AF65-F5344CB8AC3E}">
        <p14:creationId xmlns:p14="http://schemas.microsoft.com/office/powerpoint/2010/main" val="2543413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A9451-E333-4900-BC25-824D2740493C}"/>
              </a:ext>
            </a:extLst>
          </p:cNvPr>
          <p:cNvSpPr>
            <a:spLocks noGrp="1"/>
          </p:cNvSpPr>
          <p:nvPr>
            <p:ph type="title"/>
          </p:nvPr>
        </p:nvSpPr>
        <p:spPr/>
        <p:txBody>
          <a:bodyPr/>
          <a:lstStyle/>
          <a:p>
            <a:r>
              <a:rPr lang="en-US" dirty="0"/>
              <a:t>Cycles in Trucking Industry: 2014 Repeat? </a:t>
            </a:r>
          </a:p>
        </p:txBody>
      </p:sp>
      <p:sp>
        <p:nvSpPr>
          <p:cNvPr id="3" name="Content Placeholder 2">
            <a:extLst>
              <a:ext uri="{FF2B5EF4-FFF2-40B4-BE49-F238E27FC236}">
                <a16:creationId xmlns:a16="http://schemas.microsoft.com/office/drawing/2014/main" id="{453B3073-2130-4729-9344-248D09EB0F37}"/>
              </a:ext>
            </a:extLst>
          </p:cNvPr>
          <p:cNvSpPr>
            <a:spLocks noGrp="1"/>
          </p:cNvSpPr>
          <p:nvPr>
            <p:ph idx="1"/>
          </p:nvPr>
        </p:nvSpPr>
        <p:spPr/>
        <p:txBody>
          <a:bodyPr>
            <a:noAutofit/>
          </a:bodyPr>
          <a:lstStyle/>
          <a:p>
            <a:r>
              <a:rPr lang="en-US" sz="2200" dirty="0">
                <a:latin typeface="Garamond" panose="02020404030301010803" pitchFamily="18" charset="0"/>
              </a:rPr>
              <a:t>2014 trucking boom driven by : </a:t>
            </a:r>
          </a:p>
          <a:p>
            <a:pPr lvl="1"/>
            <a:r>
              <a:rPr lang="en-US" sz="2200" dirty="0">
                <a:latin typeface="Garamond" panose="02020404030301010803" pitchFamily="18" charset="0"/>
              </a:rPr>
              <a:t>Worker shortage </a:t>
            </a:r>
          </a:p>
          <a:p>
            <a:pPr lvl="1"/>
            <a:r>
              <a:rPr lang="en-US" sz="2200" dirty="0">
                <a:latin typeface="Garamond" panose="02020404030301010803" pitchFamily="18" charset="0"/>
              </a:rPr>
              <a:t>High diesel prices </a:t>
            </a:r>
          </a:p>
          <a:p>
            <a:pPr lvl="1"/>
            <a:r>
              <a:rPr lang="en-US" sz="2200" dirty="0">
                <a:latin typeface="Garamond" panose="02020404030301010803" pitchFamily="18" charset="0"/>
              </a:rPr>
              <a:t>Regulation capping hours a trucker could drive </a:t>
            </a:r>
          </a:p>
          <a:p>
            <a:pPr lvl="1"/>
            <a:r>
              <a:rPr lang="en-US" sz="2200" dirty="0">
                <a:latin typeface="Garamond" panose="02020404030301010803" pitchFamily="18" charset="0"/>
              </a:rPr>
              <a:t>Decline in trucking capacity and trucks post recession </a:t>
            </a:r>
          </a:p>
          <a:p>
            <a:pPr lvl="2"/>
            <a:r>
              <a:rPr lang="en-US" sz="2200" dirty="0">
                <a:latin typeface="Garamond" panose="02020404030301010803" pitchFamily="18" charset="0"/>
              </a:rPr>
              <a:t>Shift to rail: Intermodal rail traffic grew at 5% and rail traffic grew faster than historically at 5% as well. </a:t>
            </a:r>
          </a:p>
          <a:p>
            <a:pPr lvl="2"/>
            <a:r>
              <a:rPr lang="en-US" sz="2200" dirty="0">
                <a:latin typeface="Garamond" panose="02020404030301010803" pitchFamily="18" charset="0"/>
              </a:rPr>
              <a:t>Extreme price increases: pre-tax ROC for Class 1 railroads increased from 10% in 2004 to 19% in 2014.</a:t>
            </a:r>
          </a:p>
          <a:p>
            <a:r>
              <a:rPr lang="en-US" sz="2200" dirty="0">
                <a:latin typeface="Garamond" panose="02020404030301010803" pitchFamily="18" charset="0"/>
              </a:rPr>
              <a:t>By 2015: </a:t>
            </a:r>
          </a:p>
          <a:p>
            <a:pPr lvl="1"/>
            <a:r>
              <a:rPr lang="en-US" sz="2200" dirty="0">
                <a:latin typeface="Garamond" panose="02020404030301010803" pitchFamily="18" charset="0"/>
              </a:rPr>
              <a:t>Trucking companies purchase more trucks and diesel prices fall </a:t>
            </a:r>
          </a:p>
          <a:p>
            <a:pPr lvl="1"/>
            <a:r>
              <a:rPr lang="en-US" sz="2200" dirty="0">
                <a:latin typeface="Garamond" panose="02020404030301010803" pitchFamily="18" charset="0"/>
              </a:rPr>
              <a:t>Retail and manufacturers shift from domestic intermodal back to trucking </a:t>
            </a:r>
          </a:p>
          <a:p>
            <a:pPr lvl="1"/>
            <a:r>
              <a:rPr lang="en-US" sz="2200" dirty="0">
                <a:latin typeface="Garamond" panose="02020404030301010803" pitchFamily="18" charset="0"/>
              </a:rPr>
              <a:t>Loss of rail pricing power because of shift in demand </a:t>
            </a:r>
          </a:p>
        </p:txBody>
      </p:sp>
    </p:spTree>
    <p:extLst>
      <p:ext uri="{BB962C8B-B14F-4D97-AF65-F5344CB8AC3E}">
        <p14:creationId xmlns:p14="http://schemas.microsoft.com/office/powerpoint/2010/main" val="1482360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A23B9-20D9-4148-A86A-E0220ED0768C}"/>
              </a:ext>
            </a:extLst>
          </p:cNvPr>
          <p:cNvSpPr>
            <a:spLocks noGrp="1"/>
          </p:cNvSpPr>
          <p:nvPr>
            <p:ph type="title"/>
          </p:nvPr>
        </p:nvSpPr>
        <p:spPr/>
        <p:txBody>
          <a:bodyPr/>
          <a:lstStyle/>
          <a:p>
            <a:r>
              <a:rPr lang="en-US" dirty="0"/>
              <a:t>Brainteaser : </a:t>
            </a:r>
          </a:p>
        </p:txBody>
      </p:sp>
      <p:sp>
        <p:nvSpPr>
          <p:cNvPr id="3" name="Content Placeholder 2">
            <a:extLst>
              <a:ext uri="{FF2B5EF4-FFF2-40B4-BE49-F238E27FC236}">
                <a16:creationId xmlns:a16="http://schemas.microsoft.com/office/drawing/2014/main" id="{434DF874-8C4F-46D6-A3E6-8C59E13D0308}"/>
              </a:ext>
            </a:extLst>
          </p:cNvPr>
          <p:cNvSpPr>
            <a:spLocks noGrp="1"/>
          </p:cNvSpPr>
          <p:nvPr>
            <p:ph idx="1"/>
          </p:nvPr>
        </p:nvSpPr>
        <p:spPr/>
        <p:txBody>
          <a:bodyPr>
            <a:normAutofit/>
          </a:bodyPr>
          <a:lstStyle/>
          <a:p>
            <a:pPr marL="0" indent="0">
              <a:buNone/>
            </a:pPr>
            <a:r>
              <a:rPr lang="en-US" sz="8000" dirty="0">
                <a:latin typeface="Garamond" panose="02020404030301010803" pitchFamily="18" charset="0"/>
              </a:rPr>
              <a:t>What is the largest five digit number whose digits multiply to 120?</a:t>
            </a:r>
          </a:p>
        </p:txBody>
      </p:sp>
    </p:spTree>
    <p:extLst>
      <p:ext uri="{BB962C8B-B14F-4D97-AF65-F5344CB8AC3E}">
        <p14:creationId xmlns:p14="http://schemas.microsoft.com/office/powerpoint/2010/main" val="2682763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15FE7-5677-4DA8-A345-DECFEB087931}"/>
              </a:ext>
            </a:extLst>
          </p:cNvPr>
          <p:cNvSpPr>
            <a:spLocks noGrp="1"/>
          </p:cNvSpPr>
          <p:nvPr>
            <p:ph type="title"/>
          </p:nvPr>
        </p:nvSpPr>
        <p:spPr/>
        <p:txBody>
          <a:bodyPr/>
          <a:lstStyle/>
          <a:p>
            <a:r>
              <a:rPr lang="en-US" dirty="0"/>
              <a:t>How to trade this idea ? </a:t>
            </a:r>
          </a:p>
        </p:txBody>
      </p:sp>
      <p:sp>
        <p:nvSpPr>
          <p:cNvPr id="3" name="Content Placeholder 2">
            <a:extLst>
              <a:ext uri="{FF2B5EF4-FFF2-40B4-BE49-F238E27FC236}">
                <a16:creationId xmlns:a16="http://schemas.microsoft.com/office/drawing/2014/main" id="{5B9300A3-5A08-4A2B-B855-E93678DEC3EE}"/>
              </a:ext>
            </a:extLst>
          </p:cNvPr>
          <p:cNvSpPr>
            <a:spLocks noGrp="1"/>
          </p:cNvSpPr>
          <p:nvPr>
            <p:ph idx="1"/>
          </p:nvPr>
        </p:nvSpPr>
        <p:spPr/>
        <p:txBody>
          <a:bodyPr>
            <a:normAutofit/>
          </a:bodyPr>
          <a:lstStyle/>
          <a:p>
            <a:r>
              <a:rPr lang="en-US" sz="3200" dirty="0">
                <a:latin typeface="Garamond" panose="02020404030301010803" pitchFamily="18" charset="0"/>
              </a:rPr>
              <a:t>Concerns of limited growth has been priced into trucking companies. </a:t>
            </a:r>
          </a:p>
          <a:p>
            <a:r>
              <a:rPr lang="en-US" sz="3200" dirty="0">
                <a:latin typeface="Garamond" panose="02020404030301010803" pitchFamily="18" charset="0"/>
              </a:rPr>
              <a:t>Has the impact of the shift back from rail back to trucking been priced in?  </a:t>
            </a:r>
          </a:p>
          <a:p>
            <a:pPr marL="0" indent="0">
              <a:buNone/>
            </a:pPr>
            <a:endParaRPr lang="en-US" sz="2400" dirty="0">
              <a:latin typeface="Garamond" panose="02020404030301010803" pitchFamily="18" charset="0"/>
            </a:endParaRPr>
          </a:p>
          <a:p>
            <a:pPr lvl="1"/>
            <a:endParaRPr lang="en-US" sz="2800" dirty="0">
              <a:latin typeface="Garamond" panose="02020404030301010803" pitchFamily="18" charset="0"/>
            </a:endParaRPr>
          </a:p>
        </p:txBody>
      </p:sp>
    </p:spTree>
    <p:extLst>
      <p:ext uri="{BB962C8B-B14F-4D97-AF65-F5344CB8AC3E}">
        <p14:creationId xmlns:p14="http://schemas.microsoft.com/office/powerpoint/2010/main" val="2222754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90E83-2FC1-4717-BFCE-33A77CDACC1B}"/>
              </a:ext>
            </a:extLst>
          </p:cNvPr>
          <p:cNvSpPr>
            <a:spLocks noGrp="1"/>
          </p:cNvSpPr>
          <p:nvPr>
            <p:ph type="title"/>
          </p:nvPr>
        </p:nvSpPr>
        <p:spPr/>
        <p:txBody>
          <a:bodyPr/>
          <a:lstStyle/>
          <a:p>
            <a:r>
              <a:rPr lang="en-US" dirty="0"/>
              <a:t>Step 1 : How are Railway Companies trading?</a:t>
            </a:r>
          </a:p>
        </p:txBody>
      </p:sp>
      <p:pic>
        <p:nvPicPr>
          <p:cNvPr id="5" name="Picture 4">
            <a:extLst>
              <a:ext uri="{FF2B5EF4-FFF2-40B4-BE49-F238E27FC236}">
                <a16:creationId xmlns:a16="http://schemas.microsoft.com/office/drawing/2014/main" id="{3EC496C0-C7A0-42A9-B54B-46A99D725C39}"/>
              </a:ext>
            </a:extLst>
          </p:cNvPr>
          <p:cNvPicPr>
            <a:picLocks noChangeAspect="1"/>
          </p:cNvPicPr>
          <p:nvPr/>
        </p:nvPicPr>
        <p:blipFill>
          <a:blip r:embed="rId2"/>
          <a:stretch>
            <a:fillRect/>
          </a:stretch>
        </p:blipFill>
        <p:spPr>
          <a:xfrm>
            <a:off x="961846" y="1535951"/>
            <a:ext cx="10700828" cy="3786098"/>
          </a:xfrm>
          <a:prstGeom prst="rect">
            <a:avLst/>
          </a:prstGeom>
        </p:spPr>
      </p:pic>
      <p:sp>
        <p:nvSpPr>
          <p:cNvPr id="6" name="TextBox 5">
            <a:extLst>
              <a:ext uri="{FF2B5EF4-FFF2-40B4-BE49-F238E27FC236}">
                <a16:creationId xmlns:a16="http://schemas.microsoft.com/office/drawing/2014/main" id="{E1EACE70-2174-4DC6-8DC7-154BABAE88DF}"/>
              </a:ext>
            </a:extLst>
          </p:cNvPr>
          <p:cNvSpPr txBox="1"/>
          <p:nvPr/>
        </p:nvSpPr>
        <p:spPr>
          <a:xfrm>
            <a:off x="966158" y="5693434"/>
            <a:ext cx="10515600" cy="1015663"/>
          </a:xfrm>
          <a:prstGeom prst="rect">
            <a:avLst/>
          </a:prstGeom>
          <a:noFill/>
        </p:spPr>
        <p:txBody>
          <a:bodyPr wrap="square" rtlCol="0">
            <a:spAutoFit/>
          </a:bodyPr>
          <a:lstStyle/>
          <a:p>
            <a:pPr algn="ctr"/>
            <a:r>
              <a:rPr lang="en-US" sz="3000" dirty="0">
                <a:latin typeface="Garamond" panose="02020404030301010803" pitchFamily="18" charset="0"/>
              </a:rPr>
              <a:t>Some railway companies are trading at higher than average multiples. (Norfolk Southern and Union Pacific) </a:t>
            </a:r>
          </a:p>
        </p:txBody>
      </p:sp>
    </p:spTree>
    <p:extLst>
      <p:ext uri="{BB962C8B-B14F-4D97-AF65-F5344CB8AC3E}">
        <p14:creationId xmlns:p14="http://schemas.microsoft.com/office/powerpoint/2010/main" val="709650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BC946-BD5C-444C-B195-08F2ED216D98}"/>
              </a:ext>
            </a:extLst>
          </p:cNvPr>
          <p:cNvSpPr>
            <a:spLocks noGrp="1"/>
          </p:cNvSpPr>
          <p:nvPr>
            <p:ph type="title"/>
          </p:nvPr>
        </p:nvSpPr>
        <p:spPr/>
        <p:txBody>
          <a:bodyPr/>
          <a:lstStyle/>
          <a:p>
            <a:r>
              <a:rPr lang="en-US" dirty="0"/>
              <a:t>Step 2: Isolate What’s Important </a:t>
            </a:r>
          </a:p>
        </p:txBody>
      </p:sp>
      <p:sp>
        <p:nvSpPr>
          <p:cNvPr id="3" name="Content Placeholder 2">
            <a:extLst>
              <a:ext uri="{FF2B5EF4-FFF2-40B4-BE49-F238E27FC236}">
                <a16:creationId xmlns:a16="http://schemas.microsoft.com/office/drawing/2014/main" id="{576DDBFD-F287-4BB2-915D-695A48D99836}"/>
              </a:ext>
            </a:extLst>
          </p:cNvPr>
          <p:cNvSpPr>
            <a:spLocks noGrp="1"/>
          </p:cNvSpPr>
          <p:nvPr>
            <p:ph idx="1"/>
          </p:nvPr>
        </p:nvSpPr>
        <p:spPr/>
        <p:txBody>
          <a:bodyPr/>
          <a:lstStyle/>
          <a:p>
            <a:r>
              <a:rPr lang="en-US" dirty="0"/>
              <a:t>We want to look for railway companies that benefitted the most from the trucking shortage. These would be companies that </a:t>
            </a:r>
          </a:p>
          <a:p>
            <a:pPr lvl="1"/>
            <a:r>
              <a:rPr lang="en-US" dirty="0"/>
              <a:t>Saw a dramatic increase in the intermodal segment (the segment companies used to ship goods when trucks were lacking capacity) </a:t>
            </a:r>
          </a:p>
          <a:p>
            <a:pPr lvl="1"/>
            <a:r>
              <a:rPr lang="en-US" dirty="0"/>
              <a:t>Companies with large intermodal segments</a:t>
            </a:r>
          </a:p>
          <a:p>
            <a:pPr lvl="1"/>
            <a:r>
              <a:rPr lang="en-US" dirty="0"/>
              <a:t>Companies that still look expensive on a multiple basis </a:t>
            </a:r>
          </a:p>
          <a:p>
            <a:endParaRPr lang="en-US" dirty="0"/>
          </a:p>
        </p:txBody>
      </p:sp>
    </p:spTree>
    <p:extLst>
      <p:ext uri="{BB962C8B-B14F-4D97-AF65-F5344CB8AC3E}">
        <p14:creationId xmlns:p14="http://schemas.microsoft.com/office/powerpoint/2010/main" val="1186600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F9CE-D8AE-4838-B2C9-F376EC7EF09F}"/>
              </a:ext>
            </a:extLst>
          </p:cNvPr>
          <p:cNvSpPr>
            <a:spLocks noGrp="1"/>
          </p:cNvSpPr>
          <p:nvPr>
            <p:ph type="title"/>
          </p:nvPr>
        </p:nvSpPr>
        <p:spPr/>
        <p:txBody>
          <a:bodyPr/>
          <a:lstStyle/>
          <a:p>
            <a:r>
              <a:rPr lang="en-US" dirty="0"/>
              <a:t>Step 3: Idea: Short Union Pacific : </a:t>
            </a:r>
          </a:p>
        </p:txBody>
      </p:sp>
      <p:sp>
        <p:nvSpPr>
          <p:cNvPr id="3" name="Content Placeholder 2">
            <a:extLst>
              <a:ext uri="{FF2B5EF4-FFF2-40B4-BE49-F238E27FC236}">
                <a16:creationId xmlns:a16="http://schemas.microsoft.com/office/drawing/2014/main" id="{C77B21C5-FF84-49B9-B125-112A1A5034B4}"/>
              </a:ext>
            </a:extLst>
          </p:cNvPr>
          <p:cNvSpPr>
            <a:spLocks noGrp="1"/>
          </p:cNvSpPr>
          <p:nvPr>
            <p:ph idx="1"/>
          </p:nvPr>
        </p:nvSpPr>
        <p:spPr/>
        <p:txBody>
          <a:bodyPr/>
          <a:lstStyle/>
          <a:p>
            <a:r>
              <a:rPr lang="en-US" sz="3000" dirty="0">
                <a:latin typeface="Garamond" panose="02020404030301010803" pitchFamily="18" charset="0"/>
              </a:rPr>
              <a:t>Norfolk Southern has the largest intermodal segment (see below)</a:t>
            </a:r>
          </a:p>
          <a:p>
            <a:pPr lvl="1"/>
            <a:r>
              <a:rPr lang="en-US" sz="2600" dirty="0">
                <a:latin typeface="Garamond" panose="02020404030301010803" pitchFamily="18" charset="0"/>
              </a:rPr>
              <a:t>Typically other railways have between 15-20% of revenue from intermodal </a:t>
            </a:r>
          </a:p>
          <a:p>
            <a:endParaRPr lang="en-US" sz="3000" dirty="0">
              <a:latin typeface="Garamond" panose="02020404030301010803" pitchFamily="18" charset="0"/>
            </a:endParaRPr>
          </a:p>
          <a:p>
            <a:pPr marL="0" indent="0">
              <a:buNone/>
            </a:pPr>
            <a:endParaRPr lang="en-US" sz="3000" dirty="0">
              <a:latin typeface="Garamond" panose="02020404030301010803" pitchFamily="18" charset="0"/>
            </a:endParaRPr>
          </a:p>
          <a:p>
            <a:r>
              <a:rPr lang="en-US" sz="3000" dirty="0">
                <a:latin typeface="Garamond" panose="02020404030301010803" pitchFamily="18" charset="0"/>
              </a:rPr>
              <a:t>Union Pacific’s intermodal segment benefitted the most from the trucking shortage (see below)</a:t>
            </a:r>
          </a:p>
          <a:p>
            <a:endParaRPr lang="en-US" sz="3000" dirty="0">
              <a:latin typeface="Garamond" panose="02020404030301010803" pitchFamily="18" charset="0"/>
            </a:endParaRPr>
          </a:p>
        </p:txBody>
      </p:sp>
      <p:graphicFrame>
        <p:nvGraphicFramePr>
          <p:cNvPr id="5" name="Object 4">
            <a:extLst>
              <a:ext uri="{FF2B5EF4-FFF2-40B4-BE49-F238E27FC236}">
                <a16:creationId xmlns:a16="http://schemas.microsoft.com/office/drawing/2014/main" id="{9192F706-F8D2-49BC-9A65-1E1C90778B14}"/>
              </a:ext>
            </a:extLst>
          </p:cNvPr>
          <p:cNvGraphicFramePr>
            <a:graphicFrameLocks noChangeAspect="1"/>
          </p:cNvGraphicFramePr>
          <p:nvPr>
            <p:extLst>
              <p:ext uri="{D42A27DB-BD31-4B8C-83A1-F6EECF244321}">
                <p14:modId xmlns:p14="http://schemas.microsoft.com/office/powerpoint/2010/main" val="1197205489"/>
              </p:ext>
            </p:extLst>
          </p:nvPr>
        </p:nvGraphicFramePr>
        <p:xfrm>
          <a:off x="3667125" y="2731280"/>
          <a:ext cx="4841042" cy="876226"/>
        </p:xfrm>
        <a:graphic>
          <a:graphicData uri="http://schemas.openxmlformats.org/presentationml/2006/ole">
            <mc:AlternateContent xmlns:mc="http://schemas.openxmlformats.org/markup-compatibility/2006">
              <mc:Choice xmlns:v="urn:schemas-microsoft-com:vml" Requires="v">
                <p:oleObj spid="_x0000_s1032" name="Worksheet" r:id="rId3" imgW="2559072" imgH="400258" progId="Excel.Sheet.8">
                  <p:embed/>
                </p:oleObj>
              </mc:Choice>
              <mc:Fallback>
                <p:oleObj name="Worksheet" r:id="rId3" imgW="2559072" imgH="400258" progId="Excel.Sheet.8">
                  <p:embed/>
                  <p:pic>
                    <p:nvPicPr>
                      <p:cNvPr id="5" name="Object 4">
                        <a:extLst>
                          <a:ext uri="{FF2B5EF4-FFF2-40B4-BE49-F238E27FC236}">
                            <a16:creationId xmlns:a16="http://schemas.microsoft.com/office/drawing/2014/main" id="{9192F706-F8D2-49BC-9A65-1E1C90778B14}"/>
                          </a:ext>
                        </a:extLst>
                      </p:cNvPr>
                      <p:cNvPicPr/>
                      <p:nvPr/>
                    </p:nvPicPr>
                    <p:blipFill>
                      <a:blip r:embed="rId4"/>
                      <a:stretch>
                        <a:fillRect/>
                      </a:stretch>
                    </p:blipFill>
                    <p:spPr>
                      <a:xfrm>
                        <a:off x="3667125" y="2731280"/>
                        <a:ext cx="4841042" cy="876226"/>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BE161D2A-BEB9-4699-8595-205B64FFFC8B}"/>
              </a:ext>
            </a:extLst>
          </p:cNvPr>
          <p:cNvGraphicFramePr>
            <a:graphicFrameLocks noChangeAspect="1"/>
          </p:cNvGraphicFramePr>
          <p:nvPr>
            <p:extLst>
              <p:ext uri="{D42A27DB-BD31-4B8C-83A1-F6EECF244321}">
                <p14:modId xmlns:p14="http://schemas.microsoft.com/office/powerpoint/2010/main" val="3339156333"/>
              </p:ext>
            </p:extLst>
          </p:nvPr>
        </p:nvGraphicFramePr>
        <p:xfrm>
          <a:off x="2400300" y="4442067"/>
          <a:ext cx="7870323" cy="1734896"/>
        </p:xfrm>
        <a:graphic>
          <a:graphicData uri="http://schemas.openxmlformats.org/presentationml/2006/ole">
            <mc:AlternateContent xmlns:mc="http://schemas.openxmlformats.org/markup-compatibility/2006">
              <mc:Choice xmlns:v="urn:schemas-microsoft-com:vml" Requires="v">
                <p:oleObj spid="_x0000_s1033" name="Worksheet" r:id="rId5" imgW="6711842" imgH="1479665" progId="Excel.Sheet.12">
                  <p:embed/>
                </p:oleObj>
              </mc:Choice>
              <mc:Fallback>
                <p:oleObj name="Worksheet" r:id="rId5" imgW="6711842" imgH="1479665" progId="Excel.Sheet.12">
                  <p:embed/>
                  <p:pic>
                    <p:nvPicPr>
                      <p:cNvPr id="6" name="Object 5">
                        <a:extLst>
                          <a:ext uri="{FF2B5EF4-FFF2-40B4-BE49-F238E27FC236}">
                            <a16:creationId xmlns:a16="http://schemas.microsoft.com/office/drawing/2014/main" id="{BE161D2A-BEB9-4699-8595-205B64FFFC8B}"/>
                          </a:ext>
                        </a:extLst>
                      </p:cNvPr>
                      <p:cNvPicPr/>
                      <p:nvPr/>
                    </p:nvPicPr>
                    <p:blipFill>
                      <a:blip r:embed="rId6"/>
                      <a:stretch>
                        <a:fillRect/>
                      </a:stretch>
                    </p:blipFill>
                    <p:spPr>
                      <a:xfrm>
                        <a:off x="2400300" y="4442067"/>
                        <a:ext cx="7870323" cy="1734896"/>
                      </a:xfrm>
                      <a:prstGeom prst="rect">
                        <a:avLst/>
                      </a:prstGeom>
                    </p:spPr>
                  </p:pic>
                </p:oleObj>
              </mc:Fallback>
            </mc:AlternateContent>
          </a:graphicData>
        </a:graphic>
      </p:graphicFrame>
    </p:spTree>
    <p:extLst>
      <p:ext uri="{BB962C8B-B14F-4D97-AF65-F5344CB8AC3E}">
        <p14:creationId xmlns:p14="http://schemas.microsoft.com/office/powerpoint/2010/main" val="2567413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B3714-0C15-486E-A76F-C5F1434B8804}"/>
              </a:ext>
            </a:extLst>
          </p:cNvPr>
          <p:cNvSpPr>
            <a:spLocks noGrp="1"/>
          </p:cNvSpPr>
          <p:nvPr>
            <p:ph type="title"/>
          </p:nvPr>
        </p:nvSpPr>
        <p:spPr/>
        <p:txBody>
          <a:bodyPr/>
          <a:lstStyle/>
          <a:p>
            <a:r>
              <a:rPr lang="en-US" dirty="0"/>
              <a:t>Step 4: Valuation Union Pacific – Past Growth </a:t>
            </a:r>
          </a:p>
        </p:txBody>
      </p:sp>
      <p:pic>
        <p:nvPicPr>
          <p:cNvPr id="9" name="Picture 8">
            <a:extLst>
              <a:ext uri="{FF2B5EF4-FFF2-40B4-BE49-F238E27FC236}">
                <a16:creationId xmlns:a16="http://schemas.microsoft.com/office/drawing/2014/main" id="{714AC6CD-E3E0-4893-84F9-7248372DD06B}"/>
              </a:ext>
            </a:extLst>
          </p:cNvPr>
          <p:cNvPicPr>
            <a:picLocks noChangeAspect="1"/>
          </p:cNvPicPr>
          <p:nvPr/>
        </p:nvPicPr>
        <p:blipFill>
          <a:blip r:embed="rId2"/>
          <a:stretch>
            <a:fillRect/>
          </a:stretch>
        </p:blipFill>
        <p:spPr>
          <a:xfrm>
            <a:off x="838200" y="1658460"/>
            <a:ext cx="4843354" cy="1770539"/>
          </a:xfrm>
          <a:prstGeom prst="rect">
            <a:avLst/>
          </a:prstGeom>
        </p:spPr>
      </p:pic>
      <p:pic>
        <p:nvPicPr>
          <p:cNvPr id="17" name="Picture 16">
            <a:extLst>
              <a:ext uri="{FF2B5EF4-FFF2-40B4-BE49-F238E27FC236}">
                <a16:creationId xmlns:a16="http://schemas.microsoft.com/office/drawing/2014/main" id="{328C8F59-BD9D-4FA6-825C-5889E134CD2E}"/>
              </a:ext>
            </a:extLst>
          </p:cNvPr>
          <p:cNvPicPr>
            <a:picLocks noChangeAspect="1"/>
          </p:cNvPicPr>
          <p:nvPr/>
        </p:nvPicPr>
        <p:blipFill>
          <a:blip r:embed="rId3"/>
          <a:stretch>
            <a:fillRect/>
          </a:stretch>
        </p:blipFill>
        <p:spPr>
          <a:xfrm>
            <a:off x="5983988" y="1658459"/>
            <a:ext cx="4841023" cy="1769687"/>
          </a:xfrm>
          <a:prstGeom prst="rect">
            <a:avLst/>
          </a:prstGeom>
        </p:spPr>
      </p:pic>
      <p:sp>
        <p:nvSpPr>
          <p:cNvPr id="18" name="TextBox 17">
            <a:extLst>
              <a:ext uri="{FF2B5EF4-FFF2-40B4-BE49-F238E27FC236}">
                <a16:creationId xmlns:a16="http://schemas.microsoft.com/office/drawing/2014/main" id="{8682E704-7549-46F8-AF1C-D776B5761DD0}"/>
              </a:ext>
            </a:extLst>
          </p:cNvPr>
          <p:cNvSpPr txBox="1"/>
          <p:nvPr/>
        </p:nvSpPr>
        <p:spPr>
          <a:xfrm>
            <a:off x="695325" y="3495675"/>
            <a:ext cx="6513549" cy="2585323"/>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Garamond" panose="02020404030301010803" pitchFamily="18" charset="0"/>
              </a:rPr>
              <a:t>The premium segment grew annually at a much faster pace than the other segments and the entire company because of “an increased demand for intermodal” because of shorter trucking capacity, higher fuel surcharge revenue and pricing power. </a:t>
            </a:r>
          </a:p>
          <a:p>
            <a:pPr marL="285750" indent="-285750">
              <a:buFont typeface="Arial" panose="020B0604020202020204" pitchFamily="34" charset="0"/>
              <a:buChar char="•"/>
            </a:pPr>
            <a:r>
              <a:rPr lang="en-US" dirty="0">
                <a:latin typeface="Garamond" panose="02020404030301010803" pitchFamily="18" charset="0"/>
              </a:rPr>
              <a:t>Moreover, assuming the amount put in a car (or in case of intermodal a container) stayed constant, we can use average revenue/car as a proxy for pricing. (not disclosed by segment) </a:t>
            </a:r>
          </a:p>
          <a:p>
            <a:pPr marL="742950" lvl="1" indent="-285750">
              <a:buFont typeface="Arial" panose="020B0604020202020204" pitchFamily="34" charset="0"/>
              <a:buChar char="•"/>
            </a:pPr>
            <a:r>
              <a:rPr lang="en-US" dirty="0">
                <a:latin typeface="Garamond" panose="02020404030301010803" pitchFamily="18" charset="0"/>
              </a:rPr>
              <a:t>We see a dramatic increase again in the premium segment, probably due to higher pricing power </a:t>
            </a:r>
          </a:p>
        </p:txBody>
      </p:sp>
      <p:pic>
        <p:nvPicPr>
          <p:cNvPr id="20" name="Picture 19">
            <a:extLst>
              <a:ext uri="{FF2B5EF4-FFF2-40B4-BE49-F238E27FC236}">
                <a16:creationId xmlns:a16="http://schemas.microsoft.com/office/drawing/2014/main" id="{FBA20BB7-D40E-4F3F-9ADD-E2BC698E6AD9}"/>
              </a:ext>
            </a:extLst>
          </p:cNvPr>
          <p:cNvPicPr>
            <a:picLocks noChangeAspect="1"/>
          </p:cNvPicPr>
          <p:nvPr/>
        </p:nvPicPr>
        <p:blipFill>
          <a:blip r:embed="rId4"/>
          <a:stretch>
            <a:fillRect/>
          </a:stretch>
        </p:blipFill>
        <p:spPr>
          <a:xfrm>
            <a:off x="7337758" y="3701699"/>
            <a:ext cx="3487253" cy="1769687"/>
          </a:xfrm>
          <a:prstGeom prst="rect">
            <a:avLst/>
          </a:prstGeom>
        </p:spPr>
      </p:pic>
    </p:spTree>
    <p:extLst>
      <p:ext uri="{BB962C8B-B14F-4D97-AF65-F5344CB8AC3E}">
        <p14:creationId xmlns:p14="http://schemas.microsoft.com/office/powerpoint/2010/main" val="580874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1B307-B147-440F-A546-B3936C7C5BB3}"/>
              </a:ext>
            </a:extLst>
          </p:cNvPr>
          <p:cNvSpPr>
            <a:spLocks noGrp="1"/>
          </p:cNvSpPr>
          <p:nvPr>
            <p:ph type="title"/>
          </p:nvPr>
        </p:nvSpPr>
        <p:spPr/>
        <p:txBody>
          <a:bodyPr/>
          <a:lstStyle/>
          <a:p>
            <a:r>
              <a:rPr lang="en-US" dirty="0"/>
              <a:t>Step 5: Make Projections and Simple Valuation</a:t>
            </a:r>
          </a:p>
        </p:txBody>
      </p:sp>
      <p:pic>
        <p:nvPicPr>
          <p:cNvPr id="5" name="Picture 4">
            <a:extLst>
              <a:ext uri="{FF2B5EF4-FFF2-40B4-BE49-F238E27FC236}">
                <a16:creationId xmlns:a16="http://schemas.microsoft.com/office/drawing/2014/main" id="{F48337C5-81ED-47FC-936A-A4A78780ADFB}"/>
              </a:ext>
            </a:extLst>
          </p:cNvPr>
          <p:cNvPicPr>
            <a:picLocks noChangeAspect="1"/>
          </p:cNvPicPr>
          <p:nvPr/>
        </p:nvPicPr>
        <p:blipFill>
          <a:blip r:embed="rId2"/>
          <a:stretch>
            <a:fillRect/>
          </a:stretch>
        </p:blipFill>
        <p:spPr>
          <a:xfrm>
            <a:off x="838199" y="3291388"/>
            <a:ext cx="4403221" cy="1121124"/>
          </a:xfrm>
          <a:prstGeom prst="rect">
            <a:avLst/>
          </a:prstGeom>
        </p:spPr>
      </p:pic>
      <p:pic>
        <p:nvPicPr>
          <p:cNvPr id="7" name="Picture 6">
            <a:extLst>
              <a:ext uri="{FF2B5EF4-FFF2-40B4-BE49-F238E27FC236}">
                <a16:creationId xmlns:a16="http://schemas.microsoft.com/office/drawing/2014/main" id="{8075B085-A816-4D0A-AB8E-31BFB0347646}"/>
              </a:ext>
            </a:extLst>
          </p:cNvPr>
          <p:cNvPicPr>
            <a:picLocks noChangeAspect="1"/>
          </p:cNvPicPr>
          <p:nvPr/>
        </p:nvPicPr>
        <p:blipFill>
          <a:blip r:embed="rId3"/>
          <a:stretch>
            <a:fillRect/>
          </a:stretch>
        </p:blipFill>
        <p:spPr>
          <a:xfrm>
            <a:off x="831111" y="1637194"/>
            <a:ext cx="4403216" cy="1342297"/>
          </a:xfrm>
          <a:prstGeom prst="rect">
            <a:avLst/>
          </a:prstGeom>
        </p:spPr>
      </p:pic>
      <p:pic>
        <p:nvPicPr>
          <p:cNvPr id="13" name="Picture 12">
            <a:extLst>
              <a:ext uri="{FF2B5EF4-FFF2-40B4-BE49-F238E27FC236}">
                <a16:creationId xmlns:a16="http://schemas.microsoft.com/office/drawing/2014/main" id="{971BE0CE-32A0-49E1-8326-B621DA260488}"/>
              </a:ext>
            </a:extLst>
          </p:cNvPr>
          <p:cNvPicPr>
            <a:picLocks noChangeAspect="1"/>
          </p:cNvPicPr>
          <p:nvPr/>
        </p:nvPicPr>
        <p:blipFill>
          <a:blip r:embed="rId4"/>
          <a:stretch>
            <a:fillRect/>
          </a:stretch>
        </p:blipFill>
        <p:spPr>
          <a:xfrm>
            <a:off x="5700698" y="1647607"/>
            <a:ext cx="2824841" cy="1999141"/>
          </a:xfrm>
          <a:prstGeom prst="rect">
            <a:avLst/>
          </a:prstGeom>
        </p:spPr>
      </p:pic>
      <p:pic>
        <p:nvPicPr>
          <p:cNvPr id="15" name="Picture 14">
            <a:extLst>
              <a:ext uri="{FF2B5EF4-FFF2-40B4-BE49-F238E27FC236}">
                <a16:creationId xmlns:a16="http://schemas.microsoft.com/office/drawing/2014/main" id="{0279D996-02AC-4858-9918-368AA0D89A05}"/>
              </a:ext>
            </a:extLst>
          </p:cNvPr>
          <p:cNvPicPr>
            <a:picLocks noChangeAspect="1"/>
          </p:cNvPicPr>
          <p:nvPr/>
        </p:nvPicPr>
        <p:blipFill>
          <a:blip r:embed="rId5"/>
          <a:stretch>
            <a:fillRect/>
          </a:stretch>
        </p:blipFill>
        <p:spPr>
          <a:xfrm>
            <a:off x="8784216" y="1648990"/>
            <a:ext cx="2741476" cy="2763522"/>
          </a:xfrm>
          <a:prstGeom prst="rect">
            <a:avLst/>
          </a:prstGeom>
        </p:spPr>
      </p:pic>
      <p:sp>
        <p:nvSpPr>
          <p:cNvPr id="16" name="TextBox 15">
            <a:extLst>
              <a:ext uri="{FF2B5EF4-FFF2-40B4-BE49-F238E27FC236}">
                <a16:creationId xmlns:a16="http://schemas.microsoft.com/office/drawing/2014/main" id="{4D34C656-57AE-49DD-A020-D56EBA1A7C22}"/>
              </a:ext>
            </a:extLst>
          </p:cNvPr>
          <p:cNvSpPr txBox="1"/>
          <p:nvPr/>
        </p:nvSpPr>
        <p:spPr>
          <a:xfrm>
            <a:off x="5858540" y="4589146"/>
            <a:ext cx="5794744" cy="203132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Garamond" panose="02020404030301010803" pitchFamily="18" charset="0"/>
              </a:rPr>
              <a:t>Making some basic assumptions for growth, EBITDA Margin and the EV/EBITDA multiple, we can reach a conclusion. </a:t>
            </a:r>
          </a:p>
          <a:p>
            <a:pPr marL="285750" indent="-285750">
              <a:buFont typeface="Arial" panose="020B0604020202020204" pitchFamily="34" charset="0"/>
              <a:buChar char="•"/>
            </a:pPr>
            <a:r>
              <a:rPr lang="en-US" dirty="0">
                <a:latin typeface="Garamond" panose="02020404030301010803" pitchFamily="18" charset="0"/>
              </a:rPr>
              <a:t>Based on our research on the strengthening of the trucking industry and the shift back to trucking, the intermodal segment in 2019 should not see the growth it did in 2018. (these assumptions are reflected in the growth rate)</a:t>
            </a:r>
          </a:p>
        </p:txBody>
      </p:sp>
      <p:sp>
        <p:nvSpPr>
          <p:cNvPr id="17" name="Rectangle 16">
            <a:extLst>
              <a:ext uri="{FF2B5EF4-FFF2-40B4-BE49-F238E27FC236}">
                <a16:creationId xmlns:a16="http://schemas.microsoft.com/office/drawing/2014/main" id="{20874BB4-8C45-4C2A-86F5-665A899EEBF4}"/>
              </a:ext>
            </a:extLst>
          </p:cNvPr>
          <p:cNvSpPr/>
          <p:nvPr/>
        </p:nvSpPr>
        <p:spPr>
          <a:xfrm>
            <a:off x="8784216" y="4146698"/>
            <a:ext cx="2741476" cy="2658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7492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ADAC6-8CD3-44A2-9D54-B9286C9FECCE}"/>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C9ED4E8E-4765-49F3-B0A7-CC5816AFEE59}"/>
              </a:ext>
            </a:extLst>
          </p:cNvPr>
          <p:cNvSpPr>
            <a:spLocks noGrp="1"/>
          </p:cNvSpPr>
          <p:nvPr>
            <p:ph idx="1"/>
          </p:nvPr>
        </p:nvSpPr>
        <p:spPr/>
        <p:txBody>
          <a:bodyPr/>
          <a:lstStyle/>
          <a:p>
            <a:pPr marL="514350" indent="-514350">
              <a:buFont typeface="+mj-lt"/>
              <a:buAutoNum type="arabicPeriod"/>
            </a:pPr>
            <a:r>
              <a:rPr lang="en-US" dirty="0">
                <a:latin typeface="Garamond" panose="02020404030301010803" pitchFamily="18" charset="0"/>
              </a:rPr>
              <a:t>More fundamental valuation – look into all segments </a:t>
            </a:r>
          </a:p>
          <a:p>
            <a:pPr marL="514350" indent="-514350">
              <a:buFont typeface="+mj-lt"/>
              <a:buAutoNum type="arabicPeriod"/>
            </a:pPr>
            <a:r>
              <a:rPr lang="en-US" dirty="0">
                <a:latin typeface="Garamond" panose="02020404030301010803" pitchFamily="18" charset="0"/>
              </a:rPr>
              <a:t>Monitoring railway news and trucking capacity increases </a:t>
            </a:r>
          </a:p>
          <a:p>
            <a:pPr marL="514350" indent="-514350">
              <a:buFont typeface="+mj-lt"/>
              <a:buAutoNum type="arabicPeriod"/>
            </a:pPr>
            <a:r>
              <a:rPr lang="en-US" dirty="0">
                <a:latin typeface="Garamond" panose="02020404030301010803" pitchFamily="18" charset="0"/>
              </a:rPr>
              <a:t>Look at smaller railway companies- typically transport different things so impacted by different end markets </a:t>
            </a:r>
          </a:p>
          <a:p>
            <a:pPr marL="514350" indent="-514350">
              <a:buFont typeface="+mj-lt"/>
              <a:buAutoNum type="arabicPeriod"/>
            </a:pPr>
            <a:r>
              <a:rPr lang="en-US" dirty="0">
                <a:latin typeface="Garamond" panose="02020404030301010803" pitchFamily="18" charset="0"/>
              </a:rPr>
              <a:t>Look into railway supply chains </a:t>
            </a:r>
          </a:p>
          <a:p>
            <a:pPr lvl="1"/>
            <a:r>
              <a:rPr lang="en-US" dirty="0">
                <a:latin typeface="Garamond" panose="02020404030301010803" pitchFamily="18" charset="0"/>
              </a:rPr>
              <a:t>Railcar leasers and suppliers look cheap- could be because limited railway demand and poorer railway outlook </a:t>
            </a:r>
          </a:p>
          <a:p>
            <a:pPr marL="514350" indent="-514350">
              <a:buFont typeface="+mj-lt"/>
              <a:buAutoNum type="arabicPeriod"/>
            </a:pPr>
            <a:endParaRPr lang="en-US" dirty="0"/>
          </a:p>
        </p:txBody>
      </p:sp>
    </p:spTree>
    <p:extLst>
      <p:ext uri="{BB962C8B-B14F-4D97-AF65-F5344CB8AC3E}">
        <p14:creationId xmlns:p14="http://schemas.microsoft.com/office/powerpoint/2010/main" val="2616258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605CB-A3F5-4E92-AB47-9EA71D25CDAD}"/>
              </a:ext>
            </a:extLst>
          </p:cNvPr>
          <p:cNvSpPr>
            <a:spLocks noGrp="1"/>
          </p:cNvSpPr>
          <p:nvPr>
            <p:ph type="title"/>
          </p:nvPr>
        </p:nvSpPr>
        <p:spPr/>
        <p:txBody>
          <a:bodyPr/>
          <a:lstStyle/>
          <a:p>
            <a:r>
              <a:rPr lang="en-US" dirty="0"/>
              <a:t>Answer: </a:t>
            </a:r>
          </a:p>
        </p:txBody>
      </p:sp>
      <p:sp>
        <p:nvSpPr>
          <p:cNvPr id="3" name="Content Placeholder 2">
            <a:extLst>
              <a:ext uri="{FF2B5EF4-FFF2-40B4-BE49-F238E27FC236}">
                <a16:creationId xmlns:a16="http://schemas.microsoft.com/office/drawing/2014/main" id="{58557F23-9F55-4EE7-A4B0-EB9DD9B5A761}"/>
              </a:ext>
            </a:extLst>
          </p:cNvPr>
          <p:cNvSpPr>
            <a:spLocks noGrp="1"/>
          </p:cNvSpPr>
          <p:nvPr>
            <p:ph idx="1"/>
          </p:nvPr>
        </p:nvSpPr>
        <p:spPr/>
        <p:txBody>
          <a:bodyPr>
            <a:normAutofit/>
          </a:bodyPr>
          <a:lstStyle/>
          <a:p>
            <a:pPr marL="0" indent="0" algn="ctr">
              <a:lnSpc>
                <a:spcPct val="200000"/>
              </a:lnSpc>
              <a:buNone/>
            </a:pPr>
            <a:r>
              <a:rPr lang="en-US" sz="8000">
                <a:latin typeface="Garamond" panose="02020404030301010803" pitchFamily="18" charset="0"/>
              </a:rPr>
              <a:t>85311</a:t>
            </a:r>
            <a:endParaRPr lang="en-US" sz="8000" dirty="0">
              <a:latin typeface="Garamond" panose="02020404030301010803" pitchFamily="18" charset="0"/>
            </a:endParaRPr>
          </a:p>
        </p:txBody>
      </p:sp>
    </p:spTree>
    <p:extLst>
      <p:ext uri="{BB962C8B-B14F-4D97-AF65-F5344CB8AC3E}">
        <p14:creationId xmlns:p14="http://schemas.microsoft.com/office/powerpoint/2010/main" val="2583785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22807-E2D2-492F-952D-270D941A6374}"/>
              </a:ext>
            </a:extLst>
          </p:cNvPr>
          <p:cNvSpPr>
            <a:spLocks noGrp="1"/>
          </p:cNvSpPr>
          <p:nvPr>
            <p:ph type="title"/>
          </p:nvPr>
        </p:nvSpPr>
        <p:spPr/>
        <p:txBody>
          <a:bodyPr/>
          <a:lstStyle/>
          <a:p>
            <a:r>
              <a:rPr lang="en-US" dirty="0"/>
              <a:t>Table of Contents </a:t>
            </a:r>
          </a:p>
        </p:txBody>
      </p:sp>
      <p:sp>
        <p:nvSpPr>
          <p:cNvPr id="3" name="Content Placeholder 2">
            <a:extLst>
              <a:ext uri="{FF2B5EF4-FFF2-40B4-BE49-F238E27FC236}">
                <a16:creationId xmlns:a16="http://schemas.microsoft.com/office/drawing/2014/main" id="{3127AB50-4253-4887-8B8C-4F079069CE3C}"/>
              </a:ext>
            </a:extLst>
          </p:cNvPr>
          <p:cNvSpPr>
            <a:spLocks noGrp="1"/>
          </p:cNvSpPr>
          <p:nvPr>
            <p:ph idx="1"/>
          </p:nvPr>
        </p:nvSpPr>
        <p:spPr/>
        <p:txBody>
          <a:bodyPr>
            <a:normAutofit/>
          </a:bodyPr>
          <a:lstStyle/>
          <a:p>
            <a:pPr marL="514350" indent="-514350">
              <a:buFont typeface="+mj-lt"/>
              <a:buAutoNum type="arabicPeriod"/>
            </a:pPr>
            <a:r>
              <a:rPr lang="en-US" sz="3400" dirty="0">
                <a:latin typeface="Garamond" panose="02020404030301010803" pitchFamily="18" charset="0"/>
              </a:rPr>
              <a:t>Relationship between Macro and transportation industry</a:t>
            </a:r>
            <a:endParaRPr lang="en-US" sz="3400" dirty="0">
              <a:latin typeface="Garamond" panose="02020404030301010803" pitchFamily="18" charset="0"/>
              <a:sym typeface="Wingdings" panose="05000000000000000000" pitchFamily="2" charset="2"/>
            </a:endParaRPr>
          </a:p>
          <a:p>
            <a:pPr marL="514350" indent="-514350">
              <a:buFont typeface="+mj-lt"/>
              <a:buAutoNum type="arabicPeriod"/>
            </a:pPr>
            <a:r>
              <a:rPr lang="en-US" sz="3400" dirty="0">
                <a:latin typeface="Garamond" panose="02020404030301010803" pitchFamily="18" charset="0"/>
                <a:sym typeface="Wingdings" panose="05000000000000000000" pitchFamily="2" charset="2"/>
              </a:rPr>
              <a:t>Macro Factors that shape the transportation industry </a:t>
            </a:r>
          </a:p>
          <a:p>
            <a:pPr marL="514350" indent="-514350">
              <a:buFont typeface="+mj-lt"/>
              <a:buAutoNum type="arabicPeriod"/>
            </a:pPr>
            <a:r>
              <a:rPr lang="en-US" sz="3400" dirty="0">
                <a:latin typeface="Garamond" panose="02020404030301010803" pitchFamily="18" charset="0"/>
                <a:sym typeface="Wingdings" panose="05000000000000000000" pitchFamily="2" charset="2"/>
              </a:rPr>
              <a:t>Transportation Industry Overview and different segments</a:t>
            </a:r>
          </a:p>
          <a:p>
            <a:pPr marL="514350" indent="-514350">
              <a:buFont typeface="+mj-lt"/>
              <a:buAutoNum type="arabicPeriod"/>
            </a:pPr>
            <a:r>
              <a:rPr lang="en-US" sz="3400" dirty="0">
                <a:latin typeface="Garamond" panose="02020404030301010803" pitchFamily="18" charset="0"/>
                <a:sym typeface="Wingdings" panose="05000000000000000000" pitchFamily="2" charset="2"/>
              </a:rPr>
              <a:t>What drives value in the transportation industry </a:t>
            </a:r>
          </a:p>
          <a:p>
            <a:pPr marL="514350" indent="-514350">
              <a:buFont typeface="+mj-lt"/>
              <a:buAutoNum type="arabicPeriod"/>
            </a:pPr>
            <a:r>
              <a:rPr lang="en-US" sz="3400" dirty="0">
                <a:latin typeface="Garamond" panose="02020404030301010803" pitchFamily="18" charset="0"/>
                <a:sym typeface="Wingdings" panose="05000000000000000000" pitchFamily="2" charset="2"/>
              </a:rPr>
              <a:t>Updates on current industry trends </a:t>
            </a:r>
          </a:p>
          <a:p>
            <a:pPr marL="514350" indent="-514350">
              <a:buFont typeface="+mj-lt"/>
              <a:buAutoNum type="arabicPeriod"/>
            </a:pPr>
            <a:r>
              <a:rPr lang="en-US" sz="3400" dirty="0">
                <a:latin typeface="Garamond" panose="02020404030301010803" pitchFamily="18" charset="0"/>
                <a:sym typeface="Wingdings" panose="05000000000000000000" pitchFamily="2" charset="2"/>
              </a:rPr>
              <a:t>Trade idea: Top down analysis and how we picked our company </a:t>
            </a:r>
          </a:p>
          <a:p>
            <a:endParaRPr lang="en-US" sz="3400" dirty="0">
              <a:latin typeface="Garamond" panose="02020404030301010803" pitchFamily="18" charset="0"/>
            </a:endParaRPr>
          </a:p>
        </p:txBody>
      </p:sp>
    </p:spTree>
    <p:extLst>
      <p:ext uri="{BB962C8B-B14F-4D97-AF65-F5344CB8AC3E}">
        <p14:creationId xmlns:p14="http://schemas.microsoft.com/office/powerpoint/2010/main" val="3105366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ED6D5-B7AE-46EF-BC34-CA501C336965}"/>
              </a:ext>
            </a:extLst>
          </p:cNvPr>
          <p:cNvSpPr>
            <a:spLocks noGrp="1"/>
          </p:cNvSpPr>
          <p:nvPr>
            <p:ph type="title"/>
          </p:nvPr>
        </p:nvSpPr>
        <p:spPr/>
        <p:txBody>
          <a:bodyPr>
            <a:normAutofit/>
          </a:bodyPr>
          <a:lstStyle/>
          <a:p>
            <a:r>
              <a:rPr lang="en-US" sz="3600" dirty="0"/>
              <a:t>The Importance of Macro in the Transportation Industry</a:t>
            </a:r>
          </a:p>
        </p:txBody>
      </p:sp>
      <p:sp>
        <p:nvSpPr>
          <p:cNvPr id="3" name="Content Placeholder 2">
            <a:extLst>
              <a:ext uri="{FF2B5EF4-FFF2-40B4-BE49-F238E27FC236}">
                <a16:creationId xmlns:a16="http://schemas.microsoft.com/office/drawing/2014/main" id="{C93E945D-38D6-4A30-9305-63EF36042EE5}"/>
              </a:ext>
            </a:extLst>
          </p:cNvPr>
          <p:cNvSpPr>
            <a:spLocks noGrp="1"/>
          </p:cNvSpPr>
          <p:nvPr>
            <p:ph idx="1"/>
          </p:nvPr>
        </p:nvSpPr>
        <p:spPr>
          <a:xfrm>
            <a:off x="6606396" y="2006600"/>
            <a:ext cx="4919931" cy="4351338"/>
          </a:xfrm>
        </p:spPr>
        <p:txBody>
          <a:bodyPr>
            <a:normAutofit fontScale="92500" lnSpcReduction="20000"/>
          </a:bodyPr>
          <a:lstStyle/>
          <a:p>
            <a:r>
              <a:rPr lang="en-US" sz="2900" dirty="0">
                <a:latin typeface="Garamond" panose="02020404030301010803" pitchFamily="18" charset="0"/>
              </a:rPr>
              <a:t>The Dow Jones Transportation Average includes the 20 largest transportation companies, and is a proxy for the overall health of the economy. </a:t>
            </a:r>
          </a:p>
          <a:p>
            <a:pPr lvl="1"/>
            <a:r>
              <a:rPr lang="en-US" sz="2900" dirty="0">
                <a:latin typeface="Garamond" panose="02020404030301010803" pitchFamily="18" charset="0"/>
              </a:rPr>
              <a:t>Includes railroad operators, airlines, trucking, and car companies </a:t>
            </a:r>
          </a:p>
          <a:p>
            <a:pPr lvl="1"/>
            <a:r>
              <a:rPr lang="en-US" sz="2900" dirty="0">
                <a:latin typeface="Garamond" panose="02020404030301010803" pitchFamily="18" charset="0"/>
              </a:rPr>
              <a:t>Recently, the index began to drop, causing some market concern that economic growth was weak</a:t>
            </a:r>
          </a:p>
          <a:p>
            <a:pPr lvl="1"/>
            <a:r>
              <a:rPr lang="en-US" sz="2900" b="1" dirty="0">
                <a:latin typeface="Garamond" panose="02020404030301010803" pitchFamily="18" charset="0"/>
              </a:rPr>
              <a:t>WHY??</a:t>
            </a:r>
          </a:p>
          <a:p>
            <a:pPr marL="457200" lvl="1" indent="0">
              <a:buNone/>
            </a:pPr>
            <a:endParaRPr lang="en-US" dirty="0"/>
          </a:p>
        </p:txBody>
      </p:sp>
      <p:pic>
        <p:nvPicPr>
          <p:cNvPr id="4" name="Picture 3">
            <a:extLst>
              <a:ext uri="{FF2B5EF4-FFF2-40B4-BE49-F238E27FC236}">
                <a16:creationId xmlns:a16="http://schemas.microsoft.com/office/drawing/2014/main" id="{385ED862-ED7D-4410-B7C6-C189AE9A3B12}"/>
              </a:ext>
            </a:extLst>
          </p:cNvPr>
          <p:cNvPicPr>
            <a:picLocks noChangeAspect="1"/>
          </p:cNvPicPr>
          <p:nvPr/>
        </p:nvPicPr>
        <p:blipFill>
          <a:blip r:embed="rId2"/>
          <a:stretch>
            <a:fillRect/>
          </a:stretch>
        </p:blipFill>
        <p:spPr>
          <a:xfrm>
            <a:off x="838200" y="2031282"/>
            <a:ext cx="5556751" cy="3940024"/>
          </a:xfrm>
          <a:prstGeom prst="rect">
            <a:avLst/>
          </a:prstGeom>
        </p:spPr>
      </p:pic>
    </p:spTree>
    <p:extLst>
      <p:ext uri="{BB962C8B-B14F-4D97-AF65-F5344CB8AC3E}">
        <p14:creationId xmlns:p14="http://schemas.microsoft.com/office/powerpoint/2010/main" val="1955205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C9E61-6E2F-46A6-95C5-AA54C97E6588}"/>
              </a:ext>
            </a:extLst>
          </p:cNvPr>
          <p:cNvSpPr>
            <a:spLocks noGrp="1"/>
          </p:cNvSpPr>
          <p:nvPr>
            <p:ph type="title"/>
          </p:nvPr>
        </p:nvSpPr>
        <p:spPr/>
        <p:txBody>
          <a:bodyPr>
            <a:normAutofit/>
          </a:bodyPr>
          <a:lstStyle/>
          <a:p>
            <a:r>
              <a:rPr lang="en-US" sz="4000" dirty="0"/>
              <a:t>Why Transportation and the Economy are Linked</a:t>
            </a:r>
          </a:p>
        </p:txBody>
      </p:sp>
      <p:sp>
        <p:nvSpPr>
          <p:cNvPr id="3" name="Content Placeholder 2">
            <a:extLst>
              <a:ext uri="{FF2B5EF4-FFF2-40B4-BE49-F238E27FC236}">
                <a16:creationId xmlns:a16="http://schemas.microsoft.com/office/drawing/2014/main" id="{A4737FA9-7C02-455E-834C-B7D439FF9CEB}"/>
              </a:ext>
            </a:extLst>
          </p:cNvPr>
          <p:cNvSpPr>
            <a:spLocks noGrp="1"/>
          </p:cNvSpPr>
          <p:nvPr>
            <p:ph idx="1"/>
          </p:nvPr>
        </p:nvSpPr>
        <p:spPr/>
        <p:txBody>
          <a:bodyPr/>
          <a:lstStyle/>
          <a:p>
            <a:r>
              <a:rPr lang="en-US" dirty="0">
                <a:latin typeface="Garamond" panose="02020404030301010803" pitchFamily="18" charset="0"/>
              </a:rPr>
              <a:t>Consider a general supply chain </a:t>
            </a:r>
          </a:p>
          <a:p>
            <a:pPr lvl="2"/>
            <a:r>
              <a:rPr lang="en-US" dirty="0">
                <a:latin typeface="Garamond" panose="02020404030301010803" pitchFamily="18" charset="0"/>
                <a:sym typeface="Wingdings" panose="05000000000000000000" pitchFamily="2" charset="2"/>
              </a:rPr>
              <a:t>Inputs Delivered to Manufacturing companies Produced goods Transported to retailers and warehouses </a:t>
            </a:r>
          </a:p>
        </p:txBody>
      </p:sp>
      <p:graphicFrame>
        <p:nvGraphicFramePr>
          <p:cNvPr id="4" name="Diagram 3">
            <a:extLst>
              <a:ext uri="{FF2B5EF4-FFF2-40B4-BE49-F238E27FC236}">
                <a16:creationId xmlns:a16="http://schemas.microsoft.com/office/drawing/2014/main" id="{2F9D1B6C-75DA-478A-BE2D-870307343090}"/>
              </a:ext>
            </a:extLst>
          </p:cNvPr>
          <p:cNvGraphicFramePr/>
          <p:nvPr>
            <p:extLst>
              <p:ext uri="{D42A27DB-BD31-4B8C-83A1-F6EECF244321}">
                <p14:modId xmlns:p14="http://schemas.microsoft.com/office/powerpoint/2010/main" val="4057546679"/>
              </p:ext>
            </p:extLst>
          </p:nvPr>
        </p:nvGraphicFramePr>
        <p:xfrm>
          <a:off x="2403475" y="1701800"/>
          <a:ext cx="6483350" cy="3909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D1CBF39F-67BA-40BB-9A05-B6692CDFF4AD}"/>
              </a:ext>
            </a:extLst>
          </p:cNvPr>
          <p:cNvSpPr txBox="1"/>
          <p:nvPr/>
        </p:nvSpPr>
        <p:spPr>
          <a:xfrm>
            <a:off x="838200" y="4819650"/>
            <a:ext cx="10077450" cy="1446550"/>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Garamond" panose="02020404030301010803" pitchFamily="18" charset="0"/>
              </a:rPr>
              <a:t>If there’s greater consumption within an economy, there’s demand on production and based on the supply chain, a greater demand for transportation to deliver goods. </a:t>
            </a:r>
          </a:p>
          <a:p>
            <a:pPr marL="742950" lvl="1" indent="-285750">
              <a:buFont typeface="Arial" panose="020B0604020202020204" pitchFamily="34" charset="0"/>
              <a:buChar char="•"/>
            </a:pPr>
            <a:r>
              <a:rPr lang="en-US" sz="2200" dirty="0">
                <a:latin typeface="Garamond" panose="02020404030301010803" pitchFamily="18" charset="0"/>
              </a:rPr>
              <a:t>The increase in demand for transportation services, increases the rates transportation companies can charge, improving their profitability. </a:t>
            </a:r>
          </a:p>
        </p:txBody>
      </p:sp>
    </p:spTree>
    <p:extLst>
      <p:ext uri="{BB962C8B-B14F-4D97-AF65-F5344CB8AC3E}">
        <p14:creationId xmlns:p14="http://schemas.microsoft.com/office/powerpoint/2010/main" val="1727456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FEC7C-080B-4232-AD3D-ACFAB0737A73}"/>
              </a:ext>
            </a:extLst>
          </p:cNvPr>
          <p:cNvSpPr>
            <a:spLocks noGrp="1"/>
          </p:cNvSpPr>
          <p:nvPr>
            <p:ph type="title"/>
          </p:nvPr>
        </p:nvSpPr>
        <p:spPr/>
        <p:txBody>
          <a:bodyPr/>
          <a:lstStyle/>
          <a:p>
            <a:r>
              <a:rPr lang="en-US" dirty="0"/>
              <a:t>Important Macro Factors to Consider </a:t>
            </a:r>
          </a:p>
        </p:txBody>
      </p:sp>
      <p:sp>
        <p:nvSpPr>
          <p:cNvPr id="3" name="Content Placeholder 2">
            <a:extLst>
              <a:ext uri="{FF2B5EF4-FFF2-40B4-BE49-F238E27FC236}">
                <a16:creationId xmlns:a16="http://schemas.microsoft.com/office/drawing/2014/main" id="{5071A560-AA34-4B10-97FD-4B9526E8E954}"/>
              </a:ext>
            </a:extLst>
          </p:cNvPr>
          <p:cNvSpPr>
            <a:spLocks noGrp="1"/>
          </p:cNvSpPr>
          <p:nvPr>
            <p:ph idx="1"/>
          </p:nvPr>
        </p:nvSpPr>
        <p:spPr/>
        <p:txBody>
          <a:bodyPr/>
          <a:lstStyle/>
          <a:p>
            <a:r>
              <a:rPr lang="en-US" dirty="0"/>
              <a:t>Infrastructure spending </a:t>
            </a:r>
          </a:p>
          <a:p>
            <a:r>
              <a:rPr lang="en-US" dirty="0"/>
              <a:t>Domestic demand </a:t>
            </a:r>
          </a:p>
          <a:p>
            <a:r>
              <a:rPr lang="en-US" dirty="0"/>
              <a:t>Oil Prices </a:t>
            </a:r>
          </a:p>
          <a:p>
            <a:r>
              <a:rPr lang="en-US" dirty="0"/>
              <a:t>Retail/Manufacturing Industry </a:t>
            </a:r>
          </a:p>
          <a:p>
            <a:r>
              <a:rPr lang="en-US" dirty="0"/>
              <a:t>Future growth of the economy (all of the above relate to this) </a:t>
            </a:r>
          </a:p>
          <a:p>
            <a:r>
              <a:rPr lang="en-US" dirty="0"/>
              <a:t>Wage inflation and wage growth </a:t>
            </a:r>
          </a:p>
          <a:p>
            <a:r>
              <a:rPr lang="en-US" dirty="0"/>
              <a:t>Trade policies and trade flows </a:t>
            </a:r>
          </a:p>
          <a:p>
            <a:endParaRPr lang="en-US" dirty="0"/>
          </a:p>
        </p:txBody>
      </p:sp>
    </p:spTree>
    <p:extLst>
      <p:ext uri="{BB962C8B-B14F-4D97-AF65-F5344CB8AC3E}">
        <p14:creationId xmlns:p14="http://schemas.microsoft.com/office/powerpoint/2010/main" val="3105254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631B0-9DED-45D7-B04C-235DFA983257}"/>
              </a:ext>
            </a:extLst>
          </p:cNvPr>
          <p:cNvSpPr>
            <a:spLocks noGrp="1"/>
          </p:cNvSpPr>
          <p:nvPr>
            <p:ph type="title"/>
          </p:nvPr>
        </p:nvSpPr>
        <p:spPr/>
        <p:txBody>
          <a:bodyPr/>
          <a:lstStyle/>
          <a:p>
            <a:r>
              <a:rPr lang="en-US" dirty="0"/>
              <a:t>Breakdown of Transportation Industry </a:t>
            </a:r>
          </a:p>
        </p:txBody>
      </p:sp>
      <p:sp>
        <p:nvSpPr>
          <p:cNvPr id="3" name="Content Placeholder 2">
            <a:extLst>
              <a:ext uri="{FF2B5EF4-FFF2-40B4-BE49-F238E27FC236}">
                <a16:creationId xmlns:a16="http://schemas.microsoft.com/office/drawing/2014/main" id="{3780ABAE-C17E-4F3C-A7E8-B6BF6CF8392F}"/>
              </a:ext>
            </a:extLst>
          </p:cNvPr>
          <p:cNvSpPr>
            <a:spLocks noGrp="1"/>
          </p:cNvSpPr>
          <p:nvPr>
            <p:ph idx="1"/>
          </p:nvPr>
        </p:nvSpPr>
        <p:spPr/>
        <p:txBody>
          <a:bodyPr>
            <a:normAutofit lnSpcReduction="10000"/>
          </a:bodyPr>
          <a:lstStyle/>
          <a:p>
            <a:r>
              <a:rPr lang="en-US" dirty="0">
                <a:latin typeface="Garamond" panose="02020404030301010803" pitchFamily="18" charset="0"/>
              </a:rPr>
              <a:t>Airlines </a:t>
            </a:r>
          </a:p>
          <a:p>
            <a:pPr lvl="1"/>
            <a:r>
              <a:rPr lang="en-US" dirty="0">
                <a:latin typeface="Garamond" panose="02020404030301010803" pitchFamily="18" charset="0"/>
              </a:rPr>
              <a:t>United Continental, Spirit, Southwest Delta, UPS, FedEx</a:t>
            </a:r>
          </a:p>
          <a:p>
            <a:r>
              <a:rPr lang="en-US" dirty="0">
                <a:latin typeface="Garamond" panose="02020404030301010803" pitchFamily="18" charset="0"/>
              </a:rPr>
              <a:t>Railway Companies </a:t>
            </a:r>
          </a:p>
          <a:p>
            <a:pPr lvl="1"/>
            <a:r>
              <a:rPr lang="en-US" dirty="0">
                <a:latin typeface="Garamond" panose="02020404030301010803" pitchFamily="18" charset="0"/>
              </a:rPr>
              <a:t>CSX, BNSF, Norfolk Southern </a:t>
            </a:r>
          </a:p>
          <a:p>
            <a:r>
              <a:rPr lang="en-US" dirty="0">
                <a:latin typeface="Garamond" panose="02020404030301010803" pitchFamily="18" charset="0"/>
              </a:rPr>
              <a:t>Trucking/Logistics Companies </a:t>
            </a:r>
          </a:p>
          <a:p>
            <a:pPr lvl="1"/>
            <a:r>
              <a:rPr lang="en-US" dirty="0">
                <a:latin typeface="Garamond" panose="02020404030301010803" pitchFamily="18" charset="0"/>
              </a:rPr>
              <a:t>ArcBest, Patriot Transportation Holding, Landstar, JB Hunt, Swift, XPO </a:t>
            </a:r>
          </a:p>
          <a:p>
            <a:r>
              <a:rPr lang="en-US" dirty="0">
                <a:latin typeface="Garamond" panose="02020404030301010803" pitchFamily="18" charset="0"/>
              </a:rPr>
              <a:t>Container shipping Companies </a:t>
            </a:r>
          </a:p>
          <a:p>
            <a:pPr lvl="1"/>
            <a:r>
              <a:rPr lang="en-US" dirty="0">
                <a:latin typeface="Garamond" panose="02020404030301010803" pitchFamily="18" charset="0"/>
              </a:rPr>
              <a:t>A.P. Moller–Maersk Group, MSC, COSCO</a:t>
            </a:r>
          </a:p>
          <a:p>
            <a:r>
              <a:rPr lang="en-US" dirty="0">
                <a:latin typeface="Garamond" panose="02020404030301010803" pitchFamily="18" charset="0"/>
              </a:rPr>
              <a:t>Each sector is driven by economic growth, but have different drivers</a:t>
            </a:r>
          </a:p>
          <a:p>
            <a:pPr marL="0" indent="0">
              <a:buNone/>
            </a:pPr>
            <a:r>
              <a:rPr lang="en-US" dirty="0">
                <a:latin typeface="Garamond" panose="02020404030301010803" pitchFamily="18" charset="0"/>
              </a:rPr>
              <a:t> of value. </a:t>
            </a:r>
          </a:p>
        </p:txBody>
      </p:sp>
      <p:pic>
        <p:nvPicPr>
          <p:cNvPr id="6" name="Graphic 5">
            <a:extLst>
              <a:ext uri="{FF2B5EF4-FFF2-40B4-BE49-F238E27FC236}">
                <a16:creationId xmlns:a16="http://schemas.microsoft.com/office/drawing/2014/main" id="{1F89A397-B8CA-4FEA-9E6E-3247DD0C69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72012" y="1648046"/>
            <a:ext cx="802537" cy="802537"/>
          </a:xfrm>
          <a:prstGeom prst="rect">
            <a:avLst/>
          </a:prstGeom>
        </p:spPr>
      </p:pic>
      <p:pic>
        <p:nvPicPr>
          <p:cNvPr id="8" name="Graphic 7">
            <a:extLst>
              <a:ext uri="{FF2B5EF4-FFF2-40B4-BE49-F238E27FC236}">
                <a16:creationId xmlns:a16="http://schemas.microsoft.com/office/drawing/2014/main" id="{8A0B6233-E575-4ABD-89A5-DE4E9A1881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52531" y="2572340"/>
            <a:ext cx="802537" cy="802537"/>
          </a:xfrm>
          <a:prstGeom prst="rect">
            <a:avLst/>
          </a:prstGeom>
        </p:spPr>
      </p:pic>
      <p:pic>
        <p:nvPicPr>
          <p:cNvPr id="10" name="Graphic 9">
            <a:extLst>
              <a:ext uri="{FF2B5EF4-FFF2-40B4-BE49-F238E27FC236}">
                <a16:creationId xmlns:a16="http://schemas.microsoft.com/office/drawing/2014/main" id="{AEF43D91-D235-43E0-80D0-0D543ED589C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22171" y="3374877"/>
            <a:ext cx="1063256" cy="1063256"/>
          </a:xfrm>
          <a:prstGeom prst="rect">
            <a:avLst/>
          </a:prstGeom>
        </p:spPr>
      </p:pic>
      <p:pic>
        <p:nvPicPr>
          <p:cNvPr id="12" name="Graphic 11">
            <a:extLst>
              <a:ext uri="{FF2B5EF4-FFF2-40B4-BE49-F238E27FC236}">
                <a16:creationId xmlns:a16="http://schemas.microsoft.com/office/drawing/2014/main" id="{177512DE-6EDF-4A5F-BA17-2F822514C3C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952531" y="4431930"/>
            <a:ext cx="808740" cy="808740"/>
          </a:xfrm>
          <a:prstGeom prst="rect">
            <a:avLst/>
          </a:prstGeom>
        </p:spPr>
      </p:pic>
    </p:spTree>
    <p:extLst>
      <p:ext uri="{BB962C8B-B14F-4D97-AF65-F5344CB8AC3E}">
        <p14:creationId xmlns:p14="http://schemas.microsoft.com/office/powerpoint/2010/main" val="3950377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E5714-C8B7-46FF-ADE1-609A11BF5289}"/>
              </a:ext>
            </a:extLst>
          </p:cNvPr>
          <p:cNvSpPr>
            <a:spLocks noGrp="1"/>
          </p:cNvSpPr>
          <p:nvPr>
            <p:ph type="title"/>
          </p:nvPr>
        </p:nvSpPr>
        <p:spPr/>
        <p:txBody>
          <a:bodyPr>
            <a:normAutofit/>
          </a:bodyPr>
          <a:lstStyle/>
          <a:p>
            <a:r>
              <a:rPr lang="en-US" sz="3600" dirty="0"/>
              <a:t>Industry Breakdown: Airline companies (cargo planes) </a:t>
            </a:r>
          </a:p>
        </p:txBody>
      </p:sp>
      <p:sp>
        <p:nvSpPr>
          <p:cNvPr id="3" name="Content Placeholder 2">
            <a:extLst>
              <a:ext uri="{FF2B5EF4-FFF2-40B4-BE49-F238E27FC236}">
                <a16:creationId xmlns:a16="http://schemas.microsoft.com/office/drawing/2014/main" id="{AADE9E28-883F-42A0-BFEB-DFF7C17B2171}"/>
              </a:ext>
            </a:extLst>
          </p:cNvPr>
          <p:cNvSpPr>
            <a:spLocks noGrp="1"/>
          </p:cNvSpPr>
          <p:nvPr>
            <p:ph idx="1"/>
          </p:nvPr>
        </p:nvSpPr>
        <p:spPr/>
        <p:txBody>
          <a:bodyPr/>
          <a:lstStyle/>
          <a:p>
            <a:r>
              <a:rPr lang="en-US" dirty="0">
                <a:latin typeface="Garamond" panose="02020404030301010803" pitchFamily="18" charset="0"/>
              </a:rPr>
              <a:t>Important Drivers : </a:t>
            </a:r>
          </a:p>
          <a:p>
            <a:pPr lvl="1"/>
            <a:r>
              <a:rPr lang="en-US" dirty="0">
                <a:latin typeface="Garamond" panose="02020404030301010803" pitchFamily="18" charset="0"/>
              </a:rPr>
              <a:t>Trade policy and world growth </a:t>
            </a:r>
          </a:p>
          <a:p>
            <a:pPr lvl="1"/>
            <a:r>
              <a:rPr lang="en-US" dirty="0">
                <a:latin typeface="Garamond" panose="02020404030301010803" pitchFamily="18" charset="0"/>
              </a:rPr>
              <a:t>Capital spending and interest rates (expensive to buy/lease planes)</a:t>
            </a:r>
          </a:p>
          <a:p>
            <a:pPr lvl="2"/>
            <a:r>
              <a:rPr lang="en-US" dirty="0">
                <a:latin typeface="Garamond" panose="02020404030301010803" pitchFamily="18" charset="0"/>
              </a:rPr>
              <a:t>Aircraft production and delivery time </a:t>
            </a:r>
          </a:p>
          <a:p>
            <a:pPr lvl="1"/>
            <a:r>
              <a:rPr lang="en-US" dirty="0">
                <a:latin typeface="Garamond" panose="02020404030301010803" pitchFamily="18" charset="0"/>
              </a:rPr>
              <a:t>Production of high value, low density goods (computer chips, precious metals) </a:t>
            </a:r>
          </a:p>
          <a:p>
            <a:pPr lvl="2"/>
            <a:r>
              <a:rPr lang="en-US" dirty="0">
                <a:latin typeface="Garamond" panose="02020404030301010803" pitchFamily="18" charset="0"/>
              </a:rPr>
              <a:t>If products are heavy, ocean freight is much cheaper  </a:t>
            </a:r>
          </a:p>
          <a:p>
            <a:r>
              <a:rPr lang="en-US" dirty="0">
                <a:latin typeface="Garamond" panose="02020404030301010803" pitchFamily="18" charset="0"/>
              </a:rPr>
              <a:t>Fun fact: This year, an early Lunar New Year impacted air freight </a:t>
            </a:r>
          </a:p>
          <a:p>
            <a:pPr lvl="1"/>
            <a:r>
              <a:rPr lang="en-US" dirty="0">
                <a:latin typeface="Garamond" panose="02020404030301010803" pitchFamily="18" charset="0"/>
              </a:rPr>
              <a:t>Freight ton kilometers (one metric ton of revenue load carried 1 km) fell 2% globally and industry experts explain that an early Lunar New Year shut down manufacturing in China for 2 weeks, considerably slowing commerce in the Asia Pacific Area </a:t>
            </a:r>
          </a:p>
          <a:p>
            <a:pPr lvl="1"/>
            <a:endParaRPr lang="en-US" dirty="0">
              <a:latin typeface="Garamond" panose="02020404030301010803" pitchFamily="18" charset="0"/>
            </a:endParaRPr>
          </a:p>
        </p:txBody>
      </p:sp>
    </p:spTree>
    <p:extLst>
      <p:ext uri="{BB962C8B-B14F-4D97-AF65-F5344CB8AC3E}">
        <p14:creationId xmlns:p14="http://schemas.microsoft.com/office/powerpoint/2010/main" val="34149038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TotalTime>
  <Words>1797</Words>
  <Application>Microsoft Macintosh PowerPoint</Application>
  <PresentationFormat>Widescreen</PresentationFormat>
  <Paragraphs>161</Paragraphs>
  <Slides>26</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Arial</vt:lpstr>
      <vt:lpstr>Calibri</vt:lpstr>
      <vt:lpstr>Calibri Light</vt:lpstr>
      <vt:lpstr>Garamond</vt:lpstr>
      <vt:lpstr>RobotoRegular</vt:lpstr>
      <vt:lpstr>Office Theme</vt:lpstr>
      <vt:lpstr>Worksheet</vt:lpstr>
      <vt:lpstr>QFS Sector Overview: Transportation Industry </vt:lpstr>
      <vt:lpstr>Brainteaser : </vt:lpstr>
      <vt:lpstr>Answer: </vt:lpstr>
      <vt:lpstr>Table of Contents </vt:lpstr>
      <vt:lpstr>The Importance of Macro in the Transportation Industry</vt:lpstr>
      <vt:lpstr>Why Transportation and the Economy are Linked</vt:lpstr>
      <vt:lpstr>Important Macro Factors to Consider </vt:lpstr>
      <vt:lpstr>Breakdown of Transportation Industry </vt:lpstr>
      <vt:lpstr>Industry Breakdown: Airline companies (cargo planes) </vt:lpstr>
      <vt:lpstr>Industry Breakdown: Railway Companies </vt:lpstr>
      <vt:lpstr>Overview: Railway Companies continued </vt:lpstr>
      <vt:lpstr>Industry Breakdown: Trucking/Logistics </vt:lpstr>
      <vt:lpstr>Industry Breakdown: Shipping (Marine Transportation)</vt:lpstr>
      <vt:lpstr>Focus on Trucking: Important Industry Drivers</vt:lpstr>
      <vt:lpstr>2018 was the Perfect Storm for the Trucking Industry </vt:lpstr>
      <vt:lpstr>Retailers Feeling the Impact </vt:lpstr>
      <vt:lpstr>Shift Between Industries : Trucking and Rail</vt:lpstr>
      <vt:lpstr>Relief in Trucking Market: </vt:lpstr>
      <vt:lpstr>Cycles in Trucking Industry: 2014 Repeat? </vt:lpstr>
      <vt:lpstr>How to trade this idea ? </vt:lpstr>
      <vt:lpstr>Step 1 : How are Railway Companies trading?</vt:lpstr>
      <vt:lpstr>Step 2: Isolate What’s Important </vt:lpstr>
      <vt:lpstr>Step 3: Idea: Short Union Pacific : </vt:lpstr>
      <vt:lpstr>Step 4: Valuation Union Pacific – Past Growth </vt:lpstr>
      <vt:lpstr>Step 5: Make Projections and Simple Valuation</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Avni Patel</dc:creator>
  <cp:lastModifiedBy>Joshua Ling</cp:lastModifiedBy>
  <cp:revision>23</cp:revision>
  <dcterms:created xsi:type="dcterms:W3CDTF">2019-03-11T02:26:26Z</dcterms:created>
  <dcterms:modified xsi:type="dcterms:W3CDTF">2019-03-12T16:01:05Z</dcterms:modified>
</cp:coreProperties>
</file>