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2" r:id="rId3"/>
    <p:sldId id="335" r:id="rId4"/>
    <p:sldId id="336" r:id="rId5"/>
    <p:sldId id="318" r:id="rId6"/>
    <p:sldId id="280" r:id="rId7"/>
    <p:sldId id="319" r:id="rId8"/>
    <p:sldId id="307" r:id="rId9"/>
    <p:sldId id="304" r:id="rId10"/>
    <p:sldId id="327" r:id="rId11"/>
    <p:sldId id="321" r:id="rId12"/>
    <p:sldId id="306" r:id="rId13"/>
    <p:sldId id="308" r:id="rId14"/>
    <p:sldId id="313" r:id="rId15"/>
    <p:sldId id="328" r:id="rId16"/>
    <p:sldId id="329" r:id="rId17"/>
    <p:sldId id="320" r:id="rId18"/>
    <p:sldId id="337" r:id="rId19"/>
    <p:sldId id="330" r:id="rId20"/>
    <p:sldId id="338" r:id="rId21"/>
    <p:sldId id="309" r:id="rId22"/>
    <p:sldId id="311" r:id="rId23"/>
    <p:sldId id="331" r:id="rId24"/>
    <p:sldId id="332" r:id="rId25"/>
    <p:sldId id="333" r:id="rId26"/>
    <p:sldId id="334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 autoAdjust="0"/>
    <p:restoredTop sz="92154" autoAdjust="0"/>
  </p:normalViewPr>
  <p:slideViewPr>
    <p:cSldViewPr>
      <p:cViewPr>
        <p:scale>
          <a:sx n="110" d="100"/>
          <a:sy n="110" d="100"/>
        </p:scale>
        <p:origin x="17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Options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For Buying A Put</a:t>
            </a:r>
          </a:p>
        </p:txBody>
      </p:sp>
      <p:pic>
        <p:nvPicPr>
          <p:cNvPr id="2050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Concept of </a:t>
            </a:r>
            <a:r>
              <a:rPr lang="en-US" sz="3600" dirty="0" err="1">
                <a:latin typeface="Garamond"/>
                <a:cs typeface="Garamond"/>
              </a:rPr>
              <a:t>Moneyness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>
                <a:latin typeface="Garamond"/>
                <a:cs typeface="Garamond"/>
              </a:rPr>
              <a:t>Options are heavily dependent on the concept of </a:t>
            </a:r>
            <a:r>
              <a:rPr lang="en-US" sz="3000" dirty="0" err="1">
                <a:latin typeface="Garamond"/>
                <a:cs typeface="Garamond"/>
              </a:rPr>
              <a:t>moneyness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mr-IN" sz="3000" dirty="0">
                <a:latin typeface="Garamond"/>
                <a:cs typeface="Garamond"/>
              </a:rPr>
              <a:t>–</a:t>
            </a:r>
            <a:r>
              <a:rPr lang="en-US" sz="3000" dirty="0">
                <a:latin typeface="Garamond"/>
                <a:cs typeface="Garamond"/>
              </a:rPr>
              <a:t> relative position of the price of the underlying asset with respect to the strike price of the option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If expiration were today, the option would have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At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Strike price = Spot price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Out of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If expiration were today, the option would be worthless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Why People Trade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Leverage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Hedging </a:t>
            </a:r>
            <a:r>
              <a:rPr lang="mr-IN" sz="2400" dirty="0">
                <a:latin typeface="Garamond"/>
                <a:cs typeface="Garamond"/>
              </a:rPr>
              <a:t>–</a:t>
            </a:r>
            <a:r>
              <a:rPr lang="en-US" sz="2400" dirty="0">
                <a:latin typeface="Garamond"/>
                <a:cs typeface="Garamond"/>
              </a:rPr>
              <a:t> Protected downside risk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Speculation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Have a unique view that you can’t play with just the underlying asset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Delta: betting on the price of the underlying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Vega: betting on the volatility of the underlying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Theta: collecting the time premium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06556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Summary Of Payoff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2" y="1600200"/>
            <a:ext cx="5773419" cy="51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3074" name="Picture 2" descr="mage result for str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short str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8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4098" name="Picture 2" descr="mage result for long str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short st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</a:t>
            </a:r>
          </a:p>
        </p:txBody>
      </p:sp>
      <p:pic>
        <p:nvPicPr>
          <p:cNvPr id="5122" name="Picture 2" descr="mage result for bullish call 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0" y="1600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bearish call sp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1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9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How much do you think a call option should be priced if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Price of underlying is 50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Expiration date is in a year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9764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AFE24-4B06-2249-B466-20A5AF03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42" y="4431877"/>
            <a:ext cx="3182758" cy="2346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4F690-608D-754F-9E31-E3D57AF5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31877"/>
            <a:ext cx="3289022" cy="2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How much do you think a put option should be priced if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Price of underlying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Expiration date is in a year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There are 8 people sitting in a room at an investment bank. 4 of them are traders and 4 of them are bankers. They are split off into 4 teams of 2 for team-building exercises. What is the probability that each group of 2 has 1 trader and 1 banker?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55A25-27CC-E743-AA68-169A87C3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38" y="4594083"/>
            <a:ext cx="2877074" cy="177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95CAD-091E-1141-91E6-2FA2A01A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6389291"/>
            <a:ext cx="14097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FBCAE-7A2A-4442-A9AE-87C98B7C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949" y="4592203"/>
            <a:ext cx="2927549" cy="177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0075C-9FE4-3949-860E-45C89F78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323" y="6456855"/>
            <a:ext cx="1320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Relationships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S-K] &lt;= 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&gt; C(K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 C(t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K-S] &lt;= P &lt;= 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&lt; P(K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 P(t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S, K = spot price, strike price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, 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 = lower strike, higher strike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shorter maturity, longer maturity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D83C8A-BA38-5D47-90B9-8E1024786952}"/>
              </a:ext>
            </a:extLst>
          </p:cNvPr>
          <p:cNvSpPr txBox="1">
            <a:spLocks/>
          </p:cNvSpPr>
          <p:nvPr/>
        </p:nvSpPr>
        <p:spPr>
          <a:xfrm>
            <a:off x="3200400" y="6218238"/>
            <a:ext cx="7010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Intrinsic vs. Extrinsic Value?</a:t>
            </a:r>
          </a:p>
        </p:txBody>
      </p:sp>
    </p:spTree>
    <p:extLst>
      <p:ext uri="{BB962C8B-B14F-4D97-AF65-F5344CB8AC3E}">
        <p14:creationId xmlns:p14="http://schemas.microsoft.com/office/powerpoint/2010/main" val="44466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Impact of Each Variable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/>
              <a:t>What happens to the cost of a call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of underlying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Strike price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Time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Interest rates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r>
              <a:rPr lang="en-US" sz="2400" dirty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Dividends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5911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Impact of Each Variable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/>
              <a:t>What happens to the cost of a put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of underlying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Strike price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Time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Interest rates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r>
              <a:rPr lang="en-US" sz="2400" dirty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Dividends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8625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24" y="1851660"/>
            <a:ext cx="7126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Defines the relationship between the price of a European put and European call of the same class (same </a:t>
            </a:r>
            <a:r>
              <a:rPr lang="en-US" sz="2600"/>
              <a:t>strike/underlying asset/expiration date)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8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P + S = C + PV(K)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 = P + S </a:t>
            </a:r>
            <a:r>
              <a:rPr lang="mr-IN" sz="2600" dirty="0"/>
              <a:t>–</a:t>
            </a:r>
            <a:r>
              <a:rPr lang="en-US" sz="2600" dirty="0"/>
              <a:t> PV(K)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2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Probability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Select any person to be the first member of the group. 8/8 ways to do this. For their partner there are 4/7 valid people to select. Repeat for 2nd group, with 6/6 ways to select the first person and 3/5 ways to select the 2nd person. Same logic applies for 3rd group, for a total of 4/7 * 3/5 * 2/3 =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  <a:r>
              <a:rPr lang="en-US" sz="2400" dirty="0">
                <a:latin typeface="Garamond"/>
                <a:cs typeface="Garamond"/>
              </a:rPr>
              <a:t>. Note that we don’t have to worry about the 4th group because there will naturally be 1 banker and 1 trader left if the other groups are valid.</a:t>
            </a: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Combinations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 total number of combinations is 8 choose 2 * 6 choose 2 * 4 choose 2 divided by 4! because the selection of groups does not require order. This comes out to 105 combinations. The number of valid groups can be thought of as 4*4 for group 1, 3*3 for group 2, 2*2 for group 3. Again divided by 4! because the order does not matter. This comes out to 24 valid combinations, for a total probability of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</a:p>
        </p:txBody>
      </p:sp>
    </p:spTree>
    <p:extLst>
      <p:ext uri="{BB962C8B-B14F-4D97-AF65-F5344CB8AC3E}">
        <p14:creationId xmlns:p14="http://schemas.microsoft.com/office/powerpoint/2010/main" val="4705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 derivative is a financial instrument whose value is based on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Call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buy an underlying asset at a specified price within a specific time period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Put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sell an underlying asset at a specified price within a specific time period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/>
              <a:t>Other Key Terms To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07" y="1828800"/>
            <a:ext cx="6463783" cy="3060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8" y="486664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What is the difference between the price of the underlying asset and the strike price?</a:t>
            </a: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2 Types of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American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 exercise the option early, at any point up until expiration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European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cannot exercise option early and has to wait until expiration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</a:t>
            </a:r>
            <a:r>
              <a:rPr lang="en-US" sz="3600">
                <a:latin typeface="Garamond"/>
                <a:cs typeface="Garamond"/>
              </a:rPr>
              <a:t>For Buying A Call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026" name="Picture 2" descr="raph showing the expected profit or loss for the long call option 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6521</TotalTime>
  <Words>865</Words>
  <Application>Microsoft Macintosh PowerPoint</Application>
  <PresentationFormat>On-screen Show (4:3)</PresentationFormat>
  <Paragraphs>107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Caslon Pro</vt:lpstr>
      <vt:lpstr>Arial</vt:lpstr>
      <vt:lpstr>Calibri</vt:lpstr>
      <vt:lpstr>Garamond</vt:lpstr>
      <vt:lpstr>Wingdings</vt:lpstr>
      <vt:lpstr>Office Theme</vt:lpstr>
      <vt:lpstr>Intro to Derivatives: Options</vt:lpstr>
      <vt:lpstr>Brainteaser!</vt:lpstr>
      <vt:lpstr>Answer: Probability Approach</vt:lpstr>
      <vt:lpstr>Answer: Combinations Approach</vt:lpstr>
      <vt:lpstr>What Is a Derivative?</vt:lpstr>
      <vt:lpstr>Key Definitions </vt:lpstr>
      <vt:lpstr>Other Key Terms To Know</vt:lpstr>
      <vt:lpstr>2 Types of Options</vt:lpstr>
      <vt:lpstr>Payoff Diagram For Buying A Call</vt:lpstr>
      <vt:lpstr>Payoff Diagram For Buying A Put</vt:lpstr>
      <vt:lpstr>Concept of Moneyness</vt:lpstr>
      <vt:lpstr>Why People Trade Options</vt:lpstr>
      <vt:lpstr>Summary Of Payoff Diagrams</vt:lpstr>
      <vt:lpstr>Different Strategies: Volatility Strategies</vt:lpstr>
      <vt:lpstr>Different Strategies: Volatility Strategies</vt:lpstr>
      <vt:lpstr>Different Strategies:</vt:lpstr>
      <vt:lpstr>Pricing Exercise</vt:lpstr>
      <vt:lpstr>Pricing Exercise</vt:lpstr>
      <vt:lpstr>Pricing Exercise</vt:lpstr>
      <vt:lpstr>Pricing Exercise</vt:lpstr>
      <vt:lpstr>Pricing Relationships</vt:lpstr>
      <vt:lpstr>Impact of Each Variable</vt:lpstr>
      <vt:lpstr>Impact of Each Variable</vt:lpstr>
      <vt:lpstr>Put-Call Parity</vt:lpstr>
      <vt:lpstr>Put-Call Parity</vt:lpstr>
      <vt:lpstr>Put-Call Parity</vt:lpstr>
      <vt:lpstr>Questions?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Arjun Venigalla</cp:lastModifiedBy>
  <cp:revision>341</cp:revision>
  <cp:lastPrinted>2018-01-23T17:23:00Z</cp:lastPrinted>
  <dcterms:created xsi:type="dcterms:W3CDTF">2013-09-30T15:19:49Z</dcterms:created>
  <dcterms:modified xsi:type="dcterms:W3CDTF">2021-10-12T14:39:41Z</dcterms:modified>
</cp:coreProperties>
</file>