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22" r:id="rId3"/>
    <p:sldId id="335" r:id="rId4"/>
    <p:sldId id="336" r:id="rId5"/>
    <p:sldId id="318" r:id="rId6"/>
    <p:sldId id="280" r:id="rId7"/>
    <p:sldId id="319" r:id="rId8"/>
    <p:sldId id="307" r:id="rId9"/>
    <p:sldId id="304" r:id="rId10"/>
    <p:sldId id="327" r:id="rId11"/>
    <p:sldId id="321" r:id="rId12"/>
    <p:sldId id="306" r:id="rId13"/>
    <p:sldId id="308" r:id="rId14"/>
    <p:sldId id="313" r:id="rId15"/>
    <p:sldId id="328" r:id="rId16"/>
    <p:sldId id="329" r:id="rId17"/>
    <p:sldId id="320" r:id="rId18"/>
    <p:sldId id="337" r:id="rId19"/>
    <p:sldId id="330" r:id="rId20"/>
    <p:sldId id="338" r:id="rId21"/>
    <p:sldId id="309" r:id="rId22"/>
    <p:sldId id="311" r:id="rId23"/>
    <p:sldId id="331" r:id="rId24"/>
    <p:sldId id="332" r:id="rId25"/>
    <p:sldId id="333" r:id="rId26"/>
    <p:sldId id="334" r:id="rId27"/>
    <p:sldId id="32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16A"/>
    <a:srgbClr val="6B7DE3"/>
    <a:srgbClr val="9D8FE3"/>
    <a:srgbClr val="89A2C4"/>
    <a:srgbClr val="1B5683"/>
    <a:srgbClr val="FFFFFF"/>
    <a:srgbClr val="7D9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2149" autoAdjust="0"/>
  </p:normalViewPr>
  <p:slideViewPr>
    <p:cSldViewPr>
      <p:cViewPr>
        <p:scale>
          <a:sx n="100" d="100"/>
          <a:sy n="100" d="100"/>
        </p:scale>
        <p:origin x="2064" y="2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7DE09-3965-DF40-A812-E6902744218A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3730F-10BE-7A46-B529-7B3F0C88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87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BD6F1-CC5C-0F4C-BE5A-725331A5A20A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A947-1AB1-E845-9D3A-D426F6C51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4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96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9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9A947-1AB1-E845-9D3A-D426F6C513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5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1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4648200"/>
            <a:ext cx="9144000" cy="8382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algn="ctr">
              <a:defRPr sz="360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	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5486400"/>
            <a:ext cx="9143999" cy="533400"/>
          </a:xfrm>
          <a:solidFill>
            <a:schemeClr val="bg1">
              <a:alpha val="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7D9BC1"/>
                </a:solidFill>
                <a:latin typeface="Adobe Caslon Pro" panose="0205050205050A0204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	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06597"/>
            <a:ext cx="5074569" cy="16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50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4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24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nasdaq.com/reference/tower2.jpg"/>
          <p:cNvPicPr>
            <a:picLocks noChangeAspect="1" noChangeArrowheads="1"/>
          </p:cNvPicPr>
          <p:nvPr userDrawn="1"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3" t="1753" r="19629" b="138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 descr="Quantitative Finance Societ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752600" y="0"/>
            <a:ext cx="7391401" cy="6858000"/>
          </a:xfrm>
          <a:prstGeom prst="rect">
            <a:avLst/>
          </a:prstGeom>
          <a:solidFill>
            <a:srgbClr val="FFFF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685800"/>
            <a:ext cx="6553201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752600" y="1524000"/>
            <a:ext cx="73914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50838"/>
            <a:ext cx="8229600" cy="792162"/>
          </a:xfrm>
        </p:spPr>
        <p:txBody>
          <a:bodyPr>
            <a:normAutofit/>
          </a:bodyPr>
          <a:lstStyle>
            <a:lvl1pPr>
              <a:defRPr sz="3600" b="0">
                <a:latin typeface="Adobe Caslon Pro" panose="0205050205050A0204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dobe Caslon Pro" panose="0205050205050A020403" pitchFamily="18" charset="0"/>
              </a:defRPr>
            </a:lvl1pPr>
            <a:lvl2pPr>
              <a:defRPr sz="2400">
                <a:latin typeface="Adobe Caslon Pro" panose="0205050205050A020403" pitchFamily="18" charset="0"/>
              </a:defRPr>
            </a:lvl2pPr>
            <a:lvl3pPr>
              <a:defRPr sz="2000">
                <a:latin typeface="Adobe Caslon Pro" panose="0205050205050A020403" pitchFamily="18" charset="0"/>
              </a:defRPr>
            </a:lvl3pPr>
            <a:lvl4pPr>
              <a:defRPr sz="1800">
                <a:latin typeface="Adobe Caslon Pro" panose="0205050205050A020403" pitchFamily="18" charset="0"/>
              </a:defRPr>
            </a:lvl4pPr>
            <a:lvl5pPr>
              <a:defRPr sz="1800">
                <a:latin typeface="Adobe Caslon Pro" panose="0205050205050A0204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228600" y="1066800"/>
            <a:ext cx="8229600" cy="457200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latin typeface="Adobe Caslon Pro" panose="0205050205050A0204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4300" y="304800"/>
            <a:ext cx="76200" cy="6858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 flipH="1">
            <a:off x="4334257" y="-3133343"/>
            <a:ext cx="18286" cy="8229600"/>
          </a:xfrm>
          <a:prstGeom prst="rect">
            <a:avLst/>
          </a:prstGeom>
          <a:solidFill>
            <a:srgbClr val="7D9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8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947"/>
            <a:ext cx="8229600" cy="792162"/>
          </a:xfrm>
        </p:spPr>
        <p:txBody>
          <a:bodyPr/>
          <a:lstStyle>
            <a:lvl1pPr>
              <a:defRPr sz="32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28575">
            <a:solidFill>
              <a:srgbClr val="89A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02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80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81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42045C-03CB-4AD1-B7FC-77D259CB0BD8}" type="datetimeFigureOut">
              <a:rPr lang="en-US" smtClean="0"/>
              <a:t>10/5/22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8FDF09-2BD3-4353-A4A7-26E9124E3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46237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 descr="Quantitative Finance Society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1214480" cy="3886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84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Intro to Derivatives: Options</a:t>
            </a:r>
          </a:p>
        </p:txBody>
      </p:sp>
    </p:spTree>
    <p:extLst>
      <p:ext uri="{BB962C8B-B14F-4D97-AF65-F5344CB8AC3E}">
        <p14:creationId xmlns:p14="http://schemas.microsoft.com/office/powerpoint/2010/main" val="2806099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Payoff Diagram For Buying A Put</a:t>
            </a:r>
          </a:p>
        </p:txBody>
      </p:sp>
      <p:pic>
        <p:nvPicPr>
          <p:cNvPr id="2050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558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Concept of </a:t>
            </a:r>
            <a:r>
              <a:rPr lang="en-US" sz="3600" dirty="0" err="1">
                <a:latin typeface="Garamond"/>
                <a:cs typeface="Garamond"/>
              </a:rPr>
              <a:t>Moneyness</a:t>
            </a:r>
            <a:endParaRPr lang="en-US" sz="3600" dirty="0">
              <a:latin typeface="Garamond"/>
              <a:cs typeface="Garamond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>
                <a:latin typeface="Garamond"/>
                <a:cs typeface="Garamond"/>
              </a:rPr>
              <a:t>Options are heavily dependent on the concept of </a:t>
            </a:r>
            <a:r>
              <a:rPr lang="en-US" sz="3000" dirty="0" err="1">
                <a:latin typeface="Garamond"/>
                <a:cs typeface="Garamond"/>
              </a:rPr>
              <a:t>moneyness</a:t>
            </a:r>
            <a:r>
              <a:rPr lang="en-US" sz="3000" dirty="0">
                <a:latin typeface="Garamond"/>
                <a:cs typeface="Garamond"/>
              </a:rPr>
              <a:t> </a:t>
            </a:r>
            <a:r>
              <a:rPr lang="mr-IN" sz="3000" dirty="0">
                <a:latin typeface="Garamond"/>
                <a:cs typeface="Garamond"/>
              </a:rPr>
              <a:t>–</a:t>
            </a:r>
            <a:r>
              <a:rPr lang="en-US" sz="3000" dirty="0">
                <a:latin typeface="Garamond"/>
                <a:cs typeface="Garamond"/>
              </a:rPr>
              <a:t> relative position of the price of the underlying asset with respect to the strike price of the option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 the Money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If expiration were today, the option would have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At the Money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Strike price = Spot price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Out of the Money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If expiration were today, the option would be worthless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42099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Why People Trade Options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Leverage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Hedging </a:t>
            </a:r>
            <a:r>
              <a:rPr lang="mr-IN" sz="2400" dirty="0">
                <a:latin typeface="Garamond"/>
                <a:cs typeface="Garamond"/>
              </a:rPr>
              <a:t>–</a:t>
            </a:r>
            <a:r>
              <a:rPr lang="en-US" sz="2400" dirty="0">
                <a:latin typeface="Garamond"/>
                <a:cs typeface="Garamond"/>
              </a:rPr>
              <a:t> Protected downside risk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Speculation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Have a unique view that you can’t play with just the underlying asset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Delta: betting on the price of the underlying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Vega: betting on the volatility of the underlying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Theta: collecting the time premium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>
                <a:latin typeface="Garamond"/>
                <a:cs typeface="Garamond"/>
              </a:rPr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206556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Summary Of Payoff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82" y="1600200"/>
            <a:ext cx="5773419" cy="51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 </a:t>
            </a:r>
            <a:r>
              <a:rPr lang="en-US" sz="3000">
                <a:latin typeface="Garamond"/>
                <a:cs typeface="Garamond"/>
              </a:rPr>
              <a:t>Volatility Strategies</a:t>
            </a:r>
            <a:endParaRPr lang="en-US" sz="3000" dirty="0">
              <a:latin typeface="Garamond"/>
              <a:cs typeface="Garamond"/>
            </a:endParaRPr>
          </a:p>
        </p:txBody>
      </p:sp>
      <p:pic>
        <p:nvPicPr>
          <p:cNvPr id="3074" name="Picture 2" descr="mage result for stradd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ge result for short strad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989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 </a:t>
            </a:r>
            <a:r>
              <a:rPr lang="en-US" sz="3000">
                <a:latin typeface="Garamond"/>
                <a:cs typeface="Garamond"/>
              </a:rPr>
              <a:t>Volatility Strategies</a:t>
            </a:r>
            <a:endParaRPr lang="en-US" sz="3000" dirty="0">
              <a:latin typeface="Garamond"/>
              <a:cs typeface="Garamond"/>
            </a:endParaRPr>
          </a:p>
        </p:txBody>
      </p:sp>
      <p:pic>
        <p:nvPicPr>
          <p:cNvPr id="4098" name="Picture 2" descr="mage result for long stra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ge result for short stran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86600" cy="79216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Garamond"/>
                <a:cs typeface="Garamond"/>
              </a:rPr>
              <a:t>Different Strategies:</a:t>
            </a:r>
          </a:p>
        </p:txBody>
      </p:sp>
      <p:pic>
        <p:nvPicPr>
          <p:cNvPr id="5122" name="Picture 2" descr="mage result for bullish call sp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90" y="16002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ge result for bearish call spr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10" y="37338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9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6146" name="Picture 2" descr="mage result for long call payoff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53540"/>
            <a:ext cx="3769360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4632960"/>
            <a:ext cx="7010400" cy="19202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How much do you think a call option should be priced if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Strike price is 40</a:t>
            </a: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Price of underlying is 50</a:t>
            </a: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Expiration date is in a year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09764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6146" name="Picture 2" descr="mage result for long call payoff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53540"/>
            <a:ext cx="3769360" cy="282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7AFE24-4B06-2249-B466-20A5AF038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42" y="4431877"/>
            <a:ext cx="3182758" cy="2346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74F690-608D-754F-9E31-E3D57AF58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4431877"/>
            <a:ext cx="3289022" cy="23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974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4632960"/>
            <a:ext cx="7010400" cy="19202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How much do you think a put option should be priced if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Strike price is 40</a:t>
            </a: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Price of underlying is 40</a:t>
            </a:r>
          </a:p>
          <a:p>
            <a:pPr>
              <a:buFontTx/>
              <a:buChar char="-"/>
            </a:pPr>
            <a:r>
              <a:rPr lang="en-US" sz="2400" dirty="0">
                <a:latin typeface="Garamond"/>
                <a:cs typeface="Garamond"/>
              </a:rPr>
              <a:t>Expiration date is in a year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pic>
        <p:nvPicPr>
          <p:cNvPr id="7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76" y="16764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56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Brainteaser!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There are 8 people sitting in a room at an investment bank. 4 of them are traders and 4 of them are bankers. They are split off into 4 teams of 2 for team-building exercises. What is the probability that each group of 2 has 1 trader and 1 banker?</a:t>
            </a:r>
          </a:p>
        </p:txBody>
      </p:sp>
    </p:spTree>
    <p:extLst>
      <p:ext uri="{BB962C8B-B14F-4D97-AF65-F5344CB8AC3E}">
        <p14:creationId xmlns:p14="http://schemas.microsoft.com/office/powerpoint/2010/main" val="1636295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Exercise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F52FD-23FC-2F40-8EC9-DE44D9524F61}"/>
              </a:ext>
            </a:extLst>
          </p:cNvPr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pic>
        <p:nvPicPr>
          <p:cNvPr id="7" name="Picture 2" descr="mage result for payoff diagram for a p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76" y="1676400"/>
            <a:ext cx="3813048" cy="285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655A25-27CC-E743-AA68-169A87C37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038" y="4594083"/>
            <a:ext cx="2877074" cy="17705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E95CAD-091E-1141-91E6-2FA2A01AC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6389291"/>
            <a:ext cx="1409700" cy="44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1FBCAE-7A2A-4442-A9AE-87C98B7C4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949" y="4592203"/>
            <a:ext cx="2927549" cy="1770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90075C-9FE4-3949-860E-45C89F780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323" y="6456855"/>
            <a:ext cx="1320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56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Pricing Relationships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Max[0, S-K] &lt;= C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C(K</a:t>
            </a:r>
            <a:r>
              <a:rPr lang="en-US" sz="2400" baseline="-25000" dirty="0">
                <a:latin typeface="Garamond"/>
                <a:cs typeface="Garamond"/>
              </a:rPr>
              <a:t>L</a:t>
            </a:r>
            <a:r>
              <a:rPr lang="en-US" sz="2400" dirty="0">
                <a:latin typeface="Garamond"/>
                <a:cs typeface="Garamond"/>
              </a:rPr>
              <a:t>) &gt; C(K</a:t>
            </a:r>
            <a:r>
              <a:rPr lang="en-US" sz="2400" baseline="-25000" dirty="0">
                <a:latin typeface="Garamond"/>
                <a:cs typeface="Garamond"/>
              </a:rPr>
              <a:t>H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C(t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) &gt; C(t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Max[0, K-S] &lt;= P &lt;= K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P(K</a:t>
            </a:r>
            <a:r>
              <a:rPr lang="en-US" sz="2400" baseline="-25000" dirty="0">
                <a:latin typeface="Garamond"/>
                <a:cs typeface="Garamond"/>
              </a:rPr>
              <a:t>L</a:t>
            </a:r>
            <a:r>
              <a:rPr lang="en-US" sz="2400" dirty="0">
                <a:latin typeface="Garamond"/>
                <a:cs typeface="Garamond"/>
              </a:rPr>
              <a:t>) &lt; P(K</a:t>
            </a:r>
            <a:r>
              <a:rPr lang="en-US" sz="2400" baseline="-25000" dirty="0">
                <a:latin typeface="Garamond"/>
                <a:cs typeface="Garamond"/>
              </a:rPr>
              <a:t>H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P(t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) &gt; P(t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S, K = spot price, strike price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K</a:t>
            </a:r>
            <a:r>
              <a:rPr lang="en-US" sz="2400" baseline="-25000" dirty="0">
                <a:latin typeface="Garamond"/>
                <a:cs typeface="Garamond"/>
              </a:rPr>
              <a:t>L</a:t>
            </a:r>
            <a:r>
              <a:rPr lang="en-US" sz="2400" dirty="0">
                <a:latin typeface="Garamond"/>
                <a:cs typeface="Garamond"/>
              </a:rPr>
              <a:t>, K</a:t>
            </a:r>
            <a:r>
              <a:rPr lang="en-US" sz="2400" baseline="-25000" dirty="0">
                <a:latin typeface="Garamond"/>
                <a:cs typeface="Garamond"/>
              </a:rPr>
              <a:t>H</a:t>
            </a:r>
            <a:r>
              <a:rPr lang="en-US" sz="2400" dirty="0">
                <a:latin typeface="Garamond"/>
                <a:cs typeface="Garamond"/>
              </a:rPr>
              <a:t> = lower strike, higher strike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T</a:t>
            </a:r>
            <a:r>
              <a:rPr lang="en-US" sz="2400" baseline="-25000" dirty="0">
                <a:latin typeface="Garamond"/>
                <a:cs typeface="Garamond"/>
              </a:rPr>
              <a:t>1</a:t>
            </a:r>
            <a:r>
              <a:rPr lang="en-US" sz="2400" dirty="0">
                <a:latin typeface="Garamond"/>
                <a:cs typeface="Garamond"/>
              </a:rPr>
              <a:t>, T</a:t>
            </a:r>
            <a:r>
              <a:rPr lang="en-US" sz="2400" baseline="-25000" dirty="0">
                <a:latin typeface="Garamond"/>
                <a:cs typeface="Garamond"/>
              </a:rPr>
              <a:t>2</a:t>
            </a:r>
            <a:r>
              <a:rPr lang="en-US" sz="2400" dirty="0">
                <a:latin typeface="Garamond"/>
                <a:cs typeface="Garamond"/>
              </a:rPr>
              <a:t> = shorter maturity, longer maturity</a:t>
            </a: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D83C8A-BA38-5D47-90B9-8E1024786952}"/>
              </a:ext>
            </a:extLst>
          </p:cNvPr>
          <p:cNvSpPr txBox="1">
            <a:spLocks/>
          </p:cNvSpPr>
          <p:nvPr/>
        </p:nvSpPr>
        <p:spPr>
          <a:xfrm>
            <a:off x="3200400" y="6218238"/>
            <a:ext cx="70104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Intrinsic vs. Extrinsic Value?</a:t>
            </a:r>
          </a:p>
        </p:txBody>
      </p:sp>
    </p:spTree>
    <p:extLst>
      <p:ext uri="{BB962C8B-B14F-4D97-AF65-F5344CB8AC3E}">
        <p14:creationId xmlns:p14="http://schemas.microsoft.com/office/powerpoint/2010/main" val="444664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Impact of Each Variable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/>
              <a:t>What happens to the cost of a call option when the following variables change?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Price of underlying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Strike price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Volatility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Time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Interest rates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r>
              <a:rPr lang="en-US" sz="2400" dirty="0">
                <a:latin typeface="Garamond"/>
                <a:cs typeface="Garamond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Dividends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59118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Impact of Each Variable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3000" dirty="0"/>
              <a:t>What happens to the cost of a put option when the following variables change?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Price of underlying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Strike price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Volatility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Time increases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Interest rates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r>
              <a:rPr lang="en-US" sz="2400" dirty="0">
                <a:latin typeface="Garamond"/>
                <a:cs typeface="Garamond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>
                <a:latin typeface="Garamond"/>
                <a:cs typeface="Garamond"/>
              </a:rPr>
              <a:t>Dividends increase</a:t>
            </a:r>
            <a:r>
              <a:rPr lang="mr-IN" sz="2400" dirty="0">
                <a:latin typeface="Garamond"/>
                <a:cs typeface="Garamond"/>
              </a:rPr>
              <a:t>…</a:t>
            </a: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86250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24" y="1851660"/>
            <a:ext cx="71265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/>
              <a:t>Defines the relationship between the price of a European put and European call of the same class (same strike/underlying asset/expiration date)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3817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Put-Call Parity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1200" y="18288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US" sz="2400" dirty="0">
              <a:latin typeface="Garamond"/>
              <a:cs typeface="Garamond"/>
            </a:endParaRPr>
          </a:p>
          <a:p>
            <a:pPr lvl="1">
              <a:buFont typeface="Wingdings" pitchFamily="2" charset="2"/>
              <a:buChar char="§"/>
            </a:pPr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5000" y="1752600"/>
            <a:ext cx="70104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2600" dirty="0"/>
              <a:t>P + S = C + PV(K)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/>
              <a:t>C = P + S </a:t>
            </a:r>
            <a:r>
              <a:rPr lang="mr-IN" sz="2600" dirty="0"/>
              <a:t>–</a:t>
            </a:r>
            <a:r>
              <a:rPr lang="en-US" sz="2600" dirty="0"/>
              <a:t> PV(K)</a:t>
            </a:r>
          </a:p>
        </p:txBody>
      </p:sp>
      <p:pic>
        <p:nvPicPr>
          <p:cNvPr id="9218" name="Picture 2" descr="mage result for put call p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9829"/>
            <a:ext cx="5486400" cy="365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028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459" y="54864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cap="small" dirty="0">
              <a:latin typeface="Garamond" panose="020204040303010108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331" y="5638800"/>
            <a:ext cx="9144000" cy="8382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dobe Caslon Pro" panose="0205050205050A020403" pitchFamily="18" charset="0"/>
                <a:ea typeface="+mj-ea"/>
                <a:cs typeface="+mj-cs"/>
              </a:defRPr>
            </a:lvl1pPr>
          </a:lstStyle>
          <a:p>
            <a:endParaRPr lang="en-US" sz="2000" cap="smal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Probability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Select any person to be the first member of the group. 8/8 ways to do this. For their partner there are 4/7 valid people to select. Repeat for 2nd group, with 6/6 ways to select the first person and 3/5 ways to select the 2nd person. Same logic applies for 3rd group, for a total of 4/7 * 3/5 * 2/3 = 24/105 = </a:t>
            </a:r>
            <a:r>
              <a:rPr lang="en-US" sz="2400" b="1" dirty="0">
                <a:latin typeface="Garamond"/>
                <a:cs typeface="Garamond"/>
              </a:rPr>
              <a:t>8/35</a:t>
            </a:r>
            <a:r>
              <a:rPr lang="en-US" sz="2400" dirty="0">
                <a:latin typeface="Garamond"/>
                <a:cs typeface="Garamond"/>
              </a:rPr>
              <a:t>. Note that we don’t have to worry about the 4th group because there will naturally be 1 banker and 1 trader left if the other groups are valid.</a:t>
            </a:r>
          </a:p>
        </p:txBody>
      </p:sp>
    </p:spTree>
    <p:extLst>
      <p:ext uri="{BB962C8B-B14F-4D97-AF65-F5344CB8AC3E}">
        <p14:creationId xmlns:p14="http://schemas.microsoft.com/office/powerpoint/2010/main" val="8787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Combinations Approach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The total number of combinations is 8 choose 2 * 6 choose 2 * 4 choose 2 divided by 4! because the selection of groups does not require order. This comes out to 105 combinations. The number of valid groups can be thought of as 4*4 for group 1, 3*3 for group 2, 2*2 for group 3. Again divided by 4! because the order does not matter. This comes out to 24 valid combinations, for a total probability of 24/105 = </a:t>
            </a:r>
            <a:r>
              <a:rPr lang="en-US" sz="2400" b="1" dirty="0">
                <a:latin typeface="Garamond"/>
                <a:cs typeface="Garamond"/>
              </a:rPr>
              <a:t>8/35</a:t>
            </a:r>
          </a:p>
        </p:txBody>
      </p:sp>
    </p:spTree>
    <p:extLst>
      <p:ext uri="{BB962C8B-B14F-4D97-AF65-F5344CB8AC3E}">
        <p14:creationId xmlns:p14="http://schemas.microsoft.com/office/powerpoint/2010/main" val="47056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E57-8090-0747-9638-3E069F5C0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Derivative?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BDB5F69-EF63-2F49-8DB3-8796BD39BC82}"/>
              </a:ext>
            </a:extLst>
          </p:cNvPr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Derivative</a:t>
            </a:r>
          </a:p>
          <a:p>
            <a:r>
              <a:rPr lang="en-US" sz="2400" dirty="0">
                <a:latin typeface="Garamond"/>
                <a:cs typeface="Garamond"/>
              </a:rPr>
              <a:t>A derivative is a financial instrument whose value is based on the value of another underlying asset</a:t>
            </a:r>
          </a:p>
          <a:p>
            <a:r>
              <a:rPr lang="en-US" sz="2400" dirty="0">
                <a:latin typeface="Garamond"/>
                <a:cs typeface="Garamond"/>
              </a:rPr>
              <a:t>When the price of the underlying changes, the value of the derivative also changes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Types of Derivatives</a:t>
            </a:r>
          </a:p>
          <a:p>
            <a:r>
              <a:rPr lang="en-US" sz="2400" dirty="0">
                <a:latin typeface="Garamond"/>
                <a:cs typeface="Garamond"/>
              </a:rPr>
              <a:t>Forwards/Futures</a:t>
            </a:r>
          </a:p>
          <a:p>
            <a:r>
              <a:rPr lang="en-US" sz="2400" dirty="0">
                <a:latin typeface="Garamond"/>
                <a:cs typeface="Garamond"/>
              </a:rPr>
              <a:t>Options</a:t>
            </a:r>
          </a:p>
          <a:p>
            <a:r>
              <a:rPr lang="en-US" sz="2400" dirty="0">
                <a:latin typeface="Garamond"/>
                <a:cs typeface="Garamond"/>
              </a:rPr>
              <a:t>Swaps</a:t>
            </a:r>
          </a:p>
          <a:p>
            <a:r>
              <a:rPr lang="en-US" sz="2400" dirty="0">
                <a:latin typeface="Garamond"/>
                <a:cs typeface="Garamond"/>
              </a:rPr>
              <a:t>Warrants/Convertibles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8335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Key Definitions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Call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buy an underlying asset at a specified price within a specific time period</a:t>
            </a:r>
          </a:p>
          <a:p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Put Option</a:t>
            </a:r>
          </a:p>
          <a:p>
            <a:r>
              <a:rPr lang="en-US" sz="2400" dirty="0">
                <a:latin typeface="Garamond"/>
                <a:cs typeface="Garamond"/>
              </a:rPr>
              <a:t>An agreement that gives the buyer the right, but not the obligation, to sell an underlying asset at a specified price within a specific time period</a:t>
            </a:r>
          </a:p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20110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C6F54-F83B-854A-BBFE-004E3E676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685800"/>
            <a:ext cx="7391400" cy="792162"/>
          </a:xfrm>
        </p:spPr>
        <p:txBody>
          <a:bodyPr>
            <a:noAutofit/>
          </a:bodyPr>
          <a:lstStyle/>
          <a:p>
            <a:r>
              <a:rPr lang="en-US" sz="2600" dirty="0"/>
              <a:t>Other Key Terms To Know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07" y="1828800"/>
            <a:ext cx="6463783" cy="30607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9" y="48006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EBA9F-1941-FC41-A43F-183AA3A4E92A}"/>
              </a:ext>
            </a:extLst>
          </p:cNvPr>
          <p:cNvSpPr txBox="1">
            <a:spLocks/>
          </p:cNvSpPr>
          <p:nvPr/>
        </p:nvSpPr>
        <p:spPr>
          <a:xfrm>
            <a:off x="1943098" y="486664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dirty="0">
                <a:latin typeface="Garamond"/>
                <a:cs typeface="Garamond"/>
              </a:rPr>
              <a:t>What is the difference between the price of the underlying asset and the strike price?</a:t>
            </a:r>
          </a:p>
        </p:txBody>
      </p:sp>
    </p:spTree>
    <p:extLst>
      <p:ext uri="{BB962C8B-B14F-4D97-AF65-F5344CB8AC3E}">
        <p14:creationId xmlns:p14="http://schemas.microsoft.com/office/powerpoint/2010/main" val="79218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553201" cy="792162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aramond"/>
                <a:cs typeface="Garamond"/>
              </a:rPr>
              <a:t>2 Types of Options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0" y="1676400"/>
            <a:ext cx="7010400" cy="472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American Options </a:t>
            </a:r>
            <a:r>
              <a:rPr lang="mr-IN" sz="2400" b="1" dirty="0">
                <a:latin typeface="Garamond"/>
                <a:cs typeface="Garamond"/>
              </a:rPr>
              <a:t>–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buyer can exercise the option early, at any point up until expiration</a:t>
            </a:r>
            <a:endParaRPr lang="en-US" sz="2000" dirty="0">
              <a:latin typeface="Garamond"/>
              <a:cs typeface="Garamond"/>
            </a:endParaRP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  <a:p>
            <a:pPr marL="0" indent="0">
              <a:buNone/>
            </a:pPr>
            <a:r>
              <a:rPr lang="en-US" sz="2400" b="1" dirty="0">
                <a:latin typeface="Garamond"/>
                <a:cs typeface="Garamond"/>
              </a:rPr>
              <a:t>European Options </a:t>
            </a:r>
            <a:r>
              <a:rPr lang="mr-IN" sz="2400" b="1" dirty="0">
                <a:latin typeface="Garamond"/>
                <a:cs typeface="Garamond"/>
              </a:rPr>
              <a:t>–</a:t>
            </a:r>
            <a:r>
              <a:rPr lang="en-US" sz="2400" b="1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buyer cannot exercise option early and has to wait until expiration</a:t>
            </a:r>
          </a:p>
          <a:p>
            <a:pPr marL="0" indent="0">
              <a:buNone/>
            </a:pPr>
            <a:endParaRPr lang="en-US" sz="24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9983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162800" cy="7921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Garamond"/>
                <a:cs typeface="Garamond"/>
              </a:rPr>
              <a:t>Payoff Diagram </a:t>
            </a:r>
            <a:r>
              <a:rPr lang="en-US" sz="3600">
                <a:latin typeface="Garamond"/>
                <a:cs typeface="Garamond"/>
              </a:rPr>
              <a:t>For Buying A Call</a:t>
            </a:r>
            <a:endParaRPr lang="en-US" sz="3600" dirty="0">
              <a:latin typeface="Garamond"/>
              <a:cs typeface="Garamond"/>
            </a:endParaRPr>
          </a:p>
        </p:txBody>
      </p:sp>
      <p:pic>
        <p:nvPicPr>
          <p:cNvPr id="1026" name="Picture 2" descr="raph showing the expected profit or loss for the long call option st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52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6533</TotalTime>
  <Words>865</Words>
  <Application>Microsoft Macintosh PowerPoint</Application>
  <PresentationFormat>On-screen Show (4:3)</PresentationFormat>
  <Paragraphs>107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Adobe Caslon Pro</vt:lpstr>
      <vt:lpstr>Arial</vt:lpstr>
      <vt:lpstr>Calibri</vt:lpstr>
      <vt:lpstr>Garamond</vt:lpstr>
      <vt:lpstr>Wingdings</vt:lpstr>
      <vt:lpstr>Office Theme</vt:lpstr>
      <vt:lpstr>Intro to Derivatives: Options</vt:lpstr>
      <vt:lpstr>Brainteaser!</vt:lpstr>
      <vt:lpstr>Answer: Probability Approach</vt:lpstr>
      <vt:lpstr>Answer: Combinations Approach</vt:lpstr>
      <vt:lpstr>What Is a Derivative?</vt:lpstr>
      <vt:lpstr>Key Definitions </vt:lpstr>
      <vt:lpstr>Other Key Terms To Know</vt:lpstr>
      <vt:lpstr>2 Types of Options</vt:lpstr>
      <vt:lpstr>Payoff Diagram For Buying A Call</vt:lpstr>
      <vt:lpstr>Payoff Diagram For Buying A Put</vt:lpstr>
      <vt:lpstr>Concept of Moneyness</vt:lpstr>
      <vt:lpstr>Why People Trade Options</vt:lpstr>
      <vt:lpstr>Summary Of Payoff Diagrams</vt:lpstr>
      <vt:lpstr>Different Strategies: Volatility Strategies</vt:lpstr>
      <vt:lpstr>Different Strategies: Volatility Strategies</vt:lpstr>
      <vt:lpstr>Different Strategies:</vt:lpstr>
      <vt:lpstr>Pricing Exercise</vt:lpstr>
      <vt:lpstr>Pricing Exercise</vt:lpstr>
      <vt:lpstr>Pricing Exercise</vt:lpstr>
      <vt:lpstr>Pricing Exercise</vt:lpstr>
      <vt:lpstr>Pricing Relationships</vt:lpstr>
      <vt:lpstr>Impact of Each Variable</vt:lpstr>
      <vt:lpstr>Impact of Each Variable</vt:lpstr>
      <vt:lpstr>Put-Call Parity</vt:lpstr>
      <vt:lpstr>Put-Call Parity</vt:lpstr>
      <vt:lpstr>Put-Call Parity</vt:lpstr>
      <vt:lpstr>Questions?</vt:lpstr>
    </vt:vector>
  </TitlesOfParts>
  <Company>NYU Stern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Arjan Kang</cp:lastModifiedBy>
  <cp:revision>342</cp:revision>
  <cp:lastPrinted>2018-01-23T17:23:00Z</cp:lastPrinted>
  <dcterms:created xsi:type="dcterms:W3CDTF">2013-09-30T15:19:49Z</dcterms:created>
  <dcterms:modified xsi:type="dcterms:W3CDTF">2022-10-05T15:44:46Z</dcterms:modified>
</cp:coreProperties>
</file>