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2" r:id="rId3"/>
    <p:sldId id="318" r:id="rId4"/>
    <p:sldId id="280" r:id="rId5"/>
    <p:sldId id="319" r:id="rId6"/>
    <p:sldId id="304" r:id="rId7"/>
    <p:sldId id="321" r:id="rId8"/>
    <p:sldId id="306" r:id="rId9"/>
    <p:sldId id="307" r:id="rId10"/>
    <p:sldId id="313" r:id="rId11"/>
    <p:sldId id="308" r:id="rId12"/>
    <p:sldId id="320" r:id="rId13"/>
    <p:sldId id="309" r:id="rId14"/>
    <p:sldId id="311" r:id="rId15"/>
    <p:sldId id="312" r:id="rId16"/>
    <p:sldId id="314" r:id="rId17"/>
    <p:sldId id="315" r:id="rId18"/>
    <p:sldId id="316" r:id="rId19"/>
    <p:sldId id="317" r:id="rId20"/>
    <p:sldId id="323" r:id="rId21"/>
    <p:sldId id="324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8" autoAdjust="0"/>
    <p:restoredTop sz="92165" autoAdjust="0"/>
  </p:normalViewPr>
  <p:slideViewPr>
    <p:cSldViewPr>
      <p:cViewPr varScale="1">
        <p:scale>
          <a:sx n="82" d="100"/>
          <a:sy n="82" d="100"/>
        </p:scale>
        <p:origin x="160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odityhq.com/trading-strategies/the-best-commodity-trades-of-all-ti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Futures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How Does a Future Contract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80A0F0-369C-8F47-8915-19977C90D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7198468" cy="1714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828800" y="4114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At settlement, what is the relationship between spot price and forward price?</a:t>
            </a:r>
          </a:p>
        </p:txBody>
      </p:sp>
    </p:spTree>
    <p:extLst>
      <p:ext uri="{BB962C8B-B14F-4D97-AF65-F5344CB8AC3E}">
        <p14:creationId xmlns:p14="http://schemas.microsoft.com/office/powerpoint/2010/main" val="400498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The Concept Behind Futures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Futures (or forward) = spot price + cost of carry</a:t>
            </a:r>
          </a:p>
          <a:p>
            <a:r>
              <a:rPr lang="en-US" sz="2400" dirty="0">
                <a:latin typeface="Garamond"/>
                <a:cs typeface="Garamond"/>
              </a:rPr>
              <a:t>Cost of carry includes interest, dividends, and coupons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7B477A-A12A-CD41-892A-C23A692B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52800"/>
            <a:ext cx="5830009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Cost of Carry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Includes: financing costs, storage costs, insurance costs, and transportation costs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Cost of carry is different depending on the underlying asset of the future/forward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Financial Assets</a:t>
            </a:r>
          </a:p>
          <a:p>
            <a:pPr lvl="2"/>
            <a:r>
              <a:rPr lang="en-US" sz="1600" dirty="0">
                <a:latin typeface="Garamond"/>
                <a:cs typeface="Garamond"/>
              </a:rPr>
              <a:t>Interest Rate to Finance Asset – Dividends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Commodities</a:t>
            </a:r>
          </a:p>
          <a:p>
            <a:pPr lvl="2"/>
            <a:r>
              <a:rPr lang="en-US" sz="1600" dirty="0">
                <a:latin typeface="Garamond"/>
                <a:cs typeface="Garamond"/>
              </a:rPr>
              <a:t>Interest Rate to Finance Asset + Storage Costs – Convenience Yield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9764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Thought Exercise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Using the future formula, the fair price of future (i.e. the cost of holding the asset until maturity) is $100.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However, the market price of future on future exchange is $110 right now.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Is there an arbitrage? If so, how do you arbitrage it.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What if the price of future is $90 right now? </a:t>
            </a:r>
          </a:p>
        </p:txBody>
      </p:sp>
    </p:spTree>
    <p:extLst>
      <p:ext uri="{BB962C8B-B14F-4D97-AF65-F5344CB8AC3E}">
        <p14:creationId xmlns:p14="http://schemas.microsoft.com/office/powerpoint/2010/main" val="44466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Contango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/>
              <a:t>When a market is in </a:t>
            </a:r>
            <a:r>
              <a:rPr lang="en-US" sz="2000" dirty="0" err="1"/>
              <a:t>contango</a:t>
            </a:r>
            <a:r>
              <a:rPr lang="en-US" sz="2000" dirty="0"/>
              <a:t>, the forward price of a futures contract is higher than the spot price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Physically delivered futures contracts may be in a </a:t>
            </a:r>
            <a:r>
              <a:rPr lang="en-US" sz="2000" dirty="0" err="1"/>
              <a:t>contango</a:t>
            </a:r>
            <a:r>
              <a:rPr lang="en-US" sz="2000" dirty="0"/>
              <a:t> because of fundamental factors like storage, financing (cost to carry) and insurance costs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1DE896-6863-8749-98B1-26024F11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530600"/>
            <a:ext cx="4775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Backwardation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/>
              <a:t>Conversely, when a market is in backwardation, the forward price of the futures contract is lower than the spot price. 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The futures forward curve may become </a:t>
            </a:r>
            <a:r>
              <a:rPr lang="en-US" sz="2000" dirty="0" err="1"/>
              <a:t>backwardated</a:t>
            </a:r>
            <a:r>
              <a:rPr lang="en-US" sz="2000" dirty="0"/>
              <a:t> where there is a benefit to owning the physical material, such as keeping a production process running.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297249-3CAB-0A44-9C80-F4FF58E1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56000"/>
            <a:ext cx="4775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Real-life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CF4C0E-A53E-1D47-88AE-D670308D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47" y="2393950"/>
            <a:ext cx="688590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Real-life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561C0-3438-6047-BDCF-D66449D4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645880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Real-life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CF4C0E-A53E-1D47-88AE-D670308D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47" y="2393950"/>
            <a:ext cx="688590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Real-life Application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2995D2-5E41-CE46-BB75-F55A6D65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02" y="2114550"/>
            <a:ext cx="667219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Brainteaser!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There are 100 tigers and 1 sheep. Tigers like eating sheep, but they don’t like being eaten themselves. However, if a tiger eats a sheep, then it turns into a tiger. When there are 100 tigers and 1 sheep, what happens? (Assume every tiger acts rationally)</a:t>
            </a:r>
          </a:p>
        </p:txBody>
      </p:sp>
      <p:pic>
        <p:nvPicPr>
          <p:cNvPr id="1026" name="Picture 2" descr="mage result for tig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81258"/>
            <a:ext cx="2562386" cy="28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sheep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86" y="4034725"/>
            <a:ext cx="2971800" cy="22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Hedging With Futures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Futures contracts are one of the most common derivatives used to hedge risk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Main reason that companies or corporations use future contracts is to offset their risk exposures and limit themselves from any fluctuations in price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Goal of investor using future contracts to hedge is to perfectly offset their risk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What are some potential problems?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622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Hedging With Futures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What are some industries that use futures to hedge their exposure?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3998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Hedging With Futures Example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A company knows that it will be making a purchase in the future for a particular item: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Garamond"/>
                <a:cs typeface="Garamond"/>
              </a:rPr>
              <a:t>Company X knows that in 6 months, it will have to buy 20,000 ounces of silver to fulfill an order. Assume the spot price is $12/ounce and the 6 month futures price is $11/ounce. What can the company do to hedge?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1586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>
                <a:latin typeface="Garamond" panose="02020404030301010803" pitchFamily="18" charset="0"/>
              </a:rPr>
              <a:t>Questions?</a:t>
            </a:r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r>
              <a:rPr lang="en-US" sz="2000" u="sng" dirty="0">
                <a:hlinkClick r:id="rId2"/>
              </a:rPr>
              <a:t>https://commodityhq.com/trading-strategies/the-best-commodity-trades-of-all-time/</a:t>
            </a:r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An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Forward</a:t>
            </a:r>
          </a:p>
          <a:p>
            <a:r>
              <a:rPr lang="en-US" sz="2400" dirty="0">
                <a:latin typeface="Garamond"/>
                <a:cs typeface="Garamond"/>
              </a:rPr>
              <a:t>An agreement between two parties to trade on a given future date a given commodity, or underlying asset, at a prespecified price 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Future</a:t>
            </a:r>
          </a:p>
          <a:p>
            <a:r>
              <a:rPr lang="en-US" sz="2400" dirty="0">
                <a:latin typeface="Garamond"/>
                <a:cs typeface="Garamond"/>
              </a:rPr>
              <a:t>The same as a forward contract, except that it is a </a:t>
            </a:r>
            <a:r>
              <a:rPr lang="en-US" sz="2400" u="sng" dirty="0">
                <a:latin typeface="Garamond"/>
                <a:cs typeface="Garamond"/>
              </a:rPr>
              <a:t>standardized contract</a:t>
            </a:r>
            <a:r>
              <a:rPr lang="en-US" sz="2400" dirty="0">
                <a:latin typeface="Garamond"/>
                <a:cs typeface="Garamond"/>
              </a:rPr>
              <a:t> trading on a futures exchange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Difference between Forward and Future</a:t>
            </a:r>
          </a:p>
          <a:p>
            <a:r>
              <a:rPr lang="en-US" sz="2400" dirty="0">
                <a:latin typeface="Garamond"/>
                <a:cs typeface="Garamond"/>
              </a:rPr>
              <a:t>Forward is traded OTC, while future is traded on exchange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/>
              <a:t>Differences Between Futures and Forwards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13DFAD-A549-324F-B84D-E70B6F9C6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752600"/>
            <a:ext cx="7150100" cy="47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Example of a Future Contract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F1794C-667E-B64A-8343-B3A7C5D8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0"/>
            <a:ext cx="5449824" cy="40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Types of Futures/Forwards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Financial Assets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Stocks, bonds, market indices, interest rates, currencies, </a:t>
            </a:r>
            <a:r>
              <a:rPr lang="en-US" sz="2000" dirty="0" err="1">
                <a:latin typeface="Garamond"/>
                <a:cs typeface="Garamond"/>
              </a:rPr>
              <a:t>etc</a:t>
            </a:r>
            <a:r>
              <a:rPr lang="en-US" sz="20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Commodities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Natural gas, gold, copper, silver, oil, sugar, and pretty much everything you can think of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0186F3-8F05-1349-AE5B-11C7627A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25" y="3871502"/>
            <a:ext cx="4502150" cy="25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Types of Traders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Speculators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Hedgers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Arbitrageurs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Market makers </a:t>
            </a:r>
          </a:p>
        </p:txBody>
      </p:sp>
    </p:spTree>
    <p:extLst>
      <p:ext uri="{BB962C8B-B14F-4D97-AF65-F5344CB8AC3E}">
        <p14:creationId xmlns:p14="http://schemas.microsoft.com/office/powerpoint/2010/main" val="206556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The Concept Behind Futures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Option 1</a:t>
            </a:r>
          </a:p>
          <a:p>
            <a:r>
              <a:rPr lang="en-US" sz="2400" dirty="0">
                <a:latin typeface="Garamond"/>
                <a:cs typeface="Garamond"/>
              </a:rPr>
              <a:t>Buy future (or forward) contract expiring at time x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The only cost is the price of the future contract 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Option 2</a:t>
            </a:r>
          </a:p>
          <a:p>
            <a:r>
              <a:rPr lang="en-US" sz="2400" dirty="0">
                <a:latin typeface="Garamond"/>
                <a:cs typeface="Garamond"/>
              </a:rPr>
              <a:t>Buy spot of underlying asset right now, and hold it until time x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Incurs the cost of spot, plus the holding costs (interest, storage, insurance), and receives benefits (dividend, coupon)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By the no-arbitrage principle, the two options should result in the same cost 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707</Words>
  <Application>Microsoft Macintosh PowerPoint</Application>
  <PresentationFormat>On-screen Show (4:3)</PresentationFormat>
  <Paragraphs>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Adobe Caslon Pro</vt:lpstr>
      <vt:lpstr>Calibri</vt:lpstr>
      <vt:lpstr>Garamond</vt:lpstr>
      <vt:lpstr>Wingdings</vt:lpstr>
      <vt:lpstr>Arial</vt:lpstr>
      <vt:lpstr>Office Theme</vt:lpstr>
      <vt:lpstr>Intro to Derivatives: Futures</vt:lpstr>
      <vt:lpstr>Brainteaser!</vt:lpstr>
      <vt:lpstr>What Is a Derivative?</vt:lpstr>
      <vt:lpstr>Key Definitions </vt:lpstr>
      <vt:lpstr>Differences Between Futures and Forwards</vt:lpstr>
      <vt:lpstr>Example of a Future Contract</vt:lpstr>
      <vt:lpstr>Types of Futures/Forwards</vt:lpstr>
      <vt:lpstr>Types of Traders </vt:lpstr>
      <vt:lpstr>The Concept Behind Futures</vt:lpstr>
      <vt:lpstr>How Does a Future Contract Work</vt:lpstr>
      <vt:lpstr>The Concept Behind Futures</vt:lpstr>
      <vt:lpstr>Cost of Carry</vt:lpstr>
      <vt:lpstr>Thought Exercise </vt:lpstr>
      <vt:lpstr>Contango</vt:lpstr>
      <vt:lpstr>Backwardation</vt:lpstr>
      <vt:lpstr>Real-life Application</vt:lpstr>
      <vt:lpstr>Real-life Application</vt:lpstr>
      <vt:lpstr>Real-life Application</vt:lpstr>
      <vt:lpstr>Real-life Application</vt:lpstr>
      <vt:lpstr>Hedging With Futures</vt:lpstr>
      <vt:lpstr>Hedging With Futures</vt:lpstr>
      <vt:lpstr>Hedging With Futures Example</vt:lpstr>
      <vt:lpstr>Questions?</vt:lpstr>
    </vt:vector>
  </TitlesOfParts>
  <Company>NYU Stern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Travis Liu</cp:lastModifiedBy>
  <cp:revision>326</cp:revision>
  <cp:lastPrinted>2018-01-23T17:23:00Z</cp:lastPrinted>
  <dcterms:created xsi:type="dcterms:W3CDTF">2013-09-30T15:19:49Z</dcterms:created>
  <dcterms:modified xsi:type="dcterms:W3CDTF">2019-02-19T08:12:03Z</dcterms:modified>
</cp:coreProperties>
</file>