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22" r:id="rId3"/>
    <p:sldId id="344" r:id="rId4"/>
    <p:sldId id="343" r:id="rId5"/>
    <p:sldId id="318" r:id="rId6"/>
    <p:sldId id="280" r:id="rId7"/>
    <p:sldId id="319" r:id="rId8"/>
    <p:sldId id="327" r:id="rId9"/>
    <p:sldId id="328" r:id="rId10"/>
    <p:sldId id="306" r:id="rId11"/>
    <p:sldId id="304" r:id="rId12"/>
    <p:sldId id="321" r:id="rId13"/>
    <p:sldId id="307" r:id="rId14"/>
    <p:sldId id="329" r:id="rId15"/>
    <p:sldId id="332" r:id="rId16"/>
    <p:sldId id="313" r:id="rId17"/>
    <p:sldId id="330" r:id="rId18"/>
    <p:sldId id="331" r:id="rId19"/>
    <p:sldId id="308" r:id="rId20"/>
    <p:sldId id="333" r:id="rId21"/>
    <p:sldId id="335" r:id="rId22"/>
    <p:sldId id="338" r:id="rId23"/>
    <p:sldId id="339" r:id="rId24"/>
    <p:sldId id="340" r:id="rId25"/>
    <p:sldId id="341" r:id="rId26"/>
    <p:sldId id="337" r:id="rId27"/>
    <p:sldId id="345" r:id="rId28"/>
    <p:sldId id="342" r:id="rId29"/>
    <p:sldId id="346" r:id="rId30"/>
    <p:sldId id="347" r:id="rId31"/>
    <p:sldId id="348" r:id="rId32"/>
    <p:sldId id="334" r:id="rId33"/>
    <p:sldId id="349" r:id="rId34"/>
    <p:sldId id="350" r:id="rId35"/>
    <p:sldId id="352" r:id="rId36"/>
    <p:sldId id="351" r:id="rId37"/>
    <p:sldId id="32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16A"/>
    <a:srgbClr val="6B7DE3"/>
    <a:srgbClr val="9D8FE3"/>
    <a:srgbClr val="89A2C4"/>
    <a:srgbClr val="1B5683"/>
    <a:srgbClr val="FFFFFF"/>
    <a:srgbClr val="7D9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8" autoAdjust="0"/>
    <p:restoredTop sz="92165" autoAdjust="0"/>
  </p:normalViewPr>
  <p:slideViewPr>
    <p:cSldViewPr>
      <p:cViewPr varScale="1">
        <p:scale>
          <a:sx n="101" d="100"/>
          <a:sy n="101" d="100"/>
        </p:scale>
        <p:origin x="129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27DE09-3965-DF40-A812-E6902744218A}" type="datetimeFigureOut">
              <a:rPr lang="en-US" smtClean="0"/>
              <a:t>4/15/2019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33730F-10BE-7A46-B529-7B3F0C8887F1}" type="slidenum">
              <a:rPr lang="en-US" smtClean="0"/>
              <a:t>‹#›</a:t>
            </a:fld>
            <a:endParaRPr lang="en-US"/>
          </a:p>
        </p:txBody>
      </p:sp>
    </p:spTree>
    <p:extLst>
      <p:ext uri="{BB962C8B-B14F-4D97-AF65-F5344CB8AC3E}">
        <p14:creationId xmlns:p14="http://schemas.microsoft.com/office/powerpoint/2010/main" val="3373487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BD6F1-CC5C-0F4C-BE5A-725331A5A20A}" type="datetimeFigureOut">
              <a:rPr lang="en-US" smtClean="0"/>
              <a:t>4/15/2019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9A947-1AB1-E845-9D3A-D426F6C513A7}" type="slidenum">
              <a:rPr lang="en-US" smtClean="0"/>
              <a:t>‹#›</a:t>
            </a:fld>
            <a:endParaRPr lang="en-US"/>
          </a:p>
        </p:txBody>
      </p:sp>
    </p:spTree>
    <p:extLst>
      <p:ext uri="{BB962C8B-B14F-4D97-AF65-F5344CB8AC3E}">
        <p14:creationId xmlns:p14="http://schemas.microsoft.com/office/powerpoint/2010/main" val="43254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9A947-1AB1-E845-9D3A-D426F6C513A7}" type="slidenum">
              <a:rPr lang="en-US" smtClean="0"/>
              <a:t>2</a:t>
            </a:fld>
            <a:endParaRPr lang="en-US"/>
          </a:p>
        </p:txBody>
      </p:sp>
    </p:spTree>
    <p:extLst>
      <p:ext uri="{BB962C8B-B14F-4D97-AF65-F5344CB8AC3E}">
        <p14:creationId xmlns:p14="http://schemas.microsoft.com/office/powerpoint/2010/main" val="52889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9A947-1AB1-E845-9D3A-D426F6C513A7}" type="slidenum">
              <a:rPr lang="en-US" smtClean="0"/>
              <a:t>3</a:t>
            </a:fld>
            <a:endParaRPr lang="en-US"/>
          </a:p>
        </p:txBody>
      </p:sp>
    </p:spTree>
    <p:extLst>
      <p:ext uri="{BB962C8B-B14F-4D97-AF65-F5344CB8AC3E}">
        <p14:creationId xmlns:p14="http://schemas.microsoft.com/office/powerpoint/2010/main" val="322821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9A947-1AB1-E845-9D3A-D426F6C513A7}" type="slidenum">
              <a:rPr lang="en-US" smtClean="0"/>
              <a:t>4</a:t>
            </a:fld>
            <a:endParaRPr lang="en-US"/>
          </a:p>
        </p:txBody>
      </p:sp>
    </p:spTree>
    <p:extLst>
      <p:ext uri="{BB962C8B-B14F-4D97-AF65-F5344CB8AC3E}">
        <p14:creationId xmlns:p14="http://schemas.microsoft.com/office/powerpoint/2010/main" val="25106877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8" descr="http://www.nasdaq.com/reference/tower2.jpg"/>
          <p:cNvPicPr>
            <a:picLocks noChangeAspect="1" noChangeArrowheads="1"/>
          </p:cNvPicPr>
          <p:nvPr userDrawn="1"/>
        </p:nvPicPr>
        <p:blipFill rotWithShape="1">
          <a:blip r:embed="rId2">
            <a:lum bright="70000" contrast="-70000"/>
            <a:extLst>
              <a:ext uri="{BEBA8EAE-BF5A-486C-A8C5-ECC9F3942E4B}">
                <a14:imgProps xmlns:a14="http://schemas.microsoft.com/office/drawing/2010/main">
                  <a14:imgLayer r:embed="rId3">
                    <a14:imgEffect>
                      <a14:saturation sat="1000"/>
                    </a14:imgEffect>
                  </a14:imgLayer>
                </a14:imgProps>
              </a:ext>
              <a:ext uri="{28A0092B-C50C-407E-A947-70E740481C1C}">
                <a14:useLocalDpi xmlns:a14="http://schemas.microsoft.com/office/drawing/2010/main" val="0"/>
              </a:ext>
            </a:extLst>
          </a:blip>
          <a:srcRect l="5373" t="1753" r="19629" b="13872"/>
          <a:stretch/>
        </p:blipFill>
        <p:spPr bwMode="auto">
          <a:xfrm>
            <a:off x="1" y="0"/>
            <a:ext cx="9144000" cy="6858000"/>
          </a:xfrm>
          <a:prstGeom prst="rect">
            <a:avLst/>
          </a:prstGeom>
          <a:solidFill>
            <a:schemeClr val="bg1"/>
          </a:solidFill>
          <a:extLst/>
        </p:spPr>
      </p:pic>
      <p:sp>
        <p:nvSpPr>
          <p:cNvPr id="9" name="Rectangle 8"/>
          <p:cNvSpPr/>
          <p:nvPr userDrawn="1"/>
        </p:nvSpPr>
        <p:spPr>
          <a:xfrm>
            <a:off x="0" y="0"/>
            <a:ext cx="9144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 y="4648200"/>
            <a:ext cx="9144000" cy="838200"/>
          </a:xfrm>
          <a:solidFill>
            <a:schemeClr val="bg1">
              <a:alpha val="0"/>
            </a:schemeClr>
          </a:solidFill>
        </p:spPr>
        <p:txBody>
          <a:bodyPr>
            <a:normAutofit/>
          </a:bodyPr>
          <a:lstStyle>
            <a:lvl1pPr algn="ctr">
              <a:defRPr sz="3600">
                <a:latin typeface="Adobe Caslon Pro" panose="0205050205050A020403" pitchFamily="18" charset="0"/>
              </a:defRPr>
            </a:lvl1pPr>
          </a:lstStyle>
          <a:p>
            <a:r>
              <a:rPr lang="en-US" dirty="0"/>
              <a:t>	Click to edit Master title style</a:t>
            </a:r>
          </a:p>
        </p:txBody>
      </p:sp>
      <p:sp>
        <p:nvSpPr>
          <p:cNvPr id="3" name="Subtitle 2"/>
          <p:cNvSpPr>
            <a:spLocks noGrp="1"/>
          </p:cNvSpPr>
          <p:nvPr>
            <p:ph type="subTitle" idx="1" hasCustomPrompt="1"/>
          </p:nvPr>
        </p:nvSpPr>
        <p:spPr>
          <a:xfrm>
            <a:off x="2" y="5486400"/>
            <a:ext cx="9143999" cy="533400"/>
          </a:xfrm>
          <a:solidFill>
            <a:schemeClr val="bg1">
              <a:alpha val="0"/>
            </a:schemeClr>
          </a:solidFill>
        </p:spPr>
        <p:txBody>
          <a:bodyPr>
            <a:normAutofit/>
          </a:bodyPr>
          <a:lstStyle>
            <a:lvl1pPr marL="0" indent="0" algn="ctr">
              <a:buNone/>
              <a:defRPr sz="2400">
                <a:solidFill>
                  <a:srgbClr val="7D9BC1"/>
                </a:solidFill>
                <a:latin typeface="Adobe Caslon Pro" panose="0205050205050A0204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Click to edit Master subtitle style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0" y="806597"/>
            <a:ext cx="5074569" cy="1631803"/>
          </a:xfrm>
          <a:prstGeom prst="rect">
            <a:avLst/>
          </a:prstGeom>
        </p:spPr>
      </p:pic>
    </p:spTree>
    <p:extLst>
      <p:ext uri="{BB962C8B-B14F-4D97-AF65-F5344CB8AC3E}">
        <p14:creationId xmlns:p14="http://schemas.microsoft.com/office/powerpoint/2010/main" val="294462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B42045C-03CB-4AD1-B7FC-77D259CB0BD8}" type="datetimeFigureOut">
              <a:rPr lang="en-US" smtClean="0"/>
              <a:t>4/15/2019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8FDF09-2BD3-4353-A4A7-26E9124E3560}" type="slidenum">
              <a:rPr lang="en-US" smtClean="0"/>
              <a:t>‹#›</a:t>
            </a:fld>
            <a:endParaRPr lang="en-US"/>
          </a:p>
        </p:txBody>
      </p:sp>
    </p:spTree>
    <p:extLst>
      <p:ext uri="{BB962C8B-B14F-4D97-AF65-F5344CB8AC3E}">
        <p14:creationId xmlns:p14="http://schemas.microsoft.com/office/powerpoint/2010/main" val="15110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B42045C-03CB-4AD1-B7FC-77D259CB0BD8}" type="datetimeFigureOut">
              <a:rPr lang="en-US" smtClean="0"/>
              <a:t>4/15/2019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8FDF09-2BD3-4353-A4A7-26E9124E3560}" type="slidenum">
              <a:rPr lang="en-US" smtClean="0"/>
              <a:t>‹#›</a:t>
            </a:fld>
            <a:endParaRPr lang="en-US"/>
          </a:p>
        </p:txBody>
      </p:sp>
    </p:spTree>
    <p:extLst>
      <p:ext uri="{BB962C8B-B14F-4D97-AF65-F5344CB8AC3E}">
        <p14:creationId xmlns:p14="http://schemas.microsoft.com/office/powerpoint/2010/main" val="4158450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42045C-03CB-4AD1-B7FC-77D259CB0BD8}" type="datetimeFigureOut">
              <a:rPr lang="en-US" smtClean="0"/>
              <a:t>4/15/2019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8FDF09-2BD3-4353-A4A7-26E9124E3560}" type="slidenum">
              <a:rPr lang="en-US" smtClean="0"/>
              <a:t>‹#›</a:t>
            </a:fld>
            <a:endParaRPr lang="en-US"/>
          </a:p>
        </p:txBody>
      </p:sp>
    </p:spTree>
    <p:extLst>
      <p:ext uri="{BB962C8B-B14F-4D97-AF65-F5344CB8AC3E}">
        <p14:creationId xmlns:p14="http://schemas.microsoft.com/office/powerpoint/2010/main" val="2089349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4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8" descr="http://www.nasdaq.com/reference/tower2.jpg"/>
          <p:cNvPicPr>
            <a:picLocks noChangeAspect="1" noChangeArrowheads="1"/>
          </p:cNvPicPr>
          <p:nvPr userDrawn="1"/>
        </p:nvPicPr>
        <p:blipFill rotWithShape="1">
          <a:blip r:embed="rId2">
            <a:lum bright="70000" contrast="-70000"/>
            <a:extLst>
              <a:ext uri="{BEBA8EAE-BF5A-486C-A8C5-ECC9F3942E4B}">
                <a14:imgProps xmlns:a14="http://schemas.microsoft.com/office/drawing/2010/main">
                  <a14:imgLayer r:embed="rId3">
                    <a14:imgEffect>
                      <a14:saturation sat="1000"/>
                    </a14:imgEffect>
                  </a14:imgLayer>
                </a14:imgProps>
              </a:ext>
              <a:ext uri="{28A0092B-C50C-407E-A947-70E740481C1C}">
                <a14:useLocalDpi xmlns:a14="http://schemas.microsoft.com/office/drawing/2010/main" val="0"/>
              </a:ext>
            </a:extLst>
          </a:blip>
          <a:srcRect l="5373" t="1753" r="19629" b="13872"/>
          <a:stretch/>
        </p:blipFill>
        <p:spPr bwMode="auto">
          <a:xfrm>
            <a:off x="1" y="0"/>
            <a:ext cx="9144000" cy="6858000"/>
          </a:xfrm>
          <a:prstGeom prst="rect">
            <a:avLst/>
          </a:prstGeom>
          <a:solidFill>
            <a:schemeClr val="bg1"/>
          </a:solidFill>
          <a:extLst/>
        </p:spPr>
      </p:pic>
      <p:pic>
        <p:nvPicPr>
          <p:cNvPr id="7" name="Picture 2" descr="Quantitative Finance Society"/>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6324600"/>
            <a:ext cx="1214480" cy="38863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userDrawn="1"/>
        </p:nvSpPr>
        <p:spPr>
          <a:xfrm>
            <a:off x="1752600" y="0"/>
            <a:ext cx="7391401" cy="6858000"/>
          </a:xfrm>
          <a:prstGeom prst="rect">
            <a:avLst/>
          </a:prstGeom>
          <a:solidFill>
            <a:srgbClr val="FFFFF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752600" y="685800"/>
            <a:ext cx="6553201" cy="792162"/>
          </a:xfrm>
        </p:spPr>
        <p:txBody>
          <a:bodyPr/>
          <a:lstStyle>
            <a:lvl1pPr>
              <a:defRPr sz="3200" cap="small" baseline="0"/>
            </a:lvl1pPr>
          </a:lstStyle>
          <a:p>
            <a:r>
              <a:rPr lang="en-US" dirty="0"/>
              <a:t>Click to edit Master title style</a:t>
            </a:r>
          </a:p>
        </p:txBody>
      </p:sp>
      <p:cxnSp>
        <p:nvCxnSpPr>
          <p:cNvPr id="13" name="Straight Connector 12"/>
          <p:cNvCxnSpPr/>
          <p:nvPr userDrawn="1"/>
        </p:nvCxnSpPr>
        <p:spPr>
          <a:xfrm>
            <a:off x="1752600" y="1524000"/>
            <a:ext cx="7391400" cy="0"/>
          </a:xfrm>
          <a:prstGeom prst="line">
            <a:avLst/>
          </a:prstGeom>
          <a:ln w="28575">
            <a:solidFill>
              <a:srgbClr val="89A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0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50838"/>
            <a:ext cx="8229600" cy="792162"/>
          </a:xfrm>
        </p:spPr>
        <p:txBody>
          <a:bodyPr>
            <a:normAutofit/>
          </a:bodyPr>
          <a:lstStyle>
            <a:lvl1pPr>
              <a:defRPr sz="3600" b="0">
                <a:latin typeface="Adobe Caslon Pro" panose="0205050205050A020403" pitchFamily="18"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atin typeface="Adobe Caslon Pro" panose="0205050205050A020403" pitchFamily="18" charset="0"/>
              </a:defRPr>
            </a:lvl1pPr>
            <a:lvl2pPr>
              <a:defRPr sz="2400">
                <a:latin typeface="Adobe Caslon Pro" panose="0205050205050A020403" pitchFamily="18" charset="0"/>
              </a:defRPr>
            </a:lvl2pPr>
            <a:lvl3pPr>
              <a:defRPr sz="2000">
                <a:latin typeface="Adobe Caslon Pro" panose="0205050205050A020403" pitchFamily="18" charset="0"/>
              </a:defRPr>
            </a:lvl3pPr>
            <a:lvl4pPr>
              <a:defRPr sz="1800">
                <a:latin typeface="Adobe Caslon Pro" panose="0205050205050A020403" pitchFamily="18" charset="0"/>
              </a:defRPr>
            </a:lvl4pPr>
            <a:lvl5pPr>
              <a:defRPr sz="1800">
                <a:latin typeface="Adobe Caslon Pro" panose="0205050205050A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0"/>
          </p:nvPr>
        </p:nvSpPr>
        <p:spPr>
          <a:xfrm>
            <a:off x="228600" y="1066800"/>
            <a:ext cx="8229600" cy="457200"/>
          </a:xfrm>
        </p:spPr>
        <p:txBody>
          <a:bodyPr>
            <a:noAutofit/>
          </a:bodyPr>
          <a:lstStyle>
            <a:lvl1pPr marL="0" indent="0">
              <a:buNone/>
              <a:defRPr sz="2400" b="0">
                <a:latin typeface="Adobe Caslon Pro" panose="0205050205050A0204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Rectangle 10"/>
          <p:cNvSpPr/>
          <p:nvPr userDrawn="1"/>
        </p:nvSpPr>
        <p:spPr>
          <a:xfrm>
            <a:off x="114300" y="304800"/>
            <a:ext cx="76200" cy="685800"/>
          </a:xfrm>
          <a:prstGeom prst="rect">
            <a:avLst/>
          </a:prstGeom>
          <a:solidFill>
            <a:srgbClr val="7D9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5400000" flipH="1">
            <a:off x="4334257" y="-3133343"/>
            <a:ext cx="18286" cy="8229600"/>
          </a:xfrm>
          <a:prstGeom prst="rect">
            <a:avLst/>
          </a:prstGeom>
          <a:solidFill>
            <a:srgbClr val="7D9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48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200" y="53947"/>
            <a:ext cx="8229600" cy="792162"/>
          </a:xfrm>
        </p:spPr>
        <p:txBody>
          <a:bodyPr/>
          <a:lstStyle>
            <a:lvl1pPr>
              <a:defRPr sz="3200" cap="small" baseline="0"/>
            </a:lvl1pPr>
          </a:lstStyle>
          <a:p>
            <a:r>
              <a:rPr lang="en-US" dirty="0"/>
              <a:t>Click to edit Master title style</a:t>
            </a:r>
          </a:p>
        </p:txBody>
      </p:sp>
      <p:cxnSp>
        <p:nvCxnSpPr>
          <p:cNvPr id="5" name="Straight Connector 4"/>
          <p:cNvCxnSpPr/>
          <p:nvPr userDrawn="1"/>
        </p:nvCxnSpPr>
        <p:spPr>
          <a:xfrm>
            <a:off x="0" y="685800"/>
            <a:ext cx="9144000" cy="0"/>
          </a:xfrm>
          <a:prstGeom prst="line">
            <a:avLst/>
          </a:prstGeom>
          <a:ln w="28575">
            <a:solidFill>
              <a:srgbClr val="89A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02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480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B42045C-03CB-4AD1-B7FC-77D259CB0BD8}" type="datetimeFigureOut">
              <a:rPr lang="en-US" smtClean="0"/>
              <a:t>4/15/2019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8FDF09-2BD3-4353-A4A7-26E9124E3560}" type="slidenum">
              <a:rPr lang="en-US" smtClean="0"/>
              <a:t>‹#›</a:t>
            </a:fld>
            <a:endParaRPr lang="en-US"/>
          </a:p>
        </p:txBody>
      </p:sp>
    </p:spTree>
    <p:extLst>
      <p:ext uri="{BB962C8B-B14F-4D97-AF65-F5344CB8AC3E}">
        <p14:creationId xmlns:p14="http://schemas.microsoft.com/office/powerpoint/2010/main" val="116207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B42045C-03CB-4AD1-B7FC-77D259CB0BD8}" type="datetimeFigureOut">
              <a:rPr lang="en-US" smtClean="0"/>
              <a:t>4/15/2019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88FDF09-2BD3-4353-A4A7-26E9124E3560}" type="slidenum">
              <a:rPr lang="en-US" smtClean="0"/>
              <a:t>‹#›</a:t>
            </a:fld>
            <a:endParaRPr lang="en-US"/>
          </a:p>
        </p:txBody>
      </p:sp>
    </p:spTree>
    <p:extLst>
      <p:ext uri="{BB962C8B-B14F-4D97-AF65-F5344CB8AC3E}">
        <p14:creationId xmlns:p14="http://schemas.microsoft.com/office/powerpoint/2010/main" val="34239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B42045C-03CB-4AD1-B7FC-77D259CB0BD8}" type="datetimeFigureOut">
              <a:rPr lang="en-US" smtClean="0"/>
              <a:t>4/15/2019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88FDF09-2BD3-4353-A4A7-26E9124E3560}" type="slidenum">
              <a:rPr lang="en-US" smtClean="0"/>
              <a:t>‹#›</a:t>
            </a:fld>
            <a:endParaRPr lang="en-US"/>
          </a:p>
        </p:txBody>
      </p:sp>
    </p:spTree>
    <p:extLst>
      <p:ext uri="{BB962C8B-B14F-4D97-AF65-F5344CB8AC3E}">
        <p14:creationId xmlns:p14="http://schemas.microsoft.com/office/powerpoint/2010/main" val="209548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B42045C-03CB-4AD1-B7FC-77D259CB0BD8}" type="datetimeFigureOut">
              <a:rPr lang="en-US" smtClean="0"/>
              <a:t>4/15/2019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88FDF09-2BD3-4353-A4A7-26E9124E3560}" type="slidenum">
              <a:rPr lang="en-US" smtClean="0"/>
              <a:t>‹#›</a:t>
            </a:fld>
            <a:endParaRPr lang="en-US"/>
          </a:p>
        </p:txBody>
      </p:sp>
    </p:spTree>
    <p:extLst>
      <p:ext uri="{BB962C8B-B14F-4D97-AF65-F5344CB8AC3E}">
        <p14:creationId xmlns:p14="http://schemas.microsoft.com/office/powerpoint/2010/main" val="404854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04800"/>
            <a:ext cx="8229600" cy="7921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646237"/>
            <a:ext cx="8229600" cy="4221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descr="Quantitative Finance Society"/>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8600" y="6324600"/>
            <a:ext cx="1214480" cy="3886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638424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spcBef>
          <a:spcPct val="0"/>
        </a:spcBef>
        <a:buNone/>
        <a:defRPr sz="4400" kern="1200">
          <a:solidFill>
            <a:schemeClr val="tx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yetanothervalueblog.com/2019/03/kkr-is-too-cheap.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small" dirty="0">
                <a:latin typeface="Garamond" panose="02020404030301010803" pitchFamily="18" charset="0"/>
              </a:rPr>
              <a:t>Industry Overview: Financial Institutions</a:t>
            </a:r>
          </a:p>
        </p:txBody>
      </p:sp>
    </p:spTree>
    <p:extLst>
      <p:ext uri="{BB962C8B-B14F-4D97-AF65-F5344CB8AC3E}">
        <p14:creationId xmlns:p14="http://schemas.microsoft.com/office/powerpoint/2010/main" val="280609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553201" cy="792162"/>
          </a:xfrm>
        </p:spPr>
        <p:txBody>
          <a:bodyPr>
            <a:normAutofit/>
          </a:bodyPr>
          <a:lstStyle/>
          <a:p>
            <a:r>
              <a:rPr lang="en-US" sz="3600" dirty="0">
                <a:latin typeface="Garamond"/>
                <a:cs typeface="Garamond"/>
              </a:rPr>
              <a:t>A Bank’s Income Statement</a:t>
            </a:r>
          </a:p>
        </p:txBody>
      </p:sp>
      <p:sp>
        <p:nvSpPr>
          <p:cNvPr id="3" name="Content Placeholder 2"/>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400" dirty="0">
              <a:latin typeface="Garamond"/>
              <a:cs typeface="Garamond"/>
            </a:endParaRPr>
          </a:p>
        </p:txBody>
      </p:sp>
      <p:pic>
        <p:nvPicPr>
          <p:cNvPr id="4" name="Picture 3">
            <a:extLst>
              <a:ext uri="{FF2B5EF4-FFF2-40B4-BE49-F238E27FC236}">
                <a16:creationId xmlns:a16="http://schemas.microsoft.com/office/drawing/2014/main" id="{5E0F57D4-83D5-450E-9928-64686A626BDD}"/>
              </a:ext>
            </a:extLst>
          </p:cNvPr>
          <p:cNvPicPr>
            <a:picLocks noChangeAspect="1"/>
          </p:cNvPicPr>
          <p:nvPr/>
        </p:nvPicPr>
        <p:blipFill>
          <a:blip r:embed="rId2"/>
          <a:stretch>
            <a:fillRect/>
          </a:stretch>
        </p:blipFill>
        <p:spPr>
          <a:xfrm>
            <a:off x="2363517" y="1752600"/>
            <a:ext cx="5940965" cy="4849767"/>
          </a:xfrm>
          <a:prstGeom prst="rect">
            <a:avLst/>
          </a:prstGeom>
        </p:spPr>
      </p:pic>
    </p:spTree>
    <p:extLst>
      <p:ext uri="{BB962C8B-B14F-4D97-AF65-F5344CB8AC3E}">
        <p14:creationId xmlns:p14="http://schemas.microsoft.com/office/powerpoint/2010/main" val="206556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553201" cy="792162"/>
          </a:xfrm>
        </p:spPr>
        <p:txBody>
          <a:bodyPr>
            <a:normAutofit/>
          </a:bodyPr>
          <a:lstStyle/>
          <a:p>
            <a:r>
              <a:rPr lang="en-US" sz="3600" dirty="0">
                <a:latin typeface="Garamond"/>
                <a:cs typeface="Garamond"/>
              </a:rPr>
              <a:t>A Bank’s Assets</a:t>
            </a:r>
          </a:p>
        </p:txBody>
      </p:sp>
      <p:pic>
        <p:nvPicPr>
          <p:cNvPr id="3" name="Picture 2">
            <a:extLst>
              <a:ext uri="{FF2B5EF4-FFF2-40B4-BE49-F238E27FC236}">
                <a16:creationId xmlns:a16="http://schemas.microsoft.com/office/drawing/2014/main" id="{9B71816E-2207-4DC6-A30E-D4E09E82DF5F}"/>
              </a:ext>
            </a:extLst>
          </p:cNvPr>
          <p:cNvPicPr>
            <a:picLocks noChangeAspect="1"/>
          </p:cNvPicPr>
          <p:nvPr/>
        </p:nvPicPr>
        <p:blipFill>
          <a:blip r:embed="rId2"/>
          <a:stretch>
            <a:fillRect/>
          </a:stretch>
        </p:blipFill>
        <p:spPr>
          <a:xfrm>
            <a:off x="2438400" y="1752600"/>
            <a:ext cx="6046361" cy="4841280"/>
          </a:xfrm>
          <a:prstGeom prst="rect">
            <a:avLst/>
          </a:prstGeom>
        </p:spPr>
      </p:pic>
    </p:spTree>
    <p:extLst>
      <p:ext uri="{BB962C8B-B14F-4D97-AF65-F5344CB8AC3E}">
        <p14:creationId xmlns:p14="http://schemas.microsoft.com/office/powerpoint/2010/main" val="387552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553201" cy="792162"/>
          </a:xfrm>
        </p:spPr>
        <p:txBody>
          <a:bodyPr>
            <a:normAutofit/>
          </a:bodyPr>
          <a:lstStyle/>
          <a:p>
            <a:r>
              <a:rPr lang="en-US" sz="3600" dirty="0">
                <a:latin typeface="Garamond"/>
                <a:cs typeface="Garamond"/>
              </a:rPr>
              <a:t>A Bank’s Liabilities</a:t>
            </a:r>
          </a:p>
        </p:txBody>
      </p:sp>
      <p:sp>
        <p:nvSpPr>
          <p:cNvPr id="3" name="Content Placeholder 2"/>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400" dirty="0">
              <a:latin typeface="Garamond"/>
              <a:cs typeface="Garamond"/>
            </a:endParaRPr>
          </a:p>
        </p:txBody>
      </p:sp>
      <p:pic>
        <p:nvPicPr>
          <p:cNvPr id="4" name="Picture 3">
            <a:extLst>
              <a:ext uri="{FF2B5EF4-FFF2-40B4-BE49-F238E27FC236}">
                <a16:creationId xmlns:a16="http://schemas.microsoft.com/office/drawing/2014/main" id="{4220E9ED-F0DE-43EF-9870-D5B0189F8B52}"/>
              </a:ext>
            </a:extLst>
          </p:cNvPr>
          <p:cNvPicPr>
            <a:picLocks noChangeAspect="1"/>
          </p:cNvPicPr>
          <p:nvPr/>
        </p:nvPicPr>
        <p:blipFill>
          <a:blip r:embed="rId2"/>
          <a:stretch>
            <a:fillRect/>
          </a:stretch>
        </p:blipFill>
        <p:spPr>
          <a:xfrm>
            <a:off x="2590417" y="2009162"/>
            <a:ext cx="5487166" cy="4391638"/>
          </a:xfrm>
          <a:prstGeom prst="rect">
            <a:avLst/>
          </a:prstGeom>
        </p:spPr>
      </p:pic>
    </p:spTree>
    <p:extLst>
      <p:ext uri="{BB962C8B-B14F-4D97-AF65-F5344CB8AC3E}">
        <p14:creationId xmlns:p14="http://schemas.microsoft.com/office/powerpoint/2010/main" val="324209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553201" cy="792162"/>
          </a:xfrm>
        </p:spPr>
        <p:txBody>
          <a:bodyPr>
            <a:normAutofit fontScale="90000"/>
          </a:bodyPr>
          <a:lstStyle/>
          <a:p>
            <a:r>
              <a:rPr lang="en-US" sz="3600" dirty="0">
                <a:latin typeface="Garamond"/>
                <a:cs typeface="Garamond"/>
              </a:rPr>
              <a:t>What Makes Banks Difficult to Look At</a:t>
            </a:r>
          </a:p>
        </p:txBody>
      </p:sp>
      <p:sp>
        <p:nvSpPr>
          <p:cNvPr id="3" name="Content Placeholder 2"/>
          <p:cNvSpPr txBox="1">
            <a:spLocks/>
          </p:cNvSpPr>
          <p:nvPr/>
        </p:nvSpPr>
        <p:spPr>
          <a:xfrm>
            <a:off x="1828800" y="1676400"/>
            <a:ext cx="7010400" cy="47244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Un-Analyzable Balance Sheet</a:t>
            </a:r>
          </a:p>
          <a:p>
            <a:r>
              <a:rPr lang="en-US" sz="2400" dirty="0">
                <a:latin typeface="Garamond"/>
                <a:cs typeface="Garamond"/>
              </a:rPr>
              <a:t>Only the bank really has the information required to project their balance sheet</a:t>
            </a:r>
          </a:p>
          <a:p>
            <a:r>
              <a:rPr lang="en-US" sz="2000" dirty="0">
                <a:latin typeface="Garamond"/>
                <a:cs typeface="Garamond"/>
              </a:rPr>
              <a:t>What kind of loans a bank makes is purely up to the bank itself</a:t>
            </a:r>
          </a:p>
          <a:p>
            <a:endParaRPr lang="en-US" sz="2400" dirty="0">
              <a:latin typeface="Garamond"/>
              <a:cs typeface="Garamond"/>
            </a:endParaRPr>
          </a:p>
          <a:p>
            <a:pPr marL="0" indent="0">
              <a:buNone/>
            </a:pPr>
            <a:r>
              <a:rPr lang="en-US" sz="2400" b="1" dirty="0">
                <a:latin typeface="Garamond"/>
                <a:cs typeface="Garamond"/>
              </a:rPr>
              <a:t>Cyclical Risk/Interest Rate Exposure</a:t>
            </a:r>
          </a:p>
          <a:p>
            <a:r>
              <a:rPr lang="en-US" sz="2400" dirty="0">
                <a:latin typeface="Garamond"/>
                <a:cs typeface="Garamond"/>
              </a:rPr>
              <a:t>Bank are extremely exposed to economic cycles for two reasons</a:t>
            </a:r>
          </a:p>
          <a:p>
            <a:r>
              <a:rPr lang="en-US" sz="2400" dirty="0">
                <a:latin typeface="Garamond"/>
                <a:cs typeface="Garamond"/>
              </a:rPr>
              <a:t>First, economic trends affect default rates and overall company cash flows</a:t>
            </a:r>
          </a:p>
          <a:p>
            <a:r>
              <a:rPr lang="en-US" sz="2400" dirty="0">
                <a:latin typeface="Garamond"/>
                <a:cs typeface="Garamond"/>
              </a:rPr>
              <a:t>Second, rates tend to come down during a crisis, leading to lower NIM spreads</a:t>
            </a:r>
          </a:p>
          <a:p>
            <a:pPr marL="0" indent="0">
              <a:buNone/>
            </a:pPr>
            <a:endParaRPr lang="en-US" sz="2400" b="1" dirty="0">
              <a:latin typeface="Garamond"/>
              <a:cs typeface="Garamond"/>
            </a:endParaRPr>
          </a:p>
          <a:p>
            <a:pPr marL="0" indent="0">
              <a:buNone/>
            </a:pPr>
            <a:r>
              <a:rPr lang="en-US" sz="2400" b="1" dirty="0">
                <a:latin typeface="Garamond"/>
                <a:cs typeface="Garamond"/>
              </a:rPr>
              <a:t>What to Look For</a:t>
            </a:r>
          </a:p>
          <a:p>
            <a:r>
              <a:rPr lang="en-US" sz="2400" dirty="0">
                <a:latin typeface="Garamond"/>
                <a:cs typeface="Garamond"/>
              </a:rPr>
              <a:t>Clear discounts to book value</a:t>
            </a:r>
          </a:p>
          <a:p>
            <a:r>
              <a:rPr lang="en-US" sz="2400" dirty="0">
                <a:latin typeface="Garamond"/>
                <a:cs typeface="Garamond"/>
              </a:rPr>
              <a:t>High ROEs; ROAs at low P/Es</a:t>
            </a:r>
          </a:p>
          <a:p>
            <a:r>
              <a:rPr lang="en-US" sz="2400" dirty="0">
                <a:latin typeface="Garamond"/>
                <a:cs typeface="Garamond"/>
              </a:rPr>
              <a:t>Small banks with potential to be taken out in geographically advantaged areas</a:t>
            </a:r>
          </a:p>
          <a:p>
            <a:r>
              <a:rPr lang="en-US" sz="2400" dirty="0">
                <a:latin typeface="Garamond"/>
                <a:cs typeface="Garamond"/>
              </a:rPr>
              <a:t>For a longer term compounder pitch, good capital allocation, brand and company management (e.g. Goldman Sachs)</a:t>
            </a:r>
          </a:p>
          <a:p>
            <a:pPr marL="0" indent="0">
              <a:buNone/>
            </a:pPr>
            <a:endParaRPr lang="en-US" sz="2400" dirty="0">
              <a:latin typeface="Garamond"/>
              <a:cs typeface="Garamond"/>
            </a:endParaRPr>
          </a:p>
          <a:p>
            <a:pPr marL="0" indent="0">
              <a:buNone/>
            </a:pPr>
            <a:endParaRPr lang="en-US" sz="2400" b="1" dirty="0">
              <a:latin typeface="Garamond"/>
              <a:cs typeface="Garamond"/>
            </a:endParaRPr>
          </a:p>
        </p:txBody>
      </p:sp>
    </p:spTree>
    <p:extLst>
      <p:ext uri="{BB962C8B-B14F-4D97-AF65-F5344CB8AC3E}">
        <p14:creationId xmlns:p14="http://schemas.microsoft.com/office/powerpoint/2010/main" val="398998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B642-EA2A-4C87-8200-D9CEC7BE624A}"/>
              </a:ext>
            </a:extLst>
          </p:cNvPr>
          <p:cNvSpPr>
            <a:spLocks noGrp="1"/>
          </p:cNvSpPr>
          <p:nvPr>
            <p:ph type="title"/>
          </p:nvPr>
        </p:nvSpPr>
        <p:spPr/>
        <p:txBody>
          <a:bodyPr/>
          <a:lstStyle/>
          <a:p>
            <a:r>
              <a:rPr lang="en-US" dirty="0"/>
              <a:t>Recent Industry Trends </a:t>
            </a:r>
          </a:p>
        </p:txBody>
      </p:sp>
      <p:sp>
        <p:nvSpPr>
          <p:cNvPr id="3" name="Content Placeholder 2">
            <a:extLst>
              <a:ext uri="{FF2B5EF4-FFF2-40B4-BE49-F238E27FC236}">
                <a16:creationId xmlns:a16="http://schemas.microsoft.com/office/drawing/2014/main" id="{BE083561-50CB-468A-B4BE-D204889DC3E6}"/>
              </a:ext>
            </a:extLst>
          </p:cNvPr>
          <p:cNvSpPr txBox="1">
            <a:spLocks/>
          </p:cNvSpPr>
          <p:nvPr/>
        </p:nvSpPr>
        <p:spPr>
          <a:xfrm>
            <a:off x="1828800" y="1676400"/>
            <a:ext cx="7010400" cy="472440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Industry Consolidation</a:t>
            </a:r>
          </a:p>
          <a:p>
            <a:r>
              <a:rPr lang="en-US" sz="2400" dirty="0">
                <a:latin typeface="Garamond"/>
                <a:cs typeface="Garamond"/>
              </a:rPr>
              <a:t>A bank’s biggest asset is its scale - scale allows for loan diversification and widespread use of financial systems (high op. leverage)</a:t>
            </a:r>
          </a:p>
          <a:p>
            <a:r>
              <a:rPr lang="en-US" sz="2400" dirty="0">
                <a:latin typeface="Garamond"/>
                <a:cs typeface="Garamond"/>
              </a:rPr>
              <a:t>Small, less sophisticated banks with  geographic advantages are being rolled up</a:t>
            </a:r>
          </a:p>
          <a:p>
            <a:pPr marL="0" indent="0">
              <a:buNone/>
            </a:pPr>
            <a:endParaRPr lang="en-US" sz="2400" dirty="0">
              <a:latin typeface="Garamond"/>
              <a:cs typeface="Garamond"/>
            </a:endParaRPr>
          </a:p>
          <a:p>
            <a:pPr marL="0" indent="0">
              <a:buNone/>
            </a:pPr>
            <a:r>
              <a:rPr lang="en-US" sz="2400" b="1" dirty="0">
                <a:latin typeface="Garamond"/>
                <a:cs typeface="Garamond"/>
              </a:rPr>
              <a:t>Dovish Fed &amp; Expectations of Recessionary Environment</a:t>
            </a:r>
          </a:p>
          <a:p>
            <a:r>
              <a:rPr lang="en-US" sz="2400" dirty="0">
                <a:latin typeface="Garamond"/>
                <a:cs typeface="Garamond"/>
              </a:rPr>
              <a:t>Banks are no longer benefitting from rate increases – increases the spread between loans and deposits (deposits lag and are less sensitive to rates)</a:t>
            </a:r>
          </a:p>
          <a:p>
            <a:r>
              <a:rPr lang="en-US" sz="2400" dirty="0">
                <a:latin typeface="Garamond"/>
                <a:cs typeface="Garamond"/>
              </a:rPr>
              <a:t>Expectations of a recessions means bank stocks have generally traded DOWN, but not excessively – expected to weather this recession better than the last due to more stringent regulatory environment</a:t>
            </a:r>
          </a:p>
          <a:p>
            <a:r>
              <a:rPr lang="en-US" sz="2400" dirty="0">
                <a:latin typeface="Garamond"/>
                <a:cs typeface="Garamond"/>
              </a:rPr>
              <a:t>That said, Crapo bill has greatly benefitted banks between $50bn-$250bn in assets</a:t>
            </a:r>
          </a:p>
          <a:p>
            <a:pPr marL="0" indent="0">
              <a:buNone/>
            </a:pPr>
            <a:endParaRPr lang="en-US" sz="2400" b="1" dirty="0">
              <a:latin typeface="Garamond"/>
              <a:cs typeface="Garamond"/>
            </a:endParaRPr>
          </a:p>
          <a:p>
            <a:pPr marL="0" indent="0">
              <a:buNone/>
            </a:pPr>
            <a:r>
              <a:rPr lang="en-US" sz="2400" b="1" dirty="0">
                <a:latin typeface="Garamond"/>
                <a:cs typeface="Garamond"/>
              </a:rPr>
              <a:t>Slowing Deal Flow Hurting IB Profits – Shift Toward AM</a:t>
            </a:r>
          </a:p>
          <a:p>
            <a:r>
              <a:rPr lang="en-US" sz="2400" dirty="0">
                <a:latin typeface="Garamond"/>
                <a:cs typeface="Garamond"/>
              </a:rPr>
              <a:t>IB revenues are very cyclical in nature and high yield loan markets tend to aggressively freeze when there’s fear in the economy</a:t>
            </a:r>
          </a:p>
          <a:p>
            <a:r>
              <a:rPr lang="en-US" sz="2400" dirty="0">
                <a:latin typeface="Garamond"/>
                <a:cs typeface="Garamond"/>
              </a:rPr>
              <a:t>E.g. not a single high yield bond was issued in all of December</a:t>
            </a:r>
          </a:p>
          <a:p>
            <a:r>
              <a:rPr lang="en-US" sz="2400" dirty="0">
                <a:latin typeface="Garamond"/>
                <a:cs typeface="Garamond"/>
              </a:rPr>
              <a:t>Solution has been to shift towards fee-related-earnings (“FRE”) in order to lock in more stable revenues</a:t>
            </a:r>
          </a:p>
          <a:p>
            <a:r>
              <a:rPr lang="en-US" sz="2400" dirty="0">
                <a:latin typeface="Garamond"/>
                <a:cs typeface="Garamond"/>
              </a:rPr>
              <a:t>Many niches have appeared across different levels of wealth</a:t>
            </a:r>
          </a:p>
          <a:p>
            <a:pPr marL="0" indent="0">
              <a:buNone/>
            </a:pPr>
            <a:endParaRPr lang="en-US" sz="2400" b="1" dirty="0">
              <a:latin typeface="Garamond"/>
              <a:cs typeface="Garamond"/>
            </a:endParaRPr>
          </a:p>
        </p:txBody>
      </p:sp>
    </p:spTree>
    <p:extLst>
      <p:ext uri="{BB962C8B-B14F-4D97-AF65-F5344CB8AC3E}">
        <p14:creationId xmlns:p14="http://schemas.microsoft.com/office/powerpoint/2010/main" val="125306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lstStyle/>
          <a:p>
            <a:r>
              <a:rPr lang="en-US" dirty="0"/>
              <a:t>What are we covering?</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Financial Institutions</a:t>
            </a:r>
          </a:p>
          <a:p>
            <a:r>
              <a:rPr lang="en-US" sz="2400" dirty="0">
                <a:latin typeface="Garamond"/>
                <a:cs typeface="Garamond"/>
              </a:rPr>
              <a:t>Commercial/Investment Banks</a:t>
            </a:r>
          </a:p>
          <a:p>
            <a:r>
              <a:rPr lang="en-US" sz="2400" b="1" dirty="0">
                <a:latin typeface="Garamond"/>
                <a:cs typeface="Garamond"/>
              </a:rPr>
              <a:t>Asset Management </a:t>
            </a:r>
          </a:p>
          <a:p>
            <a:r>
              <a:rPr lang="en-US" sz="2400" dirty="0">
                <a:latin typeface="Garamond"/>
                <a:cs typeface="Garamond"/>
              </a:rPr>
              <a:t>Insurance Companies</a:t>
            </a:r>
          </a:p>
          <a:p>
            <a:r>
              <a:rPr lang="en-US" sz="2400" dirty="0">
                <a:latin typeface="Garamond"/>
                <a:cs typeface="Garamond"/>
              </a:rPr>
              <a:t>Example: KKR Pitch</a:t>
            </a:r>
          </a:p>
          <a:p>
            <a:pPr marL="0" indent="0">
              <a:buNone/>
            </a:pPr>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24210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553201" cy="792162"/>
          </a:xfrm>
        </p:spPr>
        <p:txBody>
          <a:bodyPr>
            <a:normAutofit/>
          </a:bodyPr>
          <a:lstStyle/>
          <a:p>
            <a:r>
              <a:rPr lang="en-US" sz="3000" dirty="0">
                <a:latin typeface="Garamond"/>
                <a:cs typeface="Garamond"/>
              </a:rPr>
              <a:t>Asset Management</a:t>
            </a:r>
          </a:p>
        </p:txBody>
      </p:sp>
      <p:sp>
        <p:nvSpPr>
          <p:cNvPr id="6" name="Content Placeholder 2">
            <a:extLst>
              <a:ext uri="{FF2B5EF4-FFF2-40B4-BE49-F238E27FC236}">
                <a16:creationId xmlns:a16="http://schemas.microsoft.com/office/drawing/2014/main" id="{CE83097A-FD2F-4BA6-B02C-403018A2CA5A}"/>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What is Asset Management?</a:t>
            </a:r>
          </a:p>
          <a:p>
            <a:r>
              <a:rPr lang="en-US" sz="2400" dirty="0">
                <a:latin typeface="Garamond"/>
                <a:cs typeface="Garamond"/>
              </a:rPr>
              <a:t>Asset managers take a client’s money and manage it for a fee</a:t>
            </a:r>
          </a:p>
          <a:p>
            <a:r>
              <a:rPr lang="en-US" sz="2400" dirty="0">
                <a:latin typeface="Garamond"/>
                <a:cs typeface="Garamond"/>
              </a:rPr>
              <a:t>Different asset managers have different fee structures</a:t>
            </a:r>
          </a:p>
          <a:p>
            <a:pPr marL="0" indent="0">
              <a:buNone/>
            </a:pPr>
            <a:endParaRPr lang="en-US" sz="2400" b="1" dirty="0">
              <a:latin typeface="Garamond"/>
              <a:cs typeface="Garamond"/>
            </a:endParaRPr>
          </a:p>
        </p:txBody>
      </p:sp>
      <p:sp>
        <p:nvSpPr>
          <p:cNvPr id="4" name="Rectangle 3">
            <a:extLst>
              <a:ext uri="{FF2B5EF4-FFF2-40B4-BE49-F238E27FC236}">
                <a16:creationId xmlns:a16="http://schemas.microsoft.com/office/drawing/2014/main" id="{BB937D8A-4717-4241-8D71-0935B2D2226A}"/>
              </a:ext>
            </a:extLst>
          </p:cNvPr>
          <p:cNvSpPr/>
          <p:nvPr/>
        </p:nvSpPr>
        <p:spPr>
          <a:xfrm>
            <a:off x="4800600" y="43434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Asset Manager</a:t>
            </a:r>
          </a:p>
        </p:txBody>
      </p:sp>
      <p:sp>
        <p:nvSpPr>
          <p:cNvPr id="7" name="Rectangle 6">
            <a:extLst>
              <a:ext uri="{FF2B5EF4-FFF2-40B4-BE49-F238E27FC236}">
                <a16:creationId xmlns:a16="http://schemas.microsoft.com/office/drawing/2014/main" id="{AF3330C6-39CE-4C3D-A128-8D78748F90A7}"/>
              </a:ext>
            </a:extLst>
          </p:cNvPr>
          <p:cNvSpPr/>
          <p:nvPr/>
        </p:nvSpPr>
        <p:spPr>
          <a:xfrm>
            <a:off x="1924049" y="43434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Client</a:t>
            </a:r>
          </a:p>
        </p:txBody>
      </p:sp>
      <p:sp>
        <p:nvSpPr>
          <p:cNvPr id="8" name="Rectangle 7">
            <a:extLst>
              <a:ext uri="{FF2B5EF4-FFF2-40B4-BE49-F238E27FC236}">
                <a16:creationId xmlns:a16="http://schemas.microsoft.com/office/drawing/2014/main" id="{4B3D9698-3438-4AA2-BBB8-3569B2EC9813}"/>
              </a:ext>
            </a:extLst>
          </p:cNvPr>
          <p:cNvSpPr/>
          <p:nvPr/>
        </p:nvSpPr>
        <p:spPr>
          <a:xfrm>
            <a:off x="7677150" y="43434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Investments</a:t>
            </a:r>
          </a:p>
        </p:txBody>
      </p:sp>
      <p:cxnSp>
        <p:nvCxnSpPr>
          <p:cNvPr id="10" name="Straight Arrow Connector 9">
            <a:extLst>
              <a:ext uri="{FF2B5EF4-FFF2-40B4-BE49-F238E27FC236}">
                <a16:creationId xmlns:a16="http://schemas.microsoft.com/office/drawing/2014/main" id="{0FCB624E-7C88-4320-81FF-08B5F0466A88}"/>
              </a:ext>
            </a:extLst>
          </p:cNvPr>
          <p:cNvCxnSpPr/>
          <p:nvPr/>
        </p:nvCxnSpPr>
        <p:spPr>
          <a:xfrm>
            <a:off x="6248400" y="4800600"/>
            <a:ext cx="129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AD10803-7196-4E26-9C80-2BBF8EB0DD08}"/>
              </a:ext>
            </a:extLst>
          </p:cNvPr>
          <p:cNvCxnSpPr/>
          <p:nvPr/>
        </p:nvCxnSpPr>
        <p:spPr>
          <a:xfrm flipH="1">
            <a:off x="6248400" y="4648200"/>
            <a:ext cx="129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3447A2E-E6E4-4B98-9D47-D87088595C9F}"/>
              </a:ext>
            </a:extLst>
          </p:cNvPr>
          <p:cNvSpPr txBox="1"/>
          <p:nvPr/>
        </p:nvSpPr>
        <p:spPr>
          <a:xfrm>
            <a:off x="6276975" y="4195782"/>
            <a:ext cx="1295400" cy="461665"/>
          </a:xfrm>
          <a:prstGeom prst="rect">
            <a:avLst/>
          </a:prstGeom>
          <a:noFill/>
        </p:spPr>
        <p:txBody>
          <a:bodyPr wrap="square" rtlCol="0">
            <a:spAutoFit/>
          </a:bodyPr>
          <a:lstStyle/>
          <a:p>
            <a:pPr algn="ctr"/>
            <a:r>
              <a:rPr lang="en-US" sz="1200" dirty="0"/>
              <a:t>$120 (20% return)</a:t>
            </a:r>
          </a:p>
        </p:txBody>
      </p:sp>
      <p:sp>
        <p:nvSpPr>
          <p:cNvPr id="15" name="TextBox 14">
            <a:extLst>
              <a:ext uri="{FF2B5EF4-FFF2-40B4-BE49-F238E27FC236}">
                <a16:creationId xmlns:a16="http://schemas.microsoft.com/office/drawing/2014/main" id="{F130844A-2065-4BFC-8346-D2971C42CB7D}"/>
              </a:ext>
            </a:extLst>
          </p:cNvPr>
          <p:cNvSpPr txBox="1"/>
          <p:nvPr/>
        </p:nvSpPr>
        <p:spPr>
          <a:xfrm>
            <a:off x="6248400" y="4953000"/>
            <a:ext cx="1295400" cy="276999"/>
          </a:xfrm>
          <a:prstGeom prst="rect">
            <a:avLst/>
          </a:prstGeom>
          <a:noFill/>
        </p:spPr>
        <p:txBody>
          <a:bodyPr wrap="square" rtlCol="0">
            <a:spAutoFit/>
          </a:bodyPr>
          <a:lstStyle/>
          <a:p>
            <a:pPr algn="ctr"/>
            <a:r>
              <a:rPr lang="en-US" sz="1200" dirty="0"/>
              <a:t>$100</a:t>
            </a:r>
          </a:p>
        </p:txBody>
      </p:sp>
      <p:cxnSp>
        <p:nvCxnSpPr>
          <p:cNvPr id="17" name="Straight Arrow Connector 16">
            <a:extLst>
              <a:ext uri="{FF2B5EF4-FFF2-40B4-BE49-F238E27FC236}">
                <a16:creationId xmlns:a16="http://schemas.microsoft.com/office/drawing/2014/main" id="{922ADF95-D91C-4451-9563-5E663E1AF12A}"/>
              </a:ext>
            </a:extLst>
          </p:cNvPr>
          <p:cNvCxnSpPr/>
          <p:nvPr/>
        </p:nvCxnSpPr>
        <p:spPr>
          <a:xfrm>
            <a:off x="3390900" y="4798239"/>
            <a:ext cx="129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4C303BD-7137-4629-9A9F-17C0141D52AC}"/>
              </a:ext>
            </a:extLst>
          </p:cNvPr>
          <p:cNvCxnSpPr/>
          <p:nvPr/>
        </p:nvCxnSpPr>
        <p:spPr>
          <a:xfrm flipH="1">
            <a:off x="3390900" y="4645839"/>
            <a:ext cx="129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AEE02B3-D9D5-4CA4-BC22-E9218CDAE852}"/>
              </a:ext>
            </a:extLst>
          </p:cNvPr>
          <p:cNvSpPr txBox="1"/>
          <p:nvPr/>
        </p:nvSpPr>
        <p:spPr>
          <a:xfrm>
            <a:off x="3419475" y="4193421"/>
            <a:ext cx="1295400" cy="276999"/>
          </a:xfrm>
          <a:prstGeom prst="rect">
            <a:avLst/>
          </a:prstGeom>
          <a:noFill/>
        </p:spPr>
        <p:txBody>
          <a:bodyPr wrap="square" rtlCol="0">
            <a:spAutoFit/>
          </a:bodyPr>
          <a:lstStyle/>
          <a:p>
            <a:pPr algn="ctr"/>
            <a:r>
              <a:rPr lang="en-US" sz="1200" dirty="0"/>
              <a:t>$114</a:t>
            </a:r>
          </a:p>
        </p:txBody>
      </p:sp>
      <p:sp>
        <p:nvSpPr>
          <p:cNvPr id="20" name="TextBox 19">
            <a:extLst>
              <a:ext uri="{FF2B5EF4-FFF2-40B4-BE49-F238E27FC236}">
                <a16:creationId xmlns:a16="http://schemas.microsoft.com/office/drawing/2014/main" id="{8B59AE0F-73F1-4DA1-B8FC-BF9B7D9B74B0}"/>
              </a:ext>
            </a:extLst>
          </p:cNvPr>
          <p:cNvSpPr txBox="1"/>
          <p:nvPr/>
        </p:nvSpPr>
        <p:spPr>
          <a:xfrm>
            <a:off x="3390900" y="4950639"/>
            <a:ext cx="1295400" cy="276999"/>
          </a:xfrm>
          <a:prstGeom prst="rect">
            <a:avLst/>
          </a:prstGeom>
          <a:noFill/>
        </p:spPr>
        <p:txBody>
          <a:bodyPr wrap="square" rtlCol="0">
            <a:spAutoFit/>
          </a:bodyPr>
          <a:lstStyle/>
          <a:p>
            <a:pPr algn="ctr"/>
            <a:r>
              <a:rPr lang="en-US" sz="1200" dirty="0"/>
              <a:t>$100</a:t>
            </a:r>
          </a:p>
        </p:txBody>
      </p:sp>
      <p:sp>
        <p:nvSpPr>
          <p:cNvPr id="21" name="TextBox 20">
            <a:extLst>
              <a:ext uri="{FF2B5EF4-FFF2-40B4-BE49-F238E27FC236}">
                <a16:creationId xmlns:a16="http://schemas.microsoft.com/office/drawing/2014/main" id="{2DDF6CE8-8BA9-451B-97F7-71330424D625}"/>
              </a:ext>
            </a:extLst>
          </p:cNvPr>
          <p:cNvSpPr txBox="1"/>
          <p:nvPr/>
        </p:nvSpPr>
        <p:spPr>
          <a:xfrm>
            <a:off x="4838700" y="5227638"/>
            <a:ext cx="1295400" cy="461665"/>
          </a:xfrm>
          <a:prstGeom prst="rect">
            <a:avLst/>
          </a:prstGeom>
          <a:noFill/>
        </p:spPr>
        <p:txBody>
          <a:bodyPr wrap="square" rtlCol="0">
            <a:spAutoFit/>
          </a:bodyPr>
          <a:lstStyle/>
          <a:p>
            <a:pPr algn="ctr"/>
            <a:r>
              <a:rPr lang="en-US" sz="1200" dirty="0"/>
              <a:t>Earns $6 in Fees</a:t>
            </a:r>
          </a:p>
          <a:p>
            <a:pPr algn="ctr"/>
            <a:r>
              <a:rPr lang="en-US" sz="1200" dirty="0"/>
              <a:t>2%*100+20*20%</a:t>
            </a:r>
          </a:p>
        </p:txBody>
      </p:sp>
    </p:spTree>
    <p:extLst>
      <p:ext uri="{BB962C8B-B14F-4D97-AF65-F5344CB8AC3E}">
        <p14:creationId xmlns:p14="http://schemas.microsoft.com/office/powerpoint/2010/main" val="400498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553201" cy="792162"/>
          </a:xfrm>
        </p:spPr>
        <p:txBody>
          <a:bodyPr>
            <a:normAutofit/>
          </a:bodyPr>
          <a:lstStyle/>
          <a:p>
            <a:r>
              <a:rPr lang="en-US" sz="3000" dirty="0">
                <a:latin typeface="Garamond"/>
                <a:cs typeface="Garamond"/>
              </a:rPr>
              <a:t>Types of Asset Managers</a:t>
            </a:r>
          </a:p>
        </p:txBody>
      </p:sp>
      <p:sp>
        <p:nvSpPr>
          <p:cNvPr id="6" name="Content Placeholder 2">
            <a:extLst>
              <a:ext uri="{FF2B5EF4-FFF2-40B4-BE49-F238E27FC236}">
                <a16:creationId xmlns:a16="http://schemas.microsoft.com/office/drawing/2014/main" id="{CE83097A-FD2F-4BA6-B02C-403018A2CA5A}"/>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Hedge Fund/Private Equity Fund GP</a:t>
            </a:r>
          </a:p>
          <a:p>
            <a:r>
              <a:rPr lang="en-US" sz="2400" dirty="0">
                <a:latin typeface="Garamond"/>
                <a:cs typeface="Garamond"/>
              </a:rPr>
              <a:t>HF/PE General Partner (“GP”) sets up an Limited Partnership (“LLP”) and usually provides 1-2% of funds</a:t>
            </a:r>
          </a:p>
          <a:p>
            <a:r>
              <a:rPr lang="en-US" sz="2000" dirty="0">
                <a:latin typeface="Garamond"/>
                <a:cs typeface="Garamond"/>
              </a:rPr>
              <a:t>Limited Partners (investors or “LPs”) put money in the fund</a:t>
            </a:r>
          </a:p>
          <a:p>
            <a:r>
              <a:rPr lang="en-US" sz="2000" dirty="0">
                <a:latin typeface="Garamond"/>
                <a:cs typeface="Garamond"/>
              </a:rPr>
              <a:t>GP manages the fund and receives management and incentive fees – usually 2/20</a:t>
            </a:r>
          </a:p>
          <a:p>
            <a:endParaRPr lang="en-US" sz="2400" dirty="0">
              <a:latin typeface="Garamond"/>
              <a:cs typeface="Garamond"/>
            </a:endParaRPr>
          </a:p>
          <a:p>
            <a:pPr marL="0" indent="0">
              <a:buNone/>
            </a:pPr>
            <a:endParaRPr lang="en-US" sz="2400" b="1" dirty="0">
              <a:latin typeface="Garamond"/>
              <a:cs typeface="Garamond"/>
            </a:endParaRPr>
          </a:p>
        </p:txBody>
      </p:sp>
      <p:pic>
        <p:nvPicPr>
          <p:cNvPr id="3074" name="Picture 2" descr="Image result for hedge fund structure">
            <a:extLst>
              <a:ext uri="{FF2B5EF4-FFF2-40B4-BE49-F238E27FC236}">
                <a16:creationId xmlns:a16="http://schemas.microsoft.com/office/drawing/2014/main" id="{BA2AEF66-ACA4-4224-9BBA-4526DCDB3C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9792" y="4405038"/>
            <a:ext cx="3525408" cy="234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4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553201" cy="792162"/>
          </a:xfrm>
        </p:spPr>
        <p:txBody>
          <a:bodyPr>
            <a:normAutofit/>
          </a:bodyPr>
          <a:lstStyle/>
          <a:p>
            <a:r>
              <a:rPr lang="en-US" sz="3000" dirty="0">
                <a:latin typeface="Garamond"/>
                <a:cs typeface="Garamond"/>
              </a:rPr>
              <a:t>Types of Asset Managers</a:t>
            </a:r>
          </a:p>
        </p:txBody>
      </p:sp>
      <p:sp>
        <p:nvSpPr>
          <p:cNvPr id="6" name="Content Placeholder 2">
            <a:extLst>
              <a:ext uri="{FF2B5EF4-FFF2-40B4-BE49-F238E27FC236}">
                <a16:creationId xmlns:a16="http://schemas.microsoft.com/office/drawing/2014/main" id="{CE83097A-FD2F-4BA6-B02C-403018A2CA5A}"/>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ETF/Mutual Funds</a:t>
            </a:r>
          </a:p>
          <a:p>
            <a:r>
              <a:rPr lang="en-US" sz="2400" dirty="0">
                <a:latin typeface="Garamond"/>
                <a:cs typeface="Garamond"/>
              </a:rPr>
              <a:t>ETFs and Mutual Funds are publicly investable structures</a:t>
            </a:r>
          </a:p>
          <a:p>
            <a:r>
              <a:rPr lang="en-US" sz="2400" dirty="0">
                <a:latin typeface="Garamond"/>
                <a:cs typeface="Garamond"/>
              </a:rPr>
              <a:t>ETFs usually passive, MFs passive &amp; active</a:t>
            </a:r>
            <a:endParaRPr lang="en-US" sz="2000" dirty="0">
              <a:latin typeface="Garamond"/>
              <a:cs typeface="Garamond"/>
            </a:endParaRPr>
          </a:p>
          <a:p>
            <a:endParaRPr lang="en-US" sz="2400" dirty="0">
              <a:latin typeface="Garamond"/>
              <a:cs typeface="Garamond"/>
            </a:endParaRPr>
          </a:p>
          <a:p>
            <a:pPr marL="0" indent="0">
              <a:buNone/>
            </a:pPr>
            <a:endParaRPr lang="en-US" sz="2400" b="1" dirty="0">
              <a:latin typeface="Garamond"/>
              <a:cs typeface="Garamond"/>
            </a:endParaRPr>
          </a:p>
        </p:txBody>
      </p:sp>
      <p:pic>
        <p:nvPicPr>
          <p:cNvPr id="4098" name="Picture 2" descr="Image result for structure of an etf">
            <a:extLst>
              <a:ext uri="{FF2B5EF4-FFF2-40B4-BE49-F238E27FC236}">
                <a16:creationId xmlns:a16="http://schemas.microsoft.com/office/drawing/2014/main" id="{8074A766-EE53-491A-89C6-565061DF0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665" y="3583828"/>
            <a:ext cx="4014669" cy="314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02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553201" cy="792162"/>
          </a:xfrm>
        </p:spPr>
        <p:txBody>
          <a:bodyPr>
            <a:normAutofit/>
          </a:bodyPr>
          <a:lstStyle/>
          <a:p>
            <a:r>
              <a:rPr lang="en-US" sz="3600" dirty="0">
                <a:latin typeface="Garamond"/>
                <a:cs typeface="Garamond"/>
              </a:rPr>
              <a:t>Trends in Asset Management</a:t>
            </a:r>
          </a:p>
        </p:txBody>
      </p:sp>
      <p:sp>
        <p:nvSpPr>
          <p:cNvPr id="3" name="Content Placeholder 2"/>
          <p:cNvSpPr txBox="1">
            <a:spLocks/>
          </p:cNvSpPr>
          <p:nvPr/>
        </p:nvSpPr>
        <p:spPr>
          <a:xfrm>
            <a:off x="1828800" y="1676400"/>
            <a:ext cx="7010400" cy="472440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Shift Towards ETF/Passive Structures</a:t>
            </a:r>
          </a:p>
          <a:p>
            <a:r>
              <a:rPr lang="en-US" sz="2400" dirty="0">
                <a:latin typeface="Garamond"/>
                <a:cs typeface="Garamond"/>
              </a:rPr>
              <a:t>Active managers have historically underperformed their benchmarks – most recently only 49% overperformed</a:t>
            </a:r>
          </a:p>
          <a:p>
            <a:r>
              <a:rPr lang="en-US" sz="2400" dirty="0">
                <a:latin typeface="Garamond"/>
                <a:cs typeface="Garamond"/>
              </a:rPr>
              <a:t>Passive managers have far lower costs – ETFs have even lower costs than MFs</a:t>
            </a:r>
          </a:p>
          <a:p>
            <a:pPr marL="0" indent="0">
              <a:buNone/>
            </a:pPr>
            <a:endParaRPr lang="en-US" sz="2400" dirty="0">
              <a:latin typeface="Garamond"/>
              <a:cs typeface="Garamond"/>
            </a:endParaRPr>
          </a:p>
          <a:p>
            <a:pPr marL="0" indent="0">
              <a:buNone/>
            </a:pPr>
            <a:r>
              <a:rPr lang="en-US" sz="2400" b="1" dirty="0">
                <a:latin typeface="Garamond"/>
                <a:cs typeface="Garamond"/>
              </a:rPr>
              <a:t>Pressure on Fees</a:t>
            </a:r>
            <a:endParaRPr lang="en-US" sz="2400" dirty="0">
              <a:latin typeface="Garamond"/>
              <a:cs typeface="Garamond"/>
            </a:endParaRPr>
          </a:p>
          <a:p>
            <a:r>
              <a:rPr lang="en-US" sz="2400" dirty="0">
                <a:latin typeface="Garamond"/>
                <a:cs typeface="Garamond"/>
              </a:rPr>
              <a:t>Unless you can truly differentiate and have a great brand name, 2/20 fees are facing pressure </a:t>
            </a:r>
          </a:p>
          <a:p>
            <a:r>
              <a:rPr lang="en-US" sz="2400" dirty="0">
                <a:latin typeface="Garamond"/>
                <a:cs typeface="Garamond"/>
              </a:rPr>
              <a:t>Combined with fund outflows to passive structures, it has become difficult to manage a HF in the past few years</a:t>
            </a:r>
          </a:p>
          <a:p>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32404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lstStyle/>
          <a:p>
            <a:r>
              <a:rPr lang="en-US" dirty="0"/>
              <a:t>Brainteaser!</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Alice and Bob are playing a game with two boxes of raisins. They have two bowls and they pour 99 raisins in each bowl. Alice gets to move first. She eats all the raisins in one bowl, and then distributes the remaining raisins between the two bowls however she wants, making sure each bowl has at least one raisin. </a:t>
            </a:r>
          </a:p>
          <a:p>
            <a:pPr marL="0" indent="0">
              <a:buNone/>
            </a:pPr>
            <a:endParaRPr lang="en-US" dirty="0"/>
          </a:p>
          <a:p>
            <a:pPr marL="0" indent="0">
              <a:buNone/>
            </a:pPr>
            <a:r>
              <a:rPr lang="en-US" dirty="0"/>
              <a:t>So, for example, she eats all the raisins in one of the bowls (99 raisins) and distributes the other raisins between the two bowls as desired (33 raisins in one bowl, 66 raisins in the other bowl). Bob then repeats the process, eating all the raisins in one bowl and then splitting the raisins in the other bowl as he desires. The game ends when both bowls have exactly 1 raisin, so the person whose turn it is cannot split either bowl, and so they lose.</a:t>
            </a:r>
          </a:p>
          <a:p>
            <a:pPr marL="0" indent="0">
              <a:buNone/>
            </a:pPr>
            <a:endParaRPr lang="en-US" sz="2400" dirty="0">
              <a:latin typeface="Garamond"/>
              <a:cs typeface="Garamond"/>
            </a:endParaRPr>
          </a:p>
          <a:p>
            <a:pPr marL="0" indent="0">
              <a:buNone/>
            </a:pPr>
            <a:r>
              <a:rPr lang="en-US" dirty="0"/>
              <a:t>Which player has the winning strategy, and what is it? Turn to the person next to you and play a few games of the raisin game. While we don't have actual raisins, you can play it on a piece of paper:</a:t>
            </a:r>
            <a:endParaRPr lang="en-US" sz="2400" dirty="0">
              <a:latin typeface="Garamond"/>
              <a:cs typeface="Garamond"/>
            </a:endParaRPr>
          </a:p>
        </p:txBody>
      </p:sp>
    </p:spTree>
    <p:extLst>
      <p:ext uri="{BB962C8B-B14F-4D97-AF65-F5344CB8AC3E}">
        <p14:creationId xmlns:p14="http://schemas.microsoft.com/office/powerpoint/2010/main" val="1636295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lstStyle/>
          <a:p>
            <a:r>
              <a:rPr lang="en-US" dirty="0"/>
              <a:t>What are we covering?</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Financial Institutions</a:t>
            </a:r>
          </a:p>
          <a:p>
            <a:r>
              <a:rPr lang="en-US" sz="2400" dirty="0">
                <a:latin typeface="Garamond"/>
                <a:cs typeface="Garamond"/>
              </a:rPr>
              <a:t>Commercial/Investment Banks</a:t>
            </a:r>
          </a:p>
          <a:p>
            <a:r>
              <a:rPr lang="en-US" sz="2400" dirty="0">
                <a:latin typeface="Garamond"/>
                <a:cs typeface="Garamond"/>
              </a:rPr>
              <a:t>Asset Management </a:t>
            </a:r>
          </a:p>
          <a:p>
            <a:r>
              <a:rPr lang="en-US" sz="2400" b="1" dirty="0">
                <a:latin typeface="Garamond"/>
                <a:cs typeface="Garamond"/>
              </a:rPr>
              <a:t>Insurance Companies</a:t>
            </a:r>
          </a:p>
          <a:p>
            <a:r>
              <a:rPr lang="en-US" sz="2400" dirty="0">
                <a:latin typeface="Garamond"/>
                <a:cs typeface="Garamond"/>
              </a:rPr>
              <a:t>Example: KKR Pitch</a:t>
            </a:r>
          </a:p>
          <a:p>
            <a:pPr marL="0" indent="0">
              <a:buNone/>
            </a:pPr>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3526752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normAutofit fontScale="90000"/>
          </a:bodyPr>
          <a:lstStyle/>
          <a:p>
            <a:r>
              <a:rPr lang="en-US" dirty="0"/>
              <a:t>What Do Insurance Companies Do?</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Types of Insurance Companies</a:t>
            </a:r>
          </a:p>
          <a:p>
            <a:r>
              <a:rPr lang="en-US" sz="2400" dirty="0">
                <a:latin typeface="Garamond"/>
                <a:cs typeface="Garamond"/>
              </a:rPr>
              <a:t>P&amp;C</a:t>
            </a:r>
          </a:p>
          <a:p>
            <a:r>
              <a:rPr lang="en-US" sz="2400" dirty="0">
                <a:latin typeface="Garamond"/>
                <a:cs typeface="Garamond"/>
              </a:rPr>
              <a:t>Life &amp; Annuities</a:t>
            </a:r>
          </a:p>
          <a:p>
            <a:r>
              <a:rPr lang="en-US" sz="2400" dirty="0">
                <a:latin typeface="Garamond"/>
                <a:cs typeface="Garamond"/>
              </a:rPr>
              <a:t>Reinsurance</a:t>
            </a:r>
          </a:p>
          <a:p>
            <a:r>
              <a:rPr lang="en-US" sz="2400" dirty="0">
                <a:latin typeface="Garamond"/>
                <a:cs typeface="Garamond"/>
              </a:rPr>
              <a:t>P&amp;C Brokers</a:t>
            </a:r>
          </a:p>
          <a:p>
            <a:pPr marL="0" indent="0">
              <a:buNone/>
            </a:pPr>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258634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normAutofit fontScale="90000"/>
          </a:bodyPr>
          <a:lstStyle/>
          <a:p>
            <a:r>
              <a:rPr lang="en-US" dirty="0"/>
              <a:t>How Do Insurance Companies Make Money</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b="1" dirty="0">
              <a:latin typeface="Garamond"/>
              <a:cs typeface="Garamond"/>
            </a:endParaRPr>
          </a:p>
          <a:p>
            <a:pPr marL="0" indent="0">
              <a:buNone/>
            </a:pPr>
            <a:endParaRPr lang="en-US" sz="2400" b="1" dirty="0">
              <a:latin typeface="Garamond"/>
              <a:cs typeface="Garamond"/>
            </a:endParaRPr>
          </a:p>
          <a:p>
            <a:pPr marL="0" indent="0">
              <a:buNone/>
            </a:pPr>
            <a:endParaRPr lang="en-US" sz="2400" b="1" dirty="0">
              <a:latin typeface="Garamond"/>
              <a:cs typeface="Garamond"/>
            </a:endParaRPr>
          </a:p>
          <a:p>
            <a:pPr marL="0" indent="0">
              <a:buNone/>
            </a:pPr>
            <a:r>
              <a:rPr lang="en-US" sz="2400" b="1" dirty="0">
                <a:latin typeface="Garamond"/>
                <a:cs typeface="Garamond"/>
              </a:rPr>
              <a:t>Generally, insurance companies make money by taking risk away from individuals for regular premiums and benefitting from diversification. Profits arise from underwriting and investment of the float.</a:t>
            </a:r>
          </a:p>
          <a:p>
            <a:pPr marL="0" indent="0">
              <a:buNone/>
            </a:pPr>
            <a:endParaRPr lang="en-US" sz="2400" b="1"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268227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normAutofit fontScale="90000"/>
          </a:bodyPr>
          <a:lstStyle/>
          <a:p>
            <a:r>
              <a:rPr lang="en-US" dirty="0"/>
              <a:t>How Do Insurance Companies Make Money</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Underwriting</a:t>
            </a:r>
          </a:p>
          <a:p>
            <a:r>
              <a:rPr lang="en-US" sz="2400" dirty="0">
                <a:latin typeface="Garamond"/>
                <a:cs typeface="Garamond"/>
              </a:rPr>
              <a:t>At year 0, company collects $100 and pays out $30 to acquire customers and cover other overhead expenses</a:t>
            </a:r>
          </a:p>
          <a:p>
            <a:r>
              <a:rPr lang="en-US" sz="2400" dirty="0">
                <a:latin typeface="Garamond"/>
                <a:cs typeface="Garamond"/>
              </a:rPr>
              <a:t>Over the course of the insurance policy, claims are paid out – assume $60</a:t>
            </a:r>
          </a:p>
          <a:p>
            <a:r>
              <a:rPr lang="en-US" sz="2400" dirty="0">
                <a:latin typeface="Garamond"/>
                <a:cs typeface="Garamond"/>
              </a:rPr>
              <a:t>Premiums collected ($100) – claims paid ($60) – SG&amp;A expenses ($30) = underwriting profit ($10)</a:t>
            </a:r>
          </a:p>
          <a:p>
            <a:endParaRPr lang="en-US" sz="2400" dirty="0">
              <a:latin typeface="Garamond"/>
              <a:cs typeface="Garamond"/>
            </a:endParaRPr>
          </a:p>
        </p:txBody>
      </p:sp>
    </p:spTree>
    <p:extLst>
      <p:ext uri="{BB962C8B-B14F-4D97-AF65-F5344CB8AC3E}">
        <p14:creationId xmlns:p14="http://schemas.microsoft.com/office/powerpoint/2010/main" val="3604894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normAutofit fontScale="90000"/>
          </a:bodyPr>
          <a:lstStyle/>
          <a:p>
            <a:r>
              <a:rPr lang="en-US" dirty="0"/>
              <a:t>How Do Insurance Companies Make Money</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Investment</a:t>
            </a:r>
          </a:p>
          <a:p>
            <a:r>
              <a:rPr lang="en-US" sz="2400" dirty="0">
                <a:latin typeface="Garamond"/>
                <a:cs typeface="Garamond"/>
              </a:rPr>
              <a:t>Not all insurance companies make a profit through underwriting – many focus on investment income</a:t>
            </a:r>
          </a:p>
          <a:p>
            <a:r>
              <a:rPr lang="en-US" sz="2400" dirty="0">
                <a:latin typeface="Garamond"/>
                <a:cs typeface="Garamond"/>
              </a:rPr>
              <a:t>There is a lag between premiums being received and claims being paid – this constitutes the investment ‘float’</a:t>
            </a:r>
          </a:p>
          <a:p>
            <a:r>
              <a:rPr lang="en-US" sz="2400" dirty="0">
                <a:latin typeface="Garamond"/>
                <a:cs typeface="Garamond"/>
              </a:rPr>
              <a:t>Insurance companies often invest in high grade government and corporate bonds as well as some higher yield securities</a:t>
            </a:r>
          </a:p>
          <a:p>
            <a:r>
              <a:rPr lang="en-US" sz="2400" dirty="0">
                <a:latin typeface="Garamond"/>
                <a:cs typeface="Garamond"/>
              </a:rPr>
              <a:t>Insurance companies also have special access to some loans as they are often holders until maturity – allowing them to finance companies that do not want to be rated</a:t>
            </a:r>
          </a:p>
          <a:p>
            <a:r>
              <a:rPr lang="en-US" sz="2400" dirty="0">
                <a:latin typeface="Garamond"/>
                <a:cs typeface="Garamond"/>
              </a:rPr>
              <a:t>Instead, can receive a confidential rating through the National Association of Insurance Commissioners (“NAIC”)</a:t>
            </a:r>
          </a:p>
          <a:p>
            <a:endParaRPr lang="en-US" sz="2400" dirty="0">
              <a:latin typeface="Garamond"/>
              <a:cs typeface="Garamond"/>
            </a:endParaRPr>
          </a:p>
        </p:txBody>
      </p:sp>
    </p:spTree>
    <p:extLst>
      <p:ext uri="{BB962C8B-B14F-4D97-AF65-F5344CB8AC3E}">
        <p14:creationId xmlns:p14="http://schemas.microsoft.com/office/powerpoint/2010/main" val="1572839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normAutofit/>
          </a:bodyPr>
          <a:lstStyle/>
          <a:p>
            <a:r>
              <a:rPr lang="en-US" dirty="0"/>
              <a:t>Some Insurance Terms</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Loss Ratio</a:t>
            </a:r>
          </a:p>
          <a:p>
            <a:r>
              <a:rPr lang="en-US" sz="2400" dirty="0">
                <a:latin typeface="Garamond"/>
                <a:cs typeface="Garamond"/>
              </a:rPr>
              <a:t>(Total losses through claims + expenses) / total premiums earned</a:t>
            </a:r>
          </a:p>
          <a:p>
            <a:pPr marL="0" indent="0">
              <a:buNone/>
            </a:pPr>
            <a:r>
              <a:rPr lang="en-US" sz="2400" b="1" dirty="0">
                <a:latin typeface="Garamond"/>
                <a:cs typeface="Garamond"/>
              </a:rPr>
              <a:t>Expense Ratio</a:t>
            </a:r>
          </a:p>
          <a:p>
            <a:r>
              <a:rPr lang="en-US" sz="2400" dirty="0">
                <a:latin typeface="Garamond"/>
                <a:cs typeface="Garamond"/>
              </a:rPr>
              <a:t> (Customer acquisition costs + underwriting costs) / total premiums</a:t>
            </a:r>
          </a:p>
          <a:p>
            <a:pPr marL="0" indent="0">
              <a:buNone/>
            </a:pPr>
            <a:r>
              <a:rPr lang="en-US" sz="2400" b="1" dirty="0">
                <a:latin typeface="Garamond"/>
                <a:cs typeface="Garamond"/>
              </a:rPr>
              <a:t>Combined Ratio</a:t>
            </a:r>
          </a:p>
          <a:p>
            <a:r>
              <a:rPr lang="en-US" sz="2400" dirty="0">
                <a:latin typeface="Garamond"/>
                <a:cs typeface="Garamond"/>
              </a:rPr>
              <a:t>(Incurred losses &amp; expenses) / earned premiums</a:t>
            </a:r>
          </a:p>
          <a:p>
            <a:r>
              <a:rPr lang="en-US" sz="2400" dirty="0">
                <a:latin typeface="Garamond"/>
                <a:cs typeface="Garamond"/>
              </a:rPr>
              <a:t>Loss + expense ratio</a:t>
            </a:r>
          </a:p>
          <a:p>
            <a:endParaRPr lang="en-US" sz="2400" dirty="0">
              <a:latin typeface="Garamond"/>
              <a:cs typeface="Garamond"/>
            </a:endParaRPr>
          </a:p>
        </p:txBody>
      </p:sp>
    </p:spTree>
    <p:extLst>
      <p:ext uri="{BB962C8B-B14F-4D97-AF65-F5344CB8AC3E}">
        <p14:creationId xmlns:p14="http://schemas.microsoft.com/office/powerpoint/2010/main" val="3415922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normAutofit fontScale="90000"/>
          </a:bodyPr>
          <a:lstStyle/>
          <a:p>
            <a:r>
              <a:rPr lang="en-US" dirty="0"/>
              <a:t>What Do Insurance Companies Do?</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P&amp;C Insurance</a:t>
            </a:r>
          </a:p>
          <a:p>
            <a:r>
              <a:rPr lang="en-US" sz="2400" dirty="0">
                <a:latin typeface="Garamond"/>
                <a:cs typeface="Garamond"/>
              </a:rPr>
              <a:t>Property: 1</a:t>
            </a:r>
            <a:r>
              <a:rPr lang="en-US" sz="2400" baseline="30000" dirty="0">
                <a:latin typeface="Garamond"/>
                <a:cs typeface="Garamond"/>
              </a:rPr>
              <a:t>st</a:t>
            </a:r>
            <a:r>
              <a:rPr lang="en-US" sz="2400" dirty="0">
                <a:latin typeface="Garamond"/>
                <a:cs typeface="Garamond"/>
              </a:rPr>
              <a:t> party damage to insured property like car, home or business damage through fires, earthquakes, </a:t>
            </a:r>
            <a:r>
              <a:rPr lang="en-US" sz="2400" dirty="0" err="1">
                <a:latin typeface="Garamond"/>
                <a:cs typeface="Garamond"/>
              </a:rPr>
              <a:t>etc</a:t>
            </a:r>
            <a:endParaRPr lang="en-US" sz="2400" dirty="0">
              <a:latin typeface="Garamond"/>
              <a:cs typeface="Garamond"/>
            </a:endParaRPr>
          </a:p>
          <a:p>
            <a:r>
              <a:rPr lang="en-US" sz="2400" dirty="0">
                <a:latin typeface="Garamond"/>
                <a:cs typeface="Garamond"/>
              </a:rPr>
              <a:t>Casualty: 3</a:t>
            </a:r>
            <a:r>
              <a:rPr lang="en-US" sz="2400" baseline="30000" dirty="0">
                <a:latin typeface="Garamond"/>
                <a:cs typeface="Garamond"/>
              </a:rPr>
              <a:t>rd</a:t>
            </a:r>
            <a:r>
              <a:rPr lang="en-US" sz="2400" dirty="0">
                <a:latin typeface="Garamond"/>
                <a:cs typeface="Garamond"/>
              </a:rPr>
              <a:t> party damage or bodily injury caused to 3</a:t>
            </a:r>
            <a:r>
              <a:rPr lang="en-US" sz="2400" baseline="30000" dirty="0">
                <a:latin typeface="Garamond"/>
                <a:cs typeface="Garamond"/>
              </a:rPr>
              <a:t>rd</a:t>
            </a:r>
            <a:r>
              <a:rPr lang="en-US" sz="2400" dirty="0">
                <a:latin typeface="Garamond"/>
                <a:cs typeface="Garamond"/>
              </a:rPr>
              <a:t> party</a:t>
            </a:r>
          </a:p>
          <a:p>
            <a:r>
              <a:rPr lang="en-US" sz="2400" dirty="0">
                <a:latin typeface="Garamond"/>
                <a:cs typeface="Garamond"/>
              </a:rPr>
              <a:t>About 55% commercial and 45% personal </a:t>
            </a:r>
          </a:p>
          <a:p>
            <a:r>
              <a:rPr lang="en-US" sz="2400" dirty="0">
                <a:latin typeface="Garamond"/>
                <a:cs typeface="Garamond"/>
              </a:rPr>
              <a:t>Personal auto and commercial casualty are 55% of entire P&amp;C premiums volume</a:t>
            </a:r>
          </a:p>
          <a:p>
            <a:r>
              <a:rPr lang="en-US" sz="2400" dirty="0">
                <a:latin typeface="Garamond"/>
                <a:cs typeface="Garamond"/>
              </a:rPr>
              <a:t>More money earned through </a:t>
            </a:r>
            <a:r>
              <a:rPr lang="en-US" sz="2400" b="1" dirty="0">
                <a:latin typeface="Garamond"/>
                <a:cs typeface="Garamond"/>
              </a:rPr>
              <a:t>underwriting</a:t>
            </a:r>
            <a:r>
              <a:rPr lang="en-US" sz="2400" dirty="0">
                <a:latin typeface="Garamond"/>
                <a:cs typeface="Garamond"/>
              </a:rPr>
              <a:t> due to shorter duration of policies and claims being paid out</a:t>
            </a:r>
          </a:p>
          <a:p>
            <a:r>
              <a:rPr lang="en-US" sz="2400" dirty="0">
                <a:latin typeface="Garamond"/>
                <a:cs typeface="Garamond"/>
              </a:rPr>
              <a:t>P&amp;C insurance is </a:t>
            </a:r>
            <a:r>
              <a:rPr lang="en-US" sz="2400" b="1" dirty="0">
                <a:latin typeface="Garamond"/>
                <a:cs typeface="Garamond"/>
              </a:rPr>
              <a:t>cyclical</a:t>
            </a:r>
          </a:p>
          <a:p>
            <a:pPr marL="0" indent="0">
              <a:buNone/>
            </a:pPr>
            <a:endParaRPr lang="en-US" sz="2400" dirty="0">
              <a:latin typeface="Garamond"/>
              <a:cs typeface="Garamond"/>
            </a:endParaRPr>
          </a:p>
          <a:p>
            <a:pPr marL="0" indent="0">
              <a:buNone/>
            </a:pPr>
            <a:r>
              <a:rPr lang="en-US" sz="2400" b="1" dirty="0">
                <a:latin typeface="Garamond"/>
                <a:cs typeface="Garamond"/>
              </a:rPr>
              <a:t>Valuation/Financial Metrics to Use</a:t>
            </a:r>
          </a:p>
          <a:p>
            <a:r>
              <a:rPr lang="en-US" sz="2400" dirty="0">
                <a:latin typeface="Garamond"/>
                <a:cs typeface="Garamond"/>
              </a:rPr>
              <a:t>Valuation: P/BV, P/TBV, P/E, DDM</a:t>
            </a:r>
          </a:p>
          <a:p>
            <a:r>
              <a:rPr lang="en-US" sz="2400" dirty="0">
                <a:latin typeface="Garamond"/>
                <a:cs typeface="Garamond"/>
              </a:rPr>
              <a:t>Financial: loss ratios, expense ratios, combined ratios, ROE, investment yield, financial/operating/investment leverage</a:t>
            </a:r>
          </a:p>
          <a:p>
            <a:pPr marL="0" indent="0">
              <a:buNone/>
            </a:pPr>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333832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BB9F-80B5-4881-A390-EBB7FABE4A57}"/>
              </a:ext>
            </a:extLst>
          </p:cNvPr>
          <p:cNvSpPr>
            <a:spLocks noGrp="1"/>
          </p:cNvSpPr>
          <p:nvPr>
            <p:ph type="title"/>
          </p:nvPr>
        </p:nvSpPr>
        <p:spPr/>
        <p:txBody>
          <a:bodyPr>
            <a:normAutofit fontScale="90000"/>
          </a:bodyPr>
          <a:lstStyle/>
          <a:p>
            <a:r>
              <a:rPr lang="en-US" dirty="0"/>
              <a:t>What Do Insurance Companies Do?</a:t>
            </a:r>
          </a:p>
        </p:txBody>
      </p:sp>
      <p:pic>
        <p:nvPicPr>
          <p:cNvPr id="6148" name="Picture 4" descr="Image result for p&amp;c insurance cycle">
            <a:extLst>
              <a:ext uri="{FF2B5EF4-FFF2-40B4-BE49-F238E27FC236}">
                <a16:creationId xmlns:a16="http://schemas.microsoft.com/office/drawing/2014/main" id="{CF8F46A6-8CFF-4CFD-93B2-D6C091DB0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6684645" cy="501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90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normAutofit fontScale="90000"/>
          </a:bodyPr>
          <a:lstStyle/>
          <a:p>
            <a:r>
              <a:rPr lang="en-US" dirty="0"/>
              <a:t>What Do Insurance Companies Do?</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Life &amp; Annuities Insurance</a:t>
            </a:r>
          </a:p>
          <a:p>
            <a:r>
              <a:rPr lang="en-US" sz="2400" dirty="0">
                <a:latin typeface="Garamond"/>
                <a:cs typeface="Garamond"/>
              </a:rPr>
              <a:t>Life &amp; health insurance is explanatory – claims paid out when insured individual dies or falls ill and needs to pay for medication</a:t>
            </a:r>
          </a:p>
          <a:p>
            <a:r>
              <a:rPr lang="en-US" sz="2400" dirty="0">
                <a:latin typeface="Garamond"/>
                <a:cs typeface="Garamond"/>
              </a:rPr>
              <a:t>Interesting because life insurance companies underwrite policies that they won’t find out if they are profitable for decades</a:t>
            </a:r>
          </a:p>
          <a:p>
            <a:r>
              <a:rPr lang="en-US" sz="2400" dirty="0">
                <a:latin typeface="Garamond"/>
                <a:cs typeface="Garamond"/>
              </a:rPr>
              <a:t>Also includes fixed annuities and other vehicles like 401(k)s from employers</a:t>
            </a:r>
          </a:p>
          <a:p>
            <a:r>
              <a:rPr lang="en-US" sz="2400" dirty="0">
                <a:latin typeface="Garamond"/>
                <a:cs typeface="Garamond"/>
              </a:rPr>
              <a:t>More money earned through </a:t>
            </a:r>
            <a:r>
              <a:rPr lang="en-US" sz="2400" b="1" dirty="0">
                <a:latin typeface="Garamond"/>
                <a:cs typeface="Garamond"/>
              </a:rPr>
              <a:t>investment income</a:t>
            </a:r>
            <a:r>
              <a:rPr lang="en-US" sz="2400" dirty="0">
                <a:latin typeface="Garamond"/>
                <a:cs typeface="Garamond"/>
              </a:rPr>
              <a:t> due to longer duration of policies and claims being paid out</a:t>
            </a:r>
          </a:p>
          <a:p>
            <a:pPr marL="0" indent="0">
              <a:buNone/>
            </a:pPr>
            <a:endParaRPr lang="en-US" sz="2400" dirty="0">
              <a:latin typeface="Garamond"/>
              <a:cs typeface="Garamond"/>
            </a:endParaRPr>
          </a:p>
          <a:p>
            <a:pPr marL="0" indent="0">
              <a:buNone/>
            </a:pPr>
            <a:r>
              <a:rPr lang="en-US" sz="2400" b="1" dirty="0">
                <a:latin typeface="Garamond"/>
                <a:cs typeface="Garamond"/>
              </a:rPr>
              <a:t>Valuation/Financial Metrics to Use</a:t>
            </a:r>
          </a:p>
          <a:p>
            <a:r>
              <a:rPr lang="en-US" sz="2400" dirty="0">
                <a:latin typeface="Garamond"/>
                <a:cs typeface="Garamond"/>
              </a:rPr>
              <a:t>Valuation: P/BV, P/TBV, P/E, DDM, P/Embedded Value, P/BV vs ROE regression</a:t>
            </a:r>
          </a:p>
          <a:p>
            <a:r>
              <a:rPr lang="en-US" sz="2400" dirty="0">
                <a:latin typeface="Garamond"/>
                <a:cs typeface="Garamond"/>
              </a:rPr>
              <a:t>Financial: ROE, investment yield, financial &amp; investment leverage</a:t>
            </a:r>
          </a:p>
          <a:p>
            <a:pPr marL="0" indent="0">
              <a:buNone/>
            </a:pPr>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614502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normAutofit fontScale="90000"/>
          </a:bodyPr>
          <a:lstStyle/>
          <a:p>
            <a:r>
              <a:rPr lang="en-US" dirty="0"/>
              <a:t>What Do Insurance Companies Do?</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Reinsurance Companies</a:t>
            </a:r>
          </a:p>
          <a:p>
            <a:r>
              <a:rPr lang="en-US" sz="2400" dirty="0">
                <a:latin typeface="Garamond"/>
                <a:cs typeface="Garamond"/>
              </a:rPr>
              <a:t>Reinsurance companies sell insurance to insurance companies who want to remove some of their risk</a:t>
            </a:r>
          </a:p>
          <a:p>
            <a:r>
              <a:rPr lang="en-US" sz="2400" dirty="0">
                <a:latin typeface="Garamond"/>
                <a:cs typeface="Garamond"/>
              </a:rPr>
              <a:t>Makes sense because primary insurance companies often cover one particular type of policy – benefits of diversification become more limited</a:t>
            </a:r>
          </a:p>
          <a:p>
            <a:r>
              <a:rPr lang="en-US" sz="2400" dirty="0">
                <a:latin typeface="Garamond"/>
                <a:cs typeface="Garamond"/>
              </a:rPr>
              <a:t>Types of reinsurance are Pro-Rata and Excess of Loss</a:t>
            </a:r>
          </a:p>
          <a:p>
            <a:r>
              <a:rPr lang="en-US" sz="2400" dirty="0">
                <a:latin typeface="Garamond"/>
                <a:cs typeface="Garamond"/>
              </a:rPr>
              <a:t>Pro-rata reinsurance means that reinsurance companies pay for a % of losses relative to the primary insurer</a:t>
            </a:r>
          </a:p>
          <a:p>
            <a:r>
              <a:rPr lang="en-US" sz="2400" dirty="0">
                <a:latin typeface="Garamond"/>
                <a:cs typeface="Garamond"/>
              </a:rPr>
              <a:t>Excess of loss reinsurance means that the primary insurer covers up to a certain amount, and then the reinsurer begins to cover losses</a:t>
            </a:r>
          </a:p>
          <a:p>
            <a:pPr marL="0" indent="0">
              <a:buNone/>
            </a:pPr>
            <a:r>
              <a:rPr lang="en-US" sz="2400" b="1" dirty="0">
                <a:latin typeface="Garamond"/>
                <a:cs typeface="Garamond"/>
              </a:rPr>
              <a:t>Valuation/Financial Metrics to Use</a:t>
            </a:r>
          </a:p>
          <a:p>
            <a:r>
              <a:rPr lang="en-US" sz="2400" dirty="0">
                <a:latin typeface="Garamond"/>
                <a:cs typeface="Garamond"/>
              </a:rPr>
              <a:t>Valuation: P/BV, P/TBV, P/E (limited), DDM</a:t>
            </a:r>
          </a:p>
          <a:p>
            <a:r>
              <a:rPr lang="en-US" sz="2400" dirty="0">
                <a:latin typeface="Garamond"/>
                <a:cs typeface="Garamond"/>
              </a:rPr>
              <a:t>Financial: loss ratios, expense ratios, combined ratios, ROE, investment yield, financial &amp; investment leverage</a:t>
            </a:r>
          </a:p>
          <a:p>
            <a:pPr marL="0" indent="0">
              <a:buNone/>
            </a:pPr>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239376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lstStyle/>
          <a:p>
            <a:r>
              <a:rPr lang="en-US" dirty="0"/>
              <a:t>Brainteaser!</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latin typeface="Garamond"/>
              <a:cs typeface="Garamond"/>
            </a:endParaRPr>
          </a:p>
        </p:txBody>
      </p:sp>
      <p:pic>
        <p:nvPicPr>
          <p:cNvPr id="5122" name="Picture 2" descr="https://scontent-iad3-1.xx.fbcdn.net/v/t1.15752-0/p480x480/57569385_373893740133271_693826458858029056_n.jpg?_nc_cat=101&amp;_nc_ad=z-m&amp;_nc_cid=0&amp;_nc_zor=9&amp;_nc_ht=scontent-iad3-1.xx&amp;oh=1360f175007f6b0be38d4d3c84e0cdf0&amp;oe=5D413755">
            <a:extLst>
              <a:ext uri="{FF2B5EF4-FFF2-40B4-BE49-F238E27FC236}">
                <a16:creationId xmlns:a16="http://schemas.microsoft.com/office/drawing/2014/main" id="{3FEFA87F-85AE-49FD-8644-26FCF9AC2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3778513" cy="503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772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normAutofit fontScale="90000"/>
          </a:bodyPr>
          <a:lstStyle/>
          <a:p>
            <a:r>
              <a:rPr lang="en-US" dirty="0"/>
              <a:t>What Do Insurance Companies Do?</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P&amp;C Broker</a:t>
            </a:r>
          </a:p>
          <a:p>
            <a:r>
              <a:rPr lang="en-US" sz="2400" dirty="0">
                <a:latin typeface="Garamond"/>
                <a:cs typeface="Garamond"/>
              </a:rPr>
              <a:t>Best business model in the insurance business</a:t>
            </a:r>
          </a:p>
          <a:p>
            <a:r>
              <a:rPr lang="en-US" sz="2400" dirty="0">
                <a:latin typeface="Garamond"/>
                <a:cs typeface="Garamond"/>
              </a:rPr>
              <a:t>Basically just assist the uninsured with the purchase of insurance, earn a commission</a:t>
            </a:r>
          </a:p>
          <a:p>
            <a:r>
              <a:rPr lang="en-US" sz="2400" dirty="0">
                <a:latin typeface="Garamond"/>
                <a:cs typeface="Garamond"/>
              </a:rPr>
              <a:t>Low capital requirements (don’t underwrite policies), so cash flows are robust</a:t>
            </a:r>
          </a:p>
          <a:p>
            <a:r>
              <a:rPr lang="en-US" sz="2400" dirty="0">
                <a:latin typeface="Garamond"/>
                <a:cs typeface="Garamond"/>
              </a:rPr>
              <a:t>Great because you earn a commission both of primary and reinsurance policies you sell – can sell the same risk twice</a:t>
            </a:r>
          </a:p>
          <a:p>
            <a:pPr marL="0" indent="0">
              <a:buNone/>
            </a:pPr>
            <a:r>
              <a:rPr lang="en-US" sz="2400" b="1" dirty="0">
                <a:latin typeface="Garamond"/>
                <a:cs typeface="Garamond"/>
              </a:rPr>
              <a:t>Valuation/Financial Metrics to Use</a:t>
            </a:r>
          </a:p>
          <a:p>
            <a:r>
              <a:rPr lang="en-US" sz="2400" dirty="0">
                <a:latin typeface="Garamond"/>
                <a:cs typeface="Garamond"/>
              </a:rPr>
              <a:t>Valuation: EV/EBITDA, EV/Revenue, P/E, DCF</a:t>
            </a:r>
          </a:p>
          <a:p>
            <a:r>
              <a:rPr lang="en-US" sz="2400" dirty="0">
                <a:latin typeface="Garamond"/>
                <a:cs typeface="Garamond"/>
              </a:rPr>
              <a:t>Financial: EBITDA margin, EBIT margin, leverage</a:t>
            </a:r>
          </a:p>
          <a:p>
            <a:pPr marL="0" indent="0">
              <a:buNone/>
            </a:pPr>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1163960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normAutofit/>
          </a:bodyPr>
          <a:lstStyle/>
          <a:p>
            <a:r>
              <a:rPr lang="en-US" dirty="0"/>
              <a:t>Trends &amp; What to Look For</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Trends</a:t>
            </a:r>
          </a:p>
          <a:p>
            <a:r>
              <a:rPr lang="en-US" sz="2400" dirty="0">
                <a:latin typeface="Garamond"/>
                <a:cs typeface="Garamond"/>
              </a:rPr>
              <a:t>P&amp;C cycle turning towards a soft market</a:t>
            </a:r>
          </a:p>
          <a:p>
            <a:r>
              <a:rPr lang="en-US" sz="2400" dirty="0">
                <a:latin typeface="Garamond"/>
                <a:cs typeface="Garamond"/>
              </a:rPr>
              <a:t>Insurers buying out asset management companies in order to better manage their assets</a:t>
            </a:r>
          </a:p>
          <a:p>
            <a:r>
              <a:rPr lang="en-US" sz="2400" dirty="0">
                <a:latin typeface="Garamond"/>
                <a:cs typeface="Garamond"/>
              </a:rPr>
              <a:t>Technology &amp; risk management systems improving the insurance business</a:t>
            </a:r>
          </a:p>
          <a:p>
            <a:r>
              <a:rPr lang="en-US" sz="2400" dirty="0">
                <a:latin typeface="Garamond"/>
                <a:cs typeface="Garamond"/>
              </a:rPr>
              <a:t>More ways to check on the insured – potentially even better policies</a:t>
            </a:r>
          </a:p>
          <a:p>
            <a:endParaRPr lang="en-US" sz="2400" dirty="0">
              <a:latin typeface="Garamond"/>
              <a:cs typeface="Garamond"/>
            </a:endParaRPr>
          </a:p>
          <a:p>
            <a:pPr marL="0" indent="0">
              <a:buNone/>
            </a:pPr>
            <a:r>
              <a:rPr lang="en-US" sz="2400" b="1" dirty="0">
                <a:latin typeface="Garamond"/>
                <a:cs typeface="Garamond"/>
              </a:rPr>
              <a:t>What to Look For</a:t>
            </a:r>
          </a:p>
          <a:p>
            <a:r>
              <a:rPr lang="en-US" sz="2400" dirty="0">
                <a:latin typeface="Garamond"/>
                <a:cs typeface="Garamond"/>
              </a:rPr>
              <a:t>I have no idea</a:t>
            </a:r>
          </a:p>
          <a:p>
            <a:r>
              <a:rPr lang="en-US" sz="2400" dirty="0">
                <a:latin typeface="Garamond"/>
                <a:cs typeface="Garamond"/>
              </a:rPr>
              <a:t>Underappreciated companies with good ratios and a strong underwriting portfolio – misunderstood</a:t>
            </a:r>
          </a:p>
          <a:p>
            <a:r>
              <a:rPr lang="en-US" sz="2400" dirty="0">
                <a:latin typeface="Garamond"/>
                <a:cs typeface="Garamond"/>
              </a:rPr>
              <a:t>Companies with good management and ability to invest float (WB!)</a:t>
            </a:r>
          </a:p>
          <a:p>
            <a:pPr marL="0" indent="0">
              <a:buNone/>
            </a:pPr>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944983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lstStyle/>
          <a:p>
            <a:r>
              <a:rPr lang="en-US" dirty="0"/>
              <a:t>What are we covering?</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Financial Institutions</a:t>
            </a:r>
          </a:p>
          <a:p>
            <a:r>
              <a:rPr lang="en-US" sz="2400" dirty="0">
                <a:latin typeface="Garamond"/>
                <a:cs typeface="Garamond"/>
              </a:rPr>
              <a:t>Commercial/Investment Banks</a:t>
            </a:r>
          </a:p>
          <a:p>
            <a:r>
              <a:rPr lang="en-US" sz="2400" dirty="0">
                <a:latin typeface="Garamond"/>
                <a:cs typeface="Garamond"/>
              </a:rPr>
              <a:t>Asset Management </a:t>
            </a:r>
          </a:p>
          <a:p>
            <a:r>
              <a:rPr lang="en-US" sz="2400" dirty="0">
                <a:latin typeface="Garamond"/>
                <a:cs typeface="Garamond"/>
              </a:rPr>
              <a:t>Insurance Companies</a:t>
            </a:r>
          </a:p>
          <a:p>
            <a:r>
              <a:rPr lang="en-US" sz="2400" b="1" dirty="0">
                <a:latin typeface="Garamond"/>
                <a:cs typeface="Garamond"/>
              </a:rPr>
              <a:t>Example: KKR Pitch</a:t>
            </a:r>
          </a:p>
          <a:p>
            <a:pPr marL="0" indent="0">
              <a:buNone/>
            </a:pPr>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3793699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6296-3732-4C5A-8CEC-13D85F16EDF3}"/>
              </a:ext>
            </a:extLst>
          </p:cNvPr>
          <p:cNvSpPr>
            <a:spLocks noGrp="1"/>
          </p:cNvSpPr>
          <p:nvPr>
            <p:ph type="title"/>
          </p:nvPr>
        </p:nvSpPr>
        <p:spPr/>
        <p:txBody>
          <a:bodyPr/>
          <a:lstStyle/>
          <a:p>
            <a:r>
              <a:rPr lang="en-US" dirty="0"/>
              <a:t>KKR Pitch</a:t>
            </a:r>
          </a:p>
        </p:txBody>
      </p:sp>
      <p:sp>
        <p:nvSpPr>
          <p:cNvPr id="3" name="Content Placeholder 2">
            <a:extLst>
              <a:ext uri="{FF2B5EF4-FFF2-40B4-BE49-F238E27FC236}">
                <a16:creationId xmlns:a16="http://schemas.microsoft.com/office/drawing/2014/main" id="{9545D1E4-A2CC-48A9-8F3F-09DB7FADF4A9}"/>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Investment Thesis</a:t>
            </a:r>
            <a:endParaRPr lang="en-US" sz="2400" dirty="0">
              <a:latin typeface="Garamond"/>
              <a:cs typeface="Garamond"/>
            </a:endParaRPr>
          </a:p>
          <a:p>
            <a:r>
              <a:rPr lang="en-US" sz="2400" dirty="0">
                <a:latin typeface="Garamond"/>
                <a:cs typeface="Garamond"/>
              </a:rPr>
              <a:t>Fears over market cycle has caused KKR to become excessively cheap</a:t>
            </a:r>
          </a:p>
          <a:p>
            <a:r>
              <a:rPr lang="en-US" sz="2400" dirty="0">
                <a:latin typeface="Garamond"/>
                <a:cs typeface="Garamond"/>
              </a:rPr>
              <a:t>Investors are not giving KKR credit for performance income, or attaching appropriate multiples to book value and FRE</a:t>
            </a:r>
          </a:p>
          <a:p>
            <a:r>
              <a:rPr lang="en-US" sz="2400" dirty="0">
                <a:latin typeface="Garamond"/>
                <a:cs typeface="Garamond"/>
              </a:rPr>
              <a:t>KKR still seen as a capital intensive business despite growth in FRE from AM business</a:t>
            </a:r>
          </a:p>
          <a:p>
            <a:r>
              <a:rPr lang="en-US" sz="2400" dirty="0">
                <a:latin typeface="Garamond"/>
                <a:cs typeface="Garamond"/>
              </a:rPr>
              <a:t>Strong tailwinds to KKR business – run-rate performance income could reach $2,000mm as AUM continues to grow rapidly</a:t>
            </a:r>
          </a:p>
        </p:txBody>
      </p:sp>
    </p:spTree>
    <p:extLst>
      <p:ext uri="{BB962C8B-B14F-4D97-AF65-F5344CB8AC3E}">
        <p14:creationId xmlns:p14="http://schemas.microsoft.com/office/powerpoint/2010/main" val="1372179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6296-3732-4C5A-8CEC-13D85F16EDF3}"/>
              </a:ext>
            </a:extLst>
          </p:cNvPr>
          <p:cNvSpPr>
            <a:spLocks noGrp="1"/>
          </p:cNvSpPr>
          <p:nvPr>
            <p:ph type="title"/>
          </p:nvPr>
        </p:nvSpPr>
        <p:spPr/>
        <p:txBody>
          <a:bodyPr/>
          <a:lstStyle/>
          <a:p>
            <a:r>
              <a:rPr lang="en-US" dirty="0"/>
              <a:t>KKR Pitch</a:t>
            </a:r>
          </a:p>
        </p:txBody>
      </p:sp>
      <p:pic>
        <p:nvPicPr>
          <p:cNvPr id="7170" name="Picture 2" descr="https://i0.wp.com/yetanothervalueblog.com/wp-content/uploads/2019/03/img_5c886adac1981.png?w=1170">
            <a:extLst>
              <a:ext uri="{FF2B5EF4-FFF2-40B4-BE49-F238E27FC236}">
                <a16:creationId xmlns:a16="http://schemas.microsoft.com/office/drawing/2014/main" id="{97BB11DD-7BD8-444C-9E98-EDF5AFF51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33600"/>
            <a:ext cx="6848554" cy="379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275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6296-3732-4C5A-8CEC-13D85F16EDF3}"/>
              </a:ext>
            </a:extLst>
          </p:cNvPr>
          <p:cNvSpPr>
            <a:spLocks noGrp="1"/>
          </p:cNvSpPr>
          <p:nvPr>
            <p:ph type="title"/>
          </p:nvPr>
        </p:nvSpPr>
        <p:spPr/>
        <p:txBody>
          <a:bodyPr/>
          <a:lstStyle/>
          <a:p>
            <a:r>
              <a:rPr lang="en-US" dirty="0"/>
              <a:t>KKR Pitch</a:t>
            </a:r>
          </a:p>
        </p:txBody>
      </p:sp>
      <p:pic>
        <p:nvPicPr>
          <p:cNvPr id="9218" name="Picture 2" descr="https://i0.wp.com/yetanothervalueblog.com/wp-content/uploads/2019/03/img_5c8825e2cff74.png?w=1170">
            <a:extLst>
              <a:ext uri="{FF2B5EF4-FFF2-40B4-BE49-F238E27FC236}">
                <a16:creationId xmlns:a16="http://schemas.microsoft.com/office/drawing/2014/main" id="{ADF6936E-79E7-4A23-B5DC-BADE033ED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6662491" cy="366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07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6296-3732-4C5A-8CEC-13D85F16EDF3}"/>
              </a:ext>
            </a:extLst>
          </p:cNvPr>
          <p:cNvSpPr>
            <a:spLocks noGrp="1"/>
          </p:cNvSpPr>
          <p:nvPr>
            <p:ph type="title"/>
          </p:nvPr>
        </p:nvSpPr>
        <p:spPr/>
        <p:txBody>
          <a:bodyPr/>
          <a:lstStyle/>
          <a:p>
            <a:r>
              <a:rPr lang="en-US" dirty="0"/>
              <a:t>KKR Pitch</a:t>
            </a:r>
          </a:p>
        </p:txBody>
      </p:sp>
      <p:pic>
        <p:nvPicPr>
          <p:cNvPr id="8194" name="Picture 2" descr="https://i1.wp.com/yetanothervalueblog.com/wp-content/uploads/2019/03/img_5c8869c6022ec.png?w=1170">
            <a:extLst>
              <a:ext uri="{FF2B5EF4-FFF2-40B4-BE49-F238E27FC236}">
                <a16:creationId xmlns:a16="http://schemas.microsoft.com/office/drawing/2014/main" id="{E686336B-BF6E-46EE-BF2D-4FB730B75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6942013" cy="313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05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small" dirty="0">
                <a:latin typeface="Garamond" panose="02020404030301010803" pitchFamily="18" charset="0"/>
              </a:rPr>
              <a:t>Questions?</a:t>
            </a:r>
          </a:p>
        </p:txBody>
      </p:sp>
      <p:sp>
        <p:nvSpPr>
          <p:cNvPr id="3" name="Title 1"/>
          <p:cNvSpPr txBox="1">
            <a:spLocks/>
          </p:cNvSpPr>
          <p:nvPr/>
        </p:nvSpPr>
        <p:spPr>
          <a:xfrm>
            <a:off x="6459" y="5486400"/>
            <a:ext cx="9144000" cy="838200"/>
          </a:xfrm>
          <a:prstGeom prst="rect">
            <a:avLst/>
          </a:prstGeom>
          <a:solidFill>
            <a:schemeClr val="bg1">
              <a:alpha val="0"/>
            </a:schemeClr>
          </a:solidFill>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dobe Caslon Pro" panose="0205050205050A020403" pitchFamily="18" charset="0"/>
                <a:ea typeface="+mj-ea"/>
                <a:cs typeface="+mj-cs"/>
              </a:defRPr>
            </a:lvl1pPr>
          </a:lstStyle>
          <a:p>
            <a:endParaRPr lang="en-US" cap="small" dirty="0">
              <a:latin typeface="Garamond" panose="02020404030301010803" pitchFamily="18" charset="0"/>
            </a:endParaRPr>
          </a:p>
        </p:txBody>
      </p:sp>
      <p:sp>
        <p:nvSpPr>
          <p:cNvPr id="4" name="Title 1"/>
          <p:cNvSpPr txBox="1">
            <a:spLocks/>
          </p:cNvSpPr>
          <p:nvPr/>
        </p:nvSpPr>
        <p:spPr>
          <a:xfrm>
            <a:off x="41331" y="5638800"/>
            <a:ext cx="9144000" cy="838200"/>
          </a:xfrm>
          <a:prstGeom prst="rect">
            <a:avLst/>
          </a:prstGeom>
          <a:solidFill>
            <a:schemeClr val="bg1">
              <a:alpha val="0"/>
            </a:schemeClr>
          </a:solidFill>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dobe Caslon Pro" panose="0205050205050A020403" pitchFamily="18" charset="0"/>
                <a:ea typeface="+mj-ea"/>
                <a:cs typeface="+mj-cs"/>
              </a:defRPr>
            </a:lvl1pPr>
          </a:lstStyle>
          <a:p>
            <a:r>
              <a:rPr lang="en-US" sz="2000" dirty="0">
                <a:hlinkClick r:id="rId2"/>
              </a:rPr>
              <a:t>http://yetanothervalueblog.com/2019/03/kkr-is-too-cheap.html</a:t>
            </a:r>
            <a:endParaRPr lang="en-US" sz="2000" cap="small" dirty="0">
              <a:latin typeface="Garamond" panose="02020404030301010803" pitchFamily="18" charset="0"/>
            </a:endParaRPr>
          </a:p>
        </p:txBody>
      </p:sp>
    </p:spTree>
    <p:extLst>
      <p:ext uri="{BB962C8B-B14F-4D97-AF65-F5344CB8AC3E}">
        <p14:creationId xmlns:p14="http://schemas.microsoft.com/office/powerpoint/2010/main" val="110969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lstStyle/>
          <a:p>
            <a:r>
              <a:rPr lang="en-US" dirty="0"/>
              <a:t>Solution</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Bob wins.</a:t>
            </a:r>
          </a:p>
          <a:p>
            <a:pPr marL="0" indent="0">
              <a:buNone/>
            </a:pPr>
            <a:endParaRPr lang="en-US" dirty="0"/>
          </a:p>
          <a:p>
            <a:pPr marL="0" indent="0">
              <a:buNone/>
            </a:pPr>
            <a:r>
              <a:rPr lang="en-US" dirty="0"/>
              <a:t>The game only ends when both piles have 1 raisin, which means both piles have to have an odd number of raisins. When the game begins on Alice's turn both piles have an odd number of raisins so no matter how Alice splits the pile, one pile has an even number of raisins and one pile has an odd number of raisins. Bob then repeats the process by eating the pile with an odd number of raisins and splitting the pile with an even number of raisins into two piles that both have an odd number of raisins, so that the process repeats and Alice is always stuck with two odd piles. Since Bob will always have an even pile to split, he will never lose and thus Alice will be the one who loses.</a:t>
            </a:r>
            <a:endParaRPr lang="en-US" sz="2400" dirty="0">
              <a:latin typeface="Garamond"/>
              <a:cs typeface="Garamond"/>
            </a:endParaRPr>
          </a:p>
        </p:txBody>
      </p:sp>
    </p:spTree>
    <p:extLst>
      <p:ext uri="{BB962C8B-B14F-4D97-AF65-F5344CB8AC3E}">
        <p14:creationId xmlns:p14="http://schemas.microsoft.com/office/powerpoint/2010/main" val="766789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E57-8090-0747-9638-3E069F5C0A16}"/>
              </a:ext>
            </a:extLst>
          </p:cNvPr>
          <p:cNvSpPr>
            <a:spLocks noGrp="1"/>
          </p:cNvSpPr>
          <p:nvPr>
            <p:ph type="title"/>
          </p:nvPr>
        </p:nvSpPr>
        <p:spPr/>
        <p:txBody>
          <a:bodyPr/>
          <a:lstStyle/>
          <a:p>
            <a:r>
              <a:rPr lang="en-US" dirty="0"/>
              <a:t>What are we covering?</a:t>
            </a:r>
          </a:p>
        </p:txBody>
      </p:sp>
      <p:sp>
        <p:nvSpPr>
          <p:cNvPr id="4" name="Content Placeholder 2">
            <a:extLst>
              <a:ext uri="{FF2B5EF4-FFF2-40B4-BE49-F238E27FC236}">
                <a16:creationId xmlns:a16="http://schemas.microsoft.com/office/drawing/2014/main" id="{2BDB5F69-EF63-2F49-8DB3-8796BD39BC82}"/>
              </a:ext>
            </a:extLst>
          </p:cNvPr>
          <p:cNvSpPr txBox="1">
            <a:spLocks/>
          </p:cNvSpPr>
          <p:nvPr/>
        </p:nvSpPr>
        <p:spPr>
          <a:xfrm>
            <a:off x="1828800" y="1676400"/>
            <a:ext cx="7010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Financial Institutions</a:t>
            </a:r>
          </a:p>
          <a:p>
            <a:r>
              <a:rPr lang="en-US" sz="2400" b="1" dirty="0">
                <a:latin typeface="Garamond"/>
                <a:cs typeface="Garamond"/>
              </a:rPr>
              <a:t>Commercial/Investment Banks</a:t>
            </a:r>
          </a:p>
          <a:p>
            <a:r>
              <a:rPr lang="en-US" sz="2400" dirty="0">
                <a:latin typeface="Garamond"/>
                <a:cs typeface="Garamond"/>
              </a:rPr>
              <a:t>Asset Management </a:t>
            </a:r>
          </a:p>
          <a:p>
            <a:r>
              <a:rPr lang="en-US" sz="2400" dirty="0">
                <a:latin typeface="Garamond"/>
                <a:cs typeface="Garamond"/>
              </a:rPr>
              <a:t>Insurance Companies</a:t>
            </a:r>
          </a:p>
          <a:p>
            <a:r>
              <a:rPr lang="en-US" sz="2400" dirty="0">
                <a:latin typeface="Garamond"/>
                <a:cs typeface="Garamond"/>
              </a:rPr>
              <a:t>Example: KKR Pitch</a:t>
            </a:r>
          </a:p>
          <a:p>
            <a:pPr marL="0" indent="0">
              <a:buNone/>
            </a:pPr>
            <a:endParaRPr lang="en-US" sz="2400" dirty="0">
              <a:latin typeface="Garamond"/>
              <a:cs typeface="Garamond"/>
            </a:endParaRPr>
          </a:p>
          <a:p>
            <a:pPr marL="0" indent="0">
              <a:buNone/>
            </a:pPr>
            <a:endParaRPr lang="en-US" sz="2400" dirty="0">
              <a:latin typeface="Garamond"/>
              <a:cs typeface="Garamond"/>
            </a:endParaRPr>
          </a:p>
        </p:txBody>
      </p:sp>
    </p:spTree>
    <p:extLst>
      <p:ext uri="{BB962C8B-B14F-4D97-AF65-F5344CB8AC3E}">
        <p14:creationId xmlns:p14="http://schemas.microsoft.com/office/powerpoint/2010/main" val="3283354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553201" cy="792162"/>
          </a:xfrm>
        </p:spPr>
        <p:txBody>
          <a:bodyPr>
            <a:normAutofit fontScale="90000"/>
          </a:bodyPr>
          <a:lstStyle/>
          <a:p>
            <a:r>
              <a:rPr lang="en-US" sz="3600" dirty="0">
                <a:latin typeface="Garamond"/>
                <a:cs typeface="Garamond"/>
              </a:rPr>
              <a:t>Commercial/Investment Banks</a:t>
            </a:r>
          </a:p>
        </p:txBody>
      </p:sp>
      <p:sp>
        <p:nvSpPr>
          <p:cNvPr id="3" name="Content Placeholder 2"/>
          <p:cNvSpPr txBox="1">
            <a:spLocks/>
          </p:cNvSpPr>
          <p:nvPr/>
        </p:nvSpPr>
        <p:spPr>
          <a:xfrm>
            <a:off x="1828800" y="1676400"/>
            <a:ext cx="7010400" cy="472440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Commercial Bank</a:t>
            </a:r>
          </a:p>
          <a:p>
            <a:r>
              <a:rPr lang="en-US" sz="2400" dirty="0">
                <a:latin typeface="Garamond"/>
                <a:cs typeface="Garamond"/>
              </a:rPr>
              <a:t>Takes deposits and makes loans</a:t>
            </a:r>
          </a:p>
          <a:p>
            <a:r>
              <a:rPr lang="en-US" sz="2400" dirty="0">
                <a:latin typeface="Garamond"/>
                <a:cs typeface="Garamond"/>
              </a:rPr>
              <a:t>Makes money off the spread between deposits and loans minus operating costs</a:t>
            </a:r>
          </a:p>
          <a:p>
            <a:r>
              <a:rPr lang="en-US" sz="2400" dirty="0">
                <a:latin typeface="Garamond"/>
                <a:cs typeface="Garamond"/>
              </a:rPr>
              <a:t>Offers a variety of services to depositors such as payments, personal wealth management, and brokerage services</a:t>
            </a:r>
          </a:p>
          <a:p>
            <a:endParaRPr lang="en-US" sz="2400" dirty="0">
              <a:latin typeface="Garamond"/>
              <a:cs typeface="Garamond"/>
            </a:endParaRPr>
          </a:p>
          <a:p>
            <a:pPr marL="0" indent="0">
              <a:buNone/>
            </a:pPr>
            <a:r>
              <a:rPr lang="en-US" sz="2400" b="1" dirty="0">
                <a:latin typeface="Garamond"/>
                <a:cs typeface="Garamond"/>
              </a:rPr>
              <a:t>Investment Bank</a:t>
            </a:r>
          </a:p>
          <a:p>
            <a:r>
              <a:rPr lang="en-US" sz="2400" dirty="0">
                <a:latin typeface="Garamond"/>
                <a:cs typeface="Garamond"/>
              </a:rPr>
              <a:t>‘Underwrites’ a variety of transactions by purchasing securities and then selling them to investors</a:t>
            </a:r>
          </a:p>
          <a:p>
            <a:r>
              <a:rPr lang="en-US" sz="2400" dirty="0">
                <a:latin typeface="Garamond"/>
                <a:cs typeface="Garamond"/>
              </a:rPr>
              <a:t>Often also serves an advisory role to companies looking to pursue different strategic options</a:t>
            </a:r>
          </a:p>
        </p:txBody>
      </p:sp>
    </p:spTree>
    <p:extLst>
      <p:ext uri="{BB962C8B-B14F-4D97-AF65-F5344CB8AC3E}">
        <p14:creationId xmlns:p14="http://schemas.microsoft.com/office/powerpoint/2010/main" val="272011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6F54-F83B-854A-BBFE-004E3E6765C5}"/>
              </a:ext>
            </a:extLst>
          </p:cNvPr>
          <p:cNvSpPr>
            <a:spLocks noGrp="1"/>
          </p:cNvSpPr>
          <p:nvPr>
            <p:ph type="title"/>
          </p:nvPr>
        </p:nvSpPr>
        <p:spPr>
          <a:xfrm>
            <a:off x="1752600" y="685800"/>
            <a:ext cx="7391400" cy="792162"/>
          </a:xfrm>
        </p:spPr>
        <p:txBody>
          <a:bodyPr>
            <a:noAutofit/>
          </a:bodyPr>
          <a:lstStyle/>
          <a:p>
            <a:r>
              <a:rPr lang="en-US" sz="2600" dirty="0"/>
              <a:t>Differences Between Investment and Commercial Banks</a:t>
            </a:r>
          </a:p>
        </p:txBody>
      </p:sp>
      <p:pic>
        <p:nvPicPr>
          <p:cNvPr id="1026" name="Picture 2" descr="Image result for differences between commercial and investment banks">
            <a:extLst>
              <a:ext uri="{FF2B5EF4-FFF2-40B4-BE49-F238E27FC236}">
                <a16:creationId xmlns:a16="http://schemas.microsoft.com/office/drawing/2014/main" id="{237B0DB0-8529-4865-AF4E-68F138233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143" y="1571625"/>
            <a:ext cx="7072313"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8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6F23-1559-41C5-AE75-F6562EB63972}"/>
              </a:ext>
            </a:extLst>
          </p:cNvPr>
          <p:cNvSpPr>
            <a:spLocks noGrp="1"/>
          </p:cNvSpPr>
          <p:nvPr>
            <p:ph type="title"/>
          </p:nvPr>
        </p:nvSpPr>
        <p:spPr/>
        <p:txBody>
          <a:bodyPr>
            <a:normAutofit fontScale="90000"/>
          </a:bodyPr>
          <a:lstStyle/>
          <a:p>
            <a:r>
              <a:rPr lang="en-US" dirty="0"/>
              <a:t>Key Things To Understand Before Looking at a Bank</a:t>
            </a:r>
          </a:p>
        </p:txBody>
      </p:sp>
      <p:sp>
        <p:nvSpPr>
          <p:cNvPr id="3" name="Content Placeholder 2">
            <a:extLst>
              <a:ext uri="{FF2B5EF4-FFF2-40B4-BE49-F238E27FC236}">
                <a16:creationId xmlns:a16="http://schemas.microsoft.com/office/drawing/2014/main" id="{4042ED40-0658-4E85-A515-A55FB7FA7532}"/>
              </a:ext>
            </a:extLst>
          </p:cNvPr>
          <p:cNvSpPr txBox="1">
            <a:spLocks/>
          </p:cNvSpPr>
          <p:nvPr/>
        </p:nvSpPr>
        <p:spPr>
          <a:xfrm>
            <a:off x="1828800" y="1676400"/>
            <a:ext cx="7010400" cy="47244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Equity Value</a:t>
            </a:r>
          </a:p>
          <a:p>
            <a:r>
              <a:rPr lang="en-US" sz="2400" dirty="0">
                <a:latin typeface="Garamond"/>
                <a:cs typeface="Garamond"/>
              </a:rPr>
              <a:t>Banks are valued in terms of equity and </a:t>
            </a:r>
            <a:r>
              <a:rPr lang="en-US" sz="2400" i="1" dirty="0">
                <a:latin typeface="Garamond"/>
                <a:cs typeface="Garamond"/>
              </a:rPr>
              <a:t>not</a:t>
            </a:r>
            <a:r>
              <a:rPr lang="en-US" sz="2400" dirty="0">
                <a:latin typeface="Garamond"/>
                <a:cs typeface="Garamond"/>
              </a:rPr>
              <a:t> firm value</a:t>
            </a:r>
          </a:p>
          <a:p>
            <a:r>
              <a:rPr lang="en-US" sz="2000" dirty="0">
                <a:latin typeface="Garamond"/>
                <a:cs typeface="Garamond"/>
              </a:rPr>
              <a:t>This is because the way a bank earns money is inherently tied to its capital structure – unlike other operating businesses</a:t>
            </a:r>
          </a:p>
          <a:p>
            <a:r>
              <a:rPr lang="en-US" sz="2000" dirty="0">
                <a:latin typeface="Garamond"/>
                <a:cs typeface="Garamond"/>
              </a:rPr>
              <a:t>This means we look at banks in terms of P/E, P/BV, </a:t>
            </a:r>
            <a:r>
              <a:rPr lang="en-US" sz="2000" dirty="0" err="1">
                <a:latin typeface="Garamond"/>
                <a:cs typeface="Garamond"/>
              </a:rPr>
              <a:t>Div</a:t>
            </a:r>
            <a:r>
              <a:rPr lang="en-US" sz="2000" dirty="0">
                <a:latin typeface="Garamond"/>
                <a:cs typeface="Garamond"/>
              </a:rPr>
              <a:t> </a:t>
            </a:r>
            <a:r>
              <a:rPr lang="en-US" sz="2000" dirty="0" err="1">
                <a:latin typeface="Garamond"/>
                <a:cs typeface="Garamond"/>
              </a:rPr>
              <a:t>Yld</a:t>
            </a:r>
            <a:r>
              <a:rPr lang="en-US" sz="2000" dirty="0">
                <a:latin typeface="Garamond"/>
                <a:cs typeface="Garamond"/>
              </a:rPr>
              <a:t>, ROE and ROA – NOT EBITDA</a:t>
            </a:r>
          </a:p>
          <a:p>
            <a:endParaRPr lang="en-US" sz="2400" dirty="0">
              <a:latin typeface="Garamond"/>
              <a:cs typeface="Garamond"/>
            </a:endParaRPr>
          </a:p>
          <a:p>
            <a:pPr marL="0" indent="0">
              <a:buNone/>
            </a:pPr>
            <a:r>
              <a:rPr lang="en-US" sz="2400" b="1" dirty="0">
                <a:latin typeface="Garamond"/>
                <a:cs typeface="Garamond"/>
              </a:rPr>
              <a:t>Mark-to-Market Assets</a:t>
            </a:r>
          </a:p>
          <a:p>
            <a:r>
              <a:rPr lang="en-US" sz="2400" dirty="0">
                <a:latin typeface="Garamond"/>
                <a:cs typeface="Garamond"/>
              </a:rPr>
              <a:t>A bank’s balance sheet is much more honest than other types of businesses because many assets are carried at fair value</a:t>
            </a:r>
          </a:p>
          <a:p>
            <a:r>
              <a:rPr lang="en-US" sz="2400" dirty="0">
                <a:latin typeface="Garamond"/>
                <a:cs typeface="Garamond"/>
              </a:rPr>
              <a:t>Allows for accurate use of ROE and ROA metrics, as well as modeling of the balance sheet</a:t>
            </a:r>
          </a:p>
          <a:p>
            <a:pPr marL="0" indent="0">
              <a:buNone/>
            </a:pPr>
            <a:endParaRPr lang="en-US" sz="2000" dirty="0">
              <a:latin typeface="Garamond"/>
              <a:cs typeface="Garamond"/>
            </a:endParaRPr>
          </a:p>
          <a:p>
            <a:pPr marL="0" indent="0">
              <a:buNone/>
            </a:pPr>
            <a:endParaRPr lang="en-US" sz="2400" b="1" dirty="0">
              <a:latin typeface="Garamond"/>
              <a:cs typeface="Garamond"/>
            </a:endParaRPr>
          </a:p>
        </p:txBody>
      </p:sp>
    </p:spTree>
    <p:extLst>
      <p:ext uri="{BB962C8B-B14F-4D97-AF65-F5344CB8AC3E}">
        <p14:creationId xmlns:p14="http://schemas.microsoft.com/office/powerpoint/2010/main" val="115932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6CF3-3FA4-43AD-AE53-F553D8940A8B}"/>
              </a:ext>
            </a:extLst>
          </p:cNvPr>
          <p:cNvSpPr>
            <a:spLocks noGrp="1"/>
          </p:cNvSpPr>
          <p:nvPr>
            <p:ph type="title"/>
          </p:nvPr>
        </p:nvSpPr>
        <p:spPr/>
        <p:txBody>
          <a:bodyPr/>
          <a:lstStyle/>
          <a:p>
            <a:r>
              <a:rPr lang="en-US" dirty="0"/>
              <a:t>Key Metrics/Terms</a:t>
            </a:r>
          </a:p>
        </p:txBody>
      </p:sp>
      <p:sp>
        <p:nvSpPr>
          <p:cNvPr id="3" name="Content Placeholder 2">
            <a:extLst>
              <a:ext uri="{FF2B5EF4-FFF2-40B4-BE49-F238E27FC236}">
                <a16:creationId xmlns:a16="http://schemas.microsoft.com/office/drawing/2014/main" id="{2CED8C9D-6611-4C61-8B31-C0EA073C4D06}"/>
              </a:ext>
            </a:extLst>
          </p:cNvPr>
          <p:cNvSpPr txBox="1">
            <a:spLocks/>
          </p:cNvSpPr>
          <p:nvPr/>
        </p:nvSpPr>
        <p:spPr>
          <a:xfrm>
            <a:off x="1828800" y="1676400"/>
            <a:ext cx="7010400" cy="47244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a:cs typeface="Garamond"/>
              </a:rPr>
              <a:t>Net Interest Margin</a:t>
            </a:r>
          </a:p>
          <a:p>
            <a:r>
              <a:rPr lang="en-US" sz="2400" dirty="0">
                <a:latin typeface="Garamond"/>
                <a:cs typeface="Garamond"/>
              </a:rPr>
              <a:t>Net interest margin is a ratio that measures how well a bank is deploying the capital it gets from its deposits and borrowings</a:t>
            </a:r>
          </a:p>
          <a:p>
            <a:r>
              <a:rPr lang="en-US" sz="2400" dirty="0">
                <a:latin typeface="Garamond"/>
                <a:cs typeface="Garamond"/>
              </a:rPr>
              <a:t>(ineptest income – interest expense) / average earning assets</a:t>
            </a:r>
            <a:endParaRPr lang="en-US" sz="2000" dirty="0">
              <a:latin typeface="Garamond"/>
              <a:cs typeface="Garamond"/>
            </a:endParaRPr>
          </a:p>
          <a:p>
            <a:pPr marL="0" indent="0">
              <a:buNone/>
            </a:pPr>
            <a:endParaRPr lang="en-US" sz="2400" dirty="0">
              <a:latin typeface="Garamond"/>
              <a:cs typeface="Garamond"/>
            </a:endParaRPr>
          </a:p>
          <a:p>
            <a:pPr marL="0" indent="0">
              <a:buNone/>
            </a:pPr>
            <a:r>
              <a:rPr lang="en-US" sz="2400" b="1" dirty="0">
                <a:latin typeface="Garamond"/>
                <a:cs typeface="Garamond"/>
              </a:rPr>
              <a:t>Average Earning Assets</a:t>
            </a:r>
          </a:p>
          <a:p>
            <a:r>
              <a:rPr lang="en-US" sz="2400" dirty="0">
                <a:latin typeface="Garamond"/>
                <a:cs typeface="Garamond"/>
              </a:rPr>
              <a:t>A bank’s loans, securities, leases, trading assets, etc. that earn the bank income, averaged between two periods</a:t>
            </a:r>
          </a:p>
          <a:p>
            <a:pPr marL="0" indent="0">
              <a:buNone/>
            </a:pPr>
            <a:endParaRPr lang="en-US" sz="2400" dirty="0">
              <a:latin typeface="Garamond"/>
              <a:cs typeface="Garamond"/>
            </a:endParaRPr>
          </a:p>
          <a:p>
            <a:pPr marL="0" indent="0">
              <a:buNone/>
            </a:pPr>
            <a:r>
              <a:rPr lang="en-US" sz="2400" b="1" dirty="0">
                <a:latin typeface="Garamond"/>
                <a:cs typeface="Garamond"/>
              </a:rPr>
              <a:t>Leverage Ratios (Tier 1 Leverage Ratio)</a:t>
            </a:r>
          </a:p>
          <a:p>
            <a:r>
              <a:rPr lang="en-US" sz="2400" dirty="0">
                <a:latin typeface="Garamond"/>
                <a:cs typeface="Garamond"/>
              </a:rPr>
              <a:t>Regulatory ratios that indicate a bank’s level of liquidity, based on a comparison between tier 1 capital and total assets</a:t>
            </a:r>
          </a:p>
          <a:p>
            <a:r>
              <a:rPr lang="en-US" sz="2400" dirty="0">
                <a:latin typeface="Garamond"/>
                <a:cs typeface="Garamond"/>
              </a:rPr>
              <a:t>Tier 1 assets are assets that could be easily liquidated if needed</a:t>
            </a:r>
          </a:p>
          <a:p>
            <a:r>
              <a:rPr lang="en-US" sz="2400" dirty="0">
                <a:latin typeface="Garamond"/>
                <a:cs typeface="Garamond"/>
              </a:rPr>
              <a:t>Basel III regulations require that banks have at least a 10.5% Tier 1 Capital Ratio defined as Tier 1 Capital (Shareholder’s Equity) / Risk-Weighted Assets</a:t>
            </a:r>
          </a:p>
          <a:p>
            <a:pPr marL="0" indent="0">
              <a:buNone/>
            </a:pPr>
            <a:endParaRPr lang="en-US" sz="2400" dirty="0">
              <a:latin typeface="Garamond"/>
              <a:cs typeface="Garamond"/>
            </a:endParaRPr>
          </a:p>
          <a:p>
            <a:pPr marL="0" indent="0">
              <a:buNone/>
            </a:pPr>
            <a:r>
              <a:rPr lang="en-US" sz="2400" b="1" dirty="0">
                <a:latin typeface="Garamond"/>
                <a:cs typeface="Garamond"/>
              </a:rPr>
              <a:t>Efficiency Ratios</a:t>
            </a:r>
            <a:endParaRPr lang="en-US" sz="2400" dirty="0">
              <a:latin typeface="Garamond"/>
              <a:cs typeface="Garamond"/>
            </a:endParaRPr>
          </a:p>
          <a:p>
            <a:r>
              <a:rPr lang="en-US" sz="2400" dirty="0">
                <a:latin typeface="Garamond"/>
                <a:cs typeface="Garamond"/>
              </a:rPr>
              <a:t>Measures a bank’s overhead as a percentage of its net revenues</a:t>
            </a:r>
          </a:p>
          <a:p>
            <a:pPr marL="0" indent="0">
              <a:buNone/>
            </a:pPr>
            <a:endParaRPr lang="en-US" sz="2000" dirty="0">
              <a:latin typeface="Garamond"/>
              <a:cs typeface="Garamond"/>
            </a:endParaRPr>
          </a:p>
          <a:p>
            <a:pPr marL="0" indent="0">
              <a:buNone/>
            </a:pPr>
            <a:endParaRPr lang="en-US" sz="2400" b="1" dirty="0">
              <a:latin typeface="Garamond"/>
              <a:cs typeface="Garamond"/>
            </a:endParaRPr>
          </a:p>
        </p:txBody>
      </p:sp>
    </p:spTree>
    <p:extLst>
      <p:ext uri="{BB962C8B-B14F-4D97-AF65-F5344CB8AC3E}">
        <p14:creationId xmlns:p14="http://schemas.microsoft.com/office/powerpoint/2010/main" val="2597493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5275</TotalTime>
  <Words>2280</Words>
  <Application>Microsoft Office PowerPoint</Application>
  <PresentationFormat>On-screen Show (4:3)</PresentationFormat>
  <Paragraphs>231</Paragraphs>
  <Slides>37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Adobe Caslon Pro</vt:lpstr>
      <vt:lpstr>Arial</vt:lpstr>
      <vt:lpstr>Calibri</vt:lpstr>
      <vt:lpstr>Garamond</vt:lpstr>
      <vt:lpstr>Wingdings</vt:lpstr>
      <vt:lpstr>Office Theme</vt:lpstr>
      <vt:lpstr>Industry Overview: Financial Institutions</vt:lpstr>
      <vt:lpstr>Brainteaser!</vt:lpstr>
      <vt:lpstr>Brainteaser!</vt:lpstr>
      <vt:lpstr>Solution</vt:lpstr>
      <vt:lpstr>What are we covering?</vt:lpstr>
      <vt:lpstr>Commercial/Investment Banks</vt:lpstr>
      <vt:lpstr>Differences Between Investment and Commercial Banks</vt:lpstr>
      <vt:lpstr>Key Things To Understand Before Looking at a Bank</vt:lpstr>
      <vt:lpstr>Key Metrics/Terms</vt:lpstr>
      <vt:lpstr>A Bank’s Income Statement</vt:lpstr>
      <vt:lpstr>A Bank’s Assets</vt:lpstr>
      <vt:lpstr>A Bank’s Liabilities</vt:lpstr>
      <vt:lpstr>What Makes Banks Difficult to Look At</vt:lpstr>
      <vt:lpstr>Recent Industry Trends </vt:lpstr>
      <vt:lpstr>What are we covering?</vt:lpstr>
      <vt:lpstr>Asset Management</vt:lpstr>
      <vt:lpstr>Types of Asset Managers</vt:lpstr>
      <vt:lpstr>Types of Asset Managers</vt:lpstr>
      <vt:lpstr>Trends in Asset Management</vt:lpstr>
      <vt:lpstr>What are we covering?</vt:lpstr>
      <vt:lpstr>What Do Insurance Companies Do?</vt:lpstr>
      <vt:lpstr>How Do Insurance Companies Make Money</vt:lpstr>
      <vt:lpstr>How Do Insurance Companies Make Money</vt:lpstr>
      <vt:lpstr>How Do Insurance Companies Make Money</vt:lpstr>
      <vt:lpstr>Some Insurance Terms</vt:lpstr>
      <vt:lpstr>What Do Insurance Companies Do?</vt:lpstr>
      <vt:lpstr>What Do Insurance Companies Do?</vt:lpstr>
      <vt:lpstr>What Do Insurance Companies Do?</vt:lpstr>
      <vt:lpstr>What Do Insurance Companies Do?</vt:lpstr>
      <vt:lpstr>What Do Insurance Companies Do?</vt:lpstr>
      <vt:lpstr>Trends &amp; What to Look For</vt:lpstr>
      <vt:lpstr>What are we covering?</vt:lpstr>
      <vt:lpstr>KKR Pitch</vt:lpstr>
      <vt:lpstr>KKR Pitch</vt:lpstr>
      <vt:lpstr>KKR Pitch</vt:lpstr>
      <vt:lpstr>KKR Pitch</vt:lpstr>
      <vt:lpstr>Questions?</vt:lpstr>
    </vt:vector>
  </TitlesOfParts>
  <Company>NYU Stern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Nelson Urdaneta</cp:lastModifiedBy>
  <cp:revision>348</cp:revision>
  <cp:lastPrinted>2018-01-23T17:23:00Z</cp:lastPrinted>
  <dcterms:created xsi:type="dcterms:W3CDTF">2013-09-30T15:19:49Z</dcterms:created>
  <dcterms:modified xsi:type="dcterms:W3CDTF">2019-04-16T15:52:24Z</dcterms:modified>
</cp:coreProperties>
</file>