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81" r:id="rId2"/>
    <p:sldId id="257" r:id="rId3"/>
    <p:sldId id="258" r:id="rId4"/>
    <p:sldId id="269" r:id="rId5"/>
    <p:sldId id="2948" r:id="rId6"/>
    <p:sldId id="3000" r:id="rId7"/>
    <p:sldId id="3001" r:id="rId8"/>
    <p:sldId id="3002" r:id="rId9"/>
    <p:sldId id="3003" r:id="rId10"/>
    <p:sldId id="3004" r:id="rId11"/>
    <p:sldId id="3005" r:id="rId12"/>
    <p:sldId id="3006" r:id="rId13"/>
    <p:sldId id="2996" r:id="rId14"/>
    <p:sldId id="3007" r:id="rId15"/>
    <p:sldId id="3008" r:id="rId16"/>
    <p:sldId id="3010" r:id="rId17"/>
    <p:sldId id="3009" r:id="rId18"/>
    <p:sldId id="3012" r:id="rId19"/>
    <p:sldId id="2990" r:id="rId20"/>
    <p:sldId id="2997" r:id="rId21"/>
    <p:sldId id="2945" r:id="rId22"/>
  </p:sldIdLst>
  <p:sldSz cx="20104100" cy="11309350"/>
  <p:notesSz cx="20104100" cy="11309350"/>
  <p:embeddedFontLst>
    <p:embeddedFont>
      <p:font typeface="Arial" panose="020B06040202020202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Garamond" panose="02020404030301010803" pitchFamily="18" charset="0"/>
      <p:regular r:id="rId30"/>
      <p:bold r:id="rId31"/>
      <p:italic r:id="rId32"/>
      <p:boldItalic r:id="rId33"/>
    </p:embeddedFont>
    <p:embeddedFont>
      <p:font typeface="Lato Light" panose="020F0302020204030204" pitchFamily="34" charset="0"/>
      <p:regular r:id="rId34"/>
      <p:bold r:id="rId35"/>
      <p:italic r:id="rId36"/>
      <p:boldItalic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  <p:embeddedFont>
      <p:font typeface="Wingdings" pitchFamily="2" charset="2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8" autoAdjust="0"/>
    <p:restoredTop sz="94720" autoAdjust="0"/>
  </p:normalViewPr>
  <p:slideViewPr>
    <p:cSldViewPr>
      <p:cViewPr>
        <p:scale>
          <a:sx n="111" d="100"/>
          <a:sy n="111" d="100"/>
        </p:scale>
        <p:origin x="2016" y="80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/Documents/Work/NYU/QFS/PM/Teaching%20Materials/Fall%202023/Slides%20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/Documents/Work/NYU/QFS/Pitches/Summer%202022/Brazil/Brazilian%20Bond%20Modeli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/Documents/Work/NYU/QFS/Pitches/Summer%202022/Brazil/Brazilian%20Bond%20Modelin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en-US" sz="1800"/>
              <a:t>Zero Rates (08/18/2023)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'Zero Curves'!$E$5</c:f>
              <c:strCache>
                <c:ptCount val="1"/>
                <c:pt idx="0">
                  <c:v>Yield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'Zero Curves'!$D$6:$D$31</c:f>
              <c:strCache>
                <c:ptCount val="26"/>
                <c:pt idx="0">
                  <c:v>1 Month</c:v>
                </c:pt>
                <c:pt idx="1">
                  <c:v>3 Month</c:v>
                </c:pt>
                <c:pt idx="2">
                  <c:v>6 Month</c:v>
                </c:pt>
                <c:pt idx="3">
                  <c:v>9 Month</c:v>
                </c:pt>
                <c:pt idx="4">
                  <c:v>1 Year</c:v>
                </c:pt>
                <c:pt idx="5">
                  <c:v>2 Year</c:v>
                </c:pt>
                <c:pt idx="6">
                  <c:v>3 Year</c:v>
                </c:pt>
                <c:pt idx="7">
                  <c:v>4 Year</c:v>
                </c:pt>
                <c:pt idx="8">
                  <c:v>5 Year</c:v>
                </c:pt>
                <c:pt idx="9">
                  <c:v>6 Year</c:v>
                </c:pt>
                <c:pt idx="10">
                  <c:v>7 Year</c:v>
                </c:pt>
                <c:pt idx="11">
                  <c:v>8 Year</c:v>
                </c:pt>
                <c:pt idx="12">
                  <c:v>9 Year</c:v>
                </c:pt>
                <c:pt idx="13">
                  <c:v>10 Year</c:v>
                </c:pt>
                <c:pt idx="14">
                  <c:v>11 Year</c:v>
                </c:pt>
                <c:pt idx="15">
                  <c:v>12 Year</c:v>
                </c:pt>
                <c:pt idx="16">
                  <c:v>13 Year</c:v>
                </c:pt>
                <c:pt idx="17">
                  <c:v>14 Year</c:v>
                </c:pt>
                <c:pt idx="18">
                  <c:v>15 Year</c:v>
                </c:pt>
                <c:pt idx="19">
                  <c:v>16 Year</c:v>
                </c:pt>
                <c:pt idx="20">
                  <c:v>17 Year</c:v>
                </c:pt>
                <c:pt idx="21">
                  <c:v>18 Year</c:v>
                </c:pt>
                <c:pt idx="22">
                  <c:v>19 Year</c:v>
                </c:pt>
                <c:pt idx="23">
                  <c:v>20 Year</c:v>
                </c:pt>
                <c:pt idx="24">
                  <c:v>25 Year</c:v>
                </c:pt>
                <c:pt idx="25">
                  <c:v>30 Year</c:v>
                </c:pt>
              </c:strCache>
            </c:strRef>
          </c:cat>
          <c:val>
            <c:numRef>
              <c:f>'Zero Curves'!$E$6:$E$31</c:f>
              <c:numCache>
                <c:formatCode>0.00%</c:formatCode>
                <c:ptCount val="26"/>
                <c:pt idx="0">
                  <c:v>5.4054940000000003E-2</c:v>
                </c:pt>
                <c:pt idx="1">
                  <c:v>5.426769E-2</c:v>
                </c:pt>
                <c:pt idx="2">
                  <c:v>5.4667889999999997E-2</c:v>
                </c:pt>
                <c:pt idx="3">
                  <c:v>5.4718200000000002E-2</c:v>
                </c:pt>
                <c:pt idx="4">
                  <c:v>5.420055E-2</c:v>
                </c:pt>
                <c:pt idx="5">
                  <c:v>4.9942920000000002E-2</c:v>
                </c:pt>
                <c:pt idx="6">
                  <c:v>4.6809900000000002E-2</c:v>
                </c:pt>
                <c:pt idx="7">
                  <c:v>4.5237960000000001E-2</c:v>
                </c:pt>
                <c:pt idx="8">
                  <c:v>4.4436440000000001E-2</c:v>
                </c:pt>
                <c:pt idx="9">
                  <c:v>4.3918749999999999E-2</c:v>
                </c:pt>
                <c:pt idx="10">
                  <c:v>4.3480579999999998E-2</c:v>
                </c:pt>
                <c:pt idx="11">
                  <c:v>4.3073479999999997E-2</c:v>
                </c:pt>
                <c:pt idx="12">
                  <c:v>4.2718859999999997E-2</c:v>
                </c:pt>
                <c:pt idx="13">
                  <c:v>4.2483970000000003E-2</c:v>
                </c:pt>
                <c:pt idx="14">
                  <c:v>4.2433529999999997E-2</c:v>
                </c:pt>
                <c:pt idx="15">
                  <c:v>4.2596259999999997E-2</c:v>
                </c:pt>
                <c:pt idx="16">
                  <c:v>4.2963250000000001E-2</c:v>
                </c:pt>
                <c:pt idx="17">
                  <c:v>4.3500879999999999E-2</c:v>
                </c:pt>
                <c:pt idx="18">
                  <c:v>4.4163059999999997E-2</c:v>
                </c:pt>
                <c:pt idx="19">
                  <c:v>4.4879090000000003E-2</c:v>
                </c:pt>
                <c:pt idx="20">
                  <c:v>4.5585639999999997E-2</c:v>
                </c:pt>
                <c:pt idx="21">
                  <c:v>4.6218849999999999E-2</c:v>
                </c:pt>
                <c:pt idx="22">
                  <c:v>4.6726419999999998E-2</c:v>
                </c:pt>
                <c:pt idx="23">
                  <c:v>4.7072660000000002E-2</c:v>
                </c:pt>
                <c:pt idx="24">
                  <c:v>4.6313229999999997E-2</c:v>
                </c:pt>
                <c:pt idx="25">
                  <c:v>4.3900878999999997E-2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7E-3A40-A046-F4CA3B5A5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375375"/>
        <c:axId val="98127327"/>
      </c:lineChart>
      <c:catAx>
        <c:axId val="98375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98127327"/>
        <c:crosses val="autoZero"/>
        <c:auto val="1"/>
        <c:lblAlgn val="ctr"/>
        <c:lblOffset val="100"/>
        <c:noMultiLvlLbl val="0"/>
      </c:catAx>
      <c:valAx>
        <c:axId val="98127327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98375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Garamond" panose="02020404030301010803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08/15/2024 NTN-B (Inflation-Linked) Brazilian Government Bond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'Bond Price'!$B$3:$B$157</c:f>
              <c:numCache>
                <c:formatCode>m/d/yy</c:formatCode>
                <c:ptCount val="155"/>
                <c:pt idx="0">
                  <c:v>44560</c:v>
                </c:pt>
                <c:pt idx="1">
                  <c:v>44564</c:v>
                </c:pt>
                <c:pt idx="2">
                  <c:v>44566</c:v>
                </c:pt>
                <c:pt idx="3">
                  <c:v>44567</c:v>
                </c:pt>
                <c:pt idx="4">
                  <c:v>44568</c:v>
                </c:pt>
                <c:pt idx="5">
                  <c:v>44571</c:v>
                </c:pt>
                <c:pt idx="6">
                  <c:v>44572</c:v>
                </c:pt>
                <c:pt idx="7">
                  <c:v>44573</c:v>
                </c:pt>
                <c:pt idx="8">
                  <c:v>44574</c:v>
                </c:pt>
                <c:pt idx="9">
                  <c:v>44575</c:v>
                </c:pt>
                <c:pt idx="10">
                  <c:v>44578</c:v>
                </c:pt>
                <c:pt idx="11">
                  <c:v>44579</c:v>
                </c:pt>
                <c:pt idx="12">
                  <c:v>44580</c:v>
                </c:pt>
                <c:pt idx="13">
                  <c:v>44581</c:v>
                </c:pt>
                <c:pt idx="14">
                  <c:v>44582</c:v>
                </c:pt>
                <c:pt idx="15">
                  <c:v>44585</c:v>
                </c:pt>
                <c:pt idx="16">
                  <c:v>44586</c:v>
                </c:pt>
                <c:pt idx="17">
                  <c:v>44587</c:v>
                </c:pt>
                <c:pt idx="18">
                  <c:v>44588</c:v>
                </c:pt>
                <c:pt idx="19">
                  <c:v>44592</c:v>
                </c:pt>
                <c:pt idx="20">
                  <c:v>44593</c:v>
                </c:pt>
                <c:pt idx="21">
                  <c:v>44594</c:v>
                </c:pt>
                <c:pt idx="22">
                  <c:v>44595</c:v>
                </c:pt>
                <c:pt idx="23">
                  <c:v>44596</c:v>
                </c:pt>
                <c:pt idx="24">
                  <c:v>44600</c:v>
                </c:pt>
                <c:pt idx="25">
                  <c:v>44601</c:v>
                </c:pt>
                <c:pt idx="26">
                  <c:v>44606</c:v>
                </c:pt>
                <c:pt idx="27">
                  <c:v>44607</c:v>
                </c:pt>
                <c:pt idx="28">
                  <c:v>44608</c:v>
                </c:pt>
                <c:pt idx="29">
                  <c:v>44609</c:v>
                </c:pt>
                <c:pt idx="30">
                  <c:v>44610</c:v>
                </c:pt>
                <c:pt idx="31">
                  <c:v>44613</c:v>
                </c:pt>
                <c:pt idx="32">
                  <c:v>44614</c:v>
                </c:pt>
                <c:pt idx="33">
                  <c:v>44615</c:v>
                </c:pt>
                <c:pt idx="34">
                  <c:v>44616</c:v>
                </c:pt>
                <c:pt idx="35">
                  <c:v>44617</c:v>
                </c:pt>
                <c:pt idx="36">
                  <c:v>44622</c:v>
                </c:pt>
                <c:pt idx="37">
                  <c:v>44623</c:v>
                </c:pt>
                <c:pt idx="38">
                  <c:v>44624</c:v>
                </c:pt>
                <c:pt idx="39">
                  <c:v>44627</c:v>
                </c:pt>
                <c:pt idx="40">
                  <c:v>44628</c:v>
                </c:pt>
                <c:pt idx="41">
                  <c:v>44629</c:v>
                </c:pt>
                <c:pt idx="42">
                  <c:v>44630</c:v>
                </c:pt>
                <c:pt idx="43">
                  <c:v>44631</c:v>
                </c:pt>
                <c:pt idx="44">
                  <c:v>44634</c:v>
                </c:pt>
                <c:pt idx="45">
                  <c:v>44635</c:v>
                </c:pt>
                <c:pt idx="46">
                  <c:v>44636</c:v>
                </c:pt>
                <c:pt idx="47">
                  <c:v>44637</c:v>
                </c:pt>
                <c:pt idx="48">
                  <c:v>44638</c:v>
                </c:pt>
                <c:pt idx="49">
                  <c:v>44641</c:v>
                </c:pt>
                <c:pt idx="50">
                  <c:v>44642</c:v>
                </c:pt>
                <c:pt idx="51">
                  <c:v>44643</c:v>
                </c:pt>
                <c:pt idx="52">
                  <c:v>44644</c:v>
                </c:pt>
                <c:pt idx="53">
                  <c:v>44645</c:v>
                </c:pt>
                <c:pt idx="54">
                  <c:v>44648</c:v>
                </c:pt>
                <c:pt idx="55">
                  <c:v>44649</c:v>
                </c:pt>
                <c:pt idx="56">
                  <c:v>44650</c:v>
                </c:pt>
                <c:pt idx="57">
                  <c:v>44651</c:v>
                </c:pt>
                <c:pt idx="58">
                  <c:v>44652</c:v>
                </c:pt>
                <c:pt idx="59">
                  <c:v>44655</c:v>
                </c:pt>
                <c:pt idx="60">
                  <c:v>44656</c:v>
                </c:pt>
                <c:pt idx="61">
                  <c:v>44657</c:v>
                </c:pt>
                <c:pt idx="62">
                  <c:v>44658</c:v>
                </c:pt>
                <c:pt idx="63">
                  <c:v>44659</c:v>
                </c:pt>
                <c:pt idx="64">
                  <c:v>44662</c:v>
                </c:pt>
                <c:pt idx="65">
                  <c:v>44663</c:v>
                </c:pt>
                <c:pt idx="66">
                  <c:v>44664</c:v>
                </c:pt>
                <c:pt idx="67">
                  <c:v>44665</c:v>
                </c:pt>
                <c:pt idx="68">
                  <c:v>44669</c:v>
                </c:pt>
                <c:pt idx="69">
                  <c:v>44670</c:v>
                </c:pt>
                <c:pt idx="70">
                  <c:v>44671</c:v>
                </c:pt>
                <c:pt idx="71">
                  <c:v>44673</c:v>
                </c:pt>
                <c:pt idx="72">
                  <c:v>44676</c:v>
                </c:pt>
                <c:pt idx="73">
                  <c:v>44677</c:v>
                </c:pt>
                <c:pt idx="74">
                  <c:v>44678</c:v>
                </c:pt>
                <c:pt idx="75">
                  <c:v>44679</c:v>
                </c:pt>
                <c:pt idx="76">
                  <c:v>44680</c:v>
                </c:pt>
                <c:pt idx="77">
                  <c:v>44683</c:v>
                </c:pt>
                <c:pt idx="78">
                  <c:v>44684</c:v>
                </c:pt>
                <c:pt idx="79">
                  <c:v>44685</c:v>
                </c:pt>
                <c:pt idx="80">
                  <c:v>44686</c:v>
                </c:pt>
                <c:pt idx="81">
                  <c:v>44687</c:v>
                </c:pt>
                <c:pt idx="82">
                  <c:v>44690</c:v>
                </c:pt>
                <c:pt idx="83">
                  <c:v>44691</c:v>
                </c:pt>
                <c:pt idx="84">
                  <c:v>44692</c:v>
                </c:pt>
                <c:pt idx="85">
                  <c:v>44693</c:v>
                </c:pt>
                <c:pt idx="86">
                  <c:v>44694</c:v>
                </c:pt>
                <c:pt idx="87">
                  <c:v>44697</c:v>
                </c:pt>
                <c:pt idx="88">
                  <c:v>44698</c:v>
                </c:pt>
                <c:pt idx="89">
                  <c:v>44699</c:v>
                </c:pt>
                <c:pt idx="90">
                  <c:v>44700</c:v>
                </c:pt>
                <c:pt idx="91">
                  <c:v>44701</c:v>
                </c:pt>
                <c:pt idx="92">
                  <c:v>44704</c:v>
                </c:pt>
                <c:pt idx="93">
                  <c:v>44705</c:v>
                </c:pt>
                <c:pt idx="94">
                  <c:v>44706</c:v>
                </c:pt>
                <c:pt idx="95">
                  <c:v>44707</c:v>
                </c:pt>
                <c:pt idx="96">
                  <c:v>44708</c:v>
                </c:pt>
                <c:pt idx="97">
                  <c:v>44711</c:v>
                </c:pt>
                <c:pt idx="98">
                  <c:v>44712</c:v>
                </c:pt>
                <c:pt idx="99">
                  <c:v>44713</c:v>
                </c:pt>
                <c:pt idx="100">
                  <c:v>44714</c:v>
                </c:pt>
                <c:pt idx="101">
                  <c:v>44715</c:v>
                </c:pt>
                <c:pt idx="102">
                  <c:v>44718</c:v>
                </c:pt>
                <c:pt idx="103">
                  <c:v>44719</c:v>
                </c:pt>
                <c:pt idx="104">
                  <c:v>44720</c:v>
                </c:pt>
                <c:pt idx="105">
                  <c:v>44721</c:v>
                </c:pt>
                <c:pt idx="106">
                  <c:v>44722</c:v>
                </c:pt>
                <c:pt idx="107">
                  <c:v>44725</c:v>
                </c:pt>
                <c:pt idx="108">
                  <c:v>44726</c:v>
                </c:pt>
                <c:pt idx="109">
                  <c:v>44727</c:v>
                </c:pt>
                <c:pt idx="110">
                  <c:v>44729</c:v>
                </c:pt>
                <c:pt idx="111">
                  <c:v>44732</c:v>
                </c:pt>
                <c:pt idx="112">
                  <c:v>44733</c:v>
                </c:pt>
                <c:pt idx="113">
                  <c:v>44734</c:v>
                </c:pt>
                <c:pt idx="114">
                  <c:v>44735</c:v>
                </c:pt>
                <c:pt idx="115">
                  <c:v>44736</c:v>
                </c:pt>
                <c:pt idx="116">
                  <c:v>44739</c:v>
                </c:pt>
                <c:pt idx="117">
                  <c:v>44740</c:v>
                </c:pt>
                <c:pt idx="118">
                  <c:v>44741</c:v>
                </c:pt>
                <c:pt idx="119">
                  <c:v>44742</c:v>
                </c:pt>
                <c:pt idx="120">
                  <c:v>44743</c:v>
                </c:pt>
                <c:pt idx="121">
                  <c:v>44746</c:v>
                </c:pt>
                <c:pt idx="122">
                  <c:v>44747</c:v>
                </c:pt>
                <c:pt idx="123">
                  <c:v>44748</c:v>
                </c:pt>
                <c:pt idx="124">
                  <c:v>44749</c:v>
                </c:pt>
                <c:pt idx="125">
                  <c:v>44750</c:v>
                </c:pt>
                <c:pt idx="126">
                  <c:v>44753</c:v>
                </c:pt>
                <c:pt idx="127">
                  <c:v>44754</c:v>
                </c:pt>
                <c:pt idx="128">
                  <c:v>44755</c:v>
                </c:pt>
                <c:pt idx="129">
                  <c:v>44756</c:v>
                </c:pt>
                <c:pt idx="130">
                  <c:v>44757</c:v>
                </c:pt>
                <c:pt idx="131">
                  <c:v>44760</c:v>
                </c:pt>
                <c:pt idx="132">
                  <c:v>44761</c:v>
                </c:pt>
                <c:pt idx="133">
                  <c:v>44762</c:v>
                </c:pt>
                <c:pt idx="134">
                  <c:v>44763</c:v>
                </c:pt>
                <c:pt idx="135">
                  <c:v>44764</c:v>
                </c:pt>
                <c:pt idx="136">
                  <c:v>44767</c:v>
                </c:pt>
                <c:pt idx="137">
                  <c:v>44768</c:v>
                </c:pt>
                <c:pt idx="138">
                  <c:v>44769</c:v>
                </c:pt>
                <c:pt idx="139">
                  <c:v>44770</c:v>
                </c:pt>
                <c:pt idx="140">
                  <c:v>44771</c:v>
                </c:pt>
                <c:pt idx="141">
                  <c:v>44774</c:v>
                </c:pt>
                <c:pt idx="142">
                  <c:v>44775</c:v>
                </c:pt>
                <c:pt idx="143">
                  <c:v>44776</c:v>
                </c:pt>
                <c:pt idx="144">
                  <c:v>44777</c:v>
                </c:pt>
                <c:pt idx="145">
                  <c:v>44778</c:v>
                </c:pt>
                <c:pt idx="146">
                  <c:v>44781</c:v>
                </c:pt>
                <c:pt idx="147">
                  <c:v>44782</c:v>
                </c:pt>
                <c:pt idx="148">
                  <c:v>44783</c:v>
                </c:pt>
                <c:pt idx="149">
                  <c:v>44784</c:v>
                </c:pt>
                <c:pt idx="150">
                  <c:v>44785</c:v>
                </c:pt>
                <c:pt idx="151">
                  <c:v>44788</c:v>
                </c:pt>
                <c:pt idx="152">
                  <c:v>44789</c:v>
                </c:pt>
                <c:pt idx="153">
                  <c:v>44790</c:v>
                </c:pt>
                <c:pt idx="154">
                  <c:v>44791</c:v>
                </c:pt>
              </c:numCache>
            </c:numRef>
          </c:cat>
          <c:val>
            <c:numRef>
              <c:f>'Bond Price'!$C$3:$C$157</c:f>
              <c:numCache>
                <c:formatCode>_-[$R$-416]\ * #,##0.00_-;\-[$R$-416]\ * #,##0.00_-;_-[$R$-416]\ * "-"??_-;_-@_-</c:formatCode>
                <c:ptCount val="155"/>
                <c:pt idx="0">
                  <c:v>3914.444</c:v>
                </c:pt>
                <c:pt idx="1">
                  <c:v>3905.3270000000002</c:v>
                </c:pt>
                <c:pt idx="2">
                  <c:v>3909.6129999999998</c:v>
                </c:pt>
                <c:pt idx="3">
                  <c:v>3910.422</c:v>
                </c:pt>
                <c:pt idx="4">
                  <c:v>3885.6460000000002</c:v>
                </c:pt>
                <c:pt idx="5">
                  <c:v>3886.49</c:v>
                </c:pt>
                <c:pt idx="6">
                  <c:v>3912.8409999999999</c:v>
                </c:pt>
                <c:pt idx="7">
                  <c:v>3919.0120000000002</c:v>
                </c:pt>
                <c:pt idx="8">
                  <c:v>3940.54</c:v>
                </c:pt>
                <c:pt idx="9">
                  <c:v>3942.6010000000001</c:v>
                </c:pt>
                <c:pt idx="10">
                  <c:v>3926.1390000000001</c:v>
                </c:pt>
                <c:pt idx="11">
                  <c:v>3915.598</c:v>
                </c:pt>
                <c:pt idx="12">
                  <c:v>3916.4549999999999</c:v>
                </c:pt>
                <c:pt idx="13">
                  <c:v>3927.7919999999999</c:v>
                </c:pt>
                <c:pt idx="14">
                  <c:v>3933.8789999999999</c:v>
                </c:pt>
                <c:pt idx="15">
                  <c:v>3948.7339999999999</c:v>
                </c:pt>
                <c:pt idx="16">
                  <c:v>3937.2979999999998</c:v>
                </c:pt>
                <c:pt idx="17">
                  <c:v>3937.26</c:v>
                </c:pt>
                <c:pt idx="18">
                  <c:v>3951.183</c:v>
                </c:pt>
                <c:pt idx="19">
                  <c:v>3917.3</c:v>
                </c:pt>
                <c:pt idx="20">
                  <c:v>3919.029</c:v>
                </c:pt>
                <c:pt idx="21">
                  <c:v>3928.4929999999999</c:v>
                </c:pt>
                <c:pt idx="22">
                  <c:v>3932.788</c:v>
                </c:pt>
                <c:pt idx="23">
                  <c:v>3950.0189999999998</c:v>
                </c:pt>
                <c:pt idx="24">
                  <c:v>3957.7130000000002</c:v>
                </c:pt>
                <c:pt idx="25">
                  <c:v>3958.5279999999998</c:v>
                </c:pt>
                <c:pt idx="26">
                  <c:v>3834.4369999999999</c:v>
                </c:pt>
                <c:pt idx="27">
                  <c:v>3837.12</c:v>
                </c:pt>
                <c:pt idx="28">
                  <c:v>3846.4830000000002</c:v>
                </c:pt>
                <c:pt idx="29">
                  <c:v>3845.6179999999999</c:v>
                </c:pt>
                <c:pt idx="30">
                  <c:v>3872.931</c:v>
                </c:pt>
                <c:pt idx="31">
                  <c:v>3840.5160000000001</c:v>
                </c:pt>
                <c:pt idx="32">
                  <c:v>3833.7710000000002</c:v>
                </c:pt>
                <c:pt idx="33">
                  <c:v>3875.3319999999999</c:v>
                </c:pt>
                <c:pt idx="34">
                  <c:v>3833.8119999999999</c:v>
                </c:pt>
                <c:pt idx="35">
                  <c:v>3841.3919999999998</c:v>
                </c:pt>
                <c:pt idx="36">
                  <c:v>3841.4070000000002</c:v>
                </c:pt>
                <c:pt idx="37">
                  <c:v>3842.261</c:v>
                </c:pt>
                <c:pt idx="38">
                  <c:v>3836.4340000000002</c:v>
                </c:pt>
                <c:pt idx="39">
                  <c:v>3831.4720000000002</c:v>
                </c:pt>
                <c:pt idx="40">
                  <c:v>3880.9340000000002</c:v>
                </c:pt>
                <c:pt idx="41">
                  <c:v>3845.777</c:v>
                </c:pt>
                <c:pt idx="42">
                  <c:v>3877.2150000000001</c:v>
                </c:pt>
                <c:pt idx="43">
                  <c:v>3878.5729999999999</c:v>
                </c:pt>
                <c:pt idx="44">
                  <c:v>3881.6089999999999</c:v>
                </c:pt>
                <c:pt idx="45">
                  <c:v>3887.154</c:v>
                </c:pt>
                <c:pt idx="46">
                  <c:v>3886.3589999999999</c:v>
                </c:pt>
                <c:pt idx="47">
                  <c:v>3879.75</c:v>
                </c:pt>
                <c:pt idx="48">
                  <c:v>3926.64</c:v>
                </c:pt>
                <c:pt idx="49">
                  <c:v>3908.9929999999999</c:v>
                </c:pt>
                <c:pt idx="50">
                  <c:v>3928.28</c:v>
                </c:pt>
                <c:pt idx="51">
                  <c:v>3924.9070000000002</c:v>
                </c:pt>
                <c:pt idx="52">
                  <c:v>3950.123</c:v>
                </c:pt>
                <c:pt idx="53">
                  <c:v>3961.0839999999998</c:v>
                </c:pt>
                <c:pt idx="54">
                  <c:v>3955.9540000000002</c:v>
                </c:pt>
                <c:pt idx="55">
                  <c:v>3947.4989999999998</c:v>
                </c:pt>
                <c:pt idx="56">
                  <c:v>3939.1060000000002</c:v>
                </c:pt>
                <c:pt idx="57">
                  <c:v>3934.1</c:v>
                </c:pt>
                <c:pt idx="58">
                  <c:v>3949.0909999999999</c:v>
                </c:pt>
                <c:pt idx="59">
                  <c:v>3949.9</c:v>
                </c:pt>
                <c:pt idx="60">
                  <c:v>3938.2620000000002</c:v>
                </c:pt>
                <c:pt idx="61">
                  <c:v>3949.8710000000001</c:v>
                </c:pt>
                <c:pt idx="62">
                  <c:v>3939.93</c:v>
                </c:pt>
                <c:pt idx="63">
                  <c:v>3990.3150000000001</c:v>
                </c:pt>
                <c:pt idx="64">
                  <c:v>3993.9259999999999</c:v>
                </c:pt>
                <c:pt idx="65">
                  <c:v>3969.3519999999999</c:v>
                </c:pt>
                <c:pt idx="66">
                  <c:v>3974.643</c:v>
                </c:pt>
                <c:pt idx="67">
                  <c:v>3984.8850000000002</c:v>
                </c:pt>
                <c:pt idx="68">
                  <c:v>3995.962</c:v>
                </c:pt>
                <c:pt idx="69">
                  <c:v>3991.8710000000001</c:v>
                </c:pt>
                <c:pt idx="70">
                  <c:v>3991.9169999999999</c:v>
                </c:pt>
                <c:pt idx="71">
                  <c:v>3988.683</c:v>
                </c:pt>
                <c:pt idx="72">
                  <c:v>3991.2</c:v>
                </c:pt>
                <c:pt idx="73">
                  <c:v>3986.357</c:v>
                </c:pt>
                <c:pt idx="74">
                  <c:v>3993.797</c:v>
                </c:pt>
                <c:pt idx="75">
                  <c:v>3997.127</c:v>
                </c:pt>
                <c:pt idx="76">
                  <c:v>3995.5619999999999</c:v>
                </c:pt>
                <c:pt idx="77">
                  <c:v>3994.8209999999999</c:v>
                </c:pt>
                <c:pt idx="78">
                  <c:v>3998.1439999999998</c:v>
                </c:pt>
                <c:pt idx="79">
                  <c:v>4017.741</c:v>
                </c:pt>
                <c:pt idx="80">
                  <c:v>4010.4589999999998</c:v>
                </c:pt>
                <c:pt idx="81">
                  <c:v>4005.6570000000002</c:v>
                </c:pt>
                <c:pt idx="82">
                  <c:v>4002.5</c:v>
                </c:pt>
                <c:pt idx="83">
                  <c:v>3996.951</c:v>
                </c:pt>
                <c:pt idx="84">
                  <c:v>4037.1379999999999</c:v>
                </c:pt>
                <c:pt idx="85">
                  <c:v>4040.248</c:v>
                </c:pt>
                <c:pt idx="86">
                  <c:v>4048.2179999999998</c:v>
                </c:pt>
                <c:pt idx="87">
                  <c:v>4056.1889999999999</c:v>
                </c:pt>
                <c:pt idx="88">
                  <c:v>4051.3939999999998</c:v>
                </c:pt>
                <c:pt idx="89">
                  <c:v>4048.241</c:v>
                </c:pt>
                <c:pt idx="90">
                  <c:v>4044.3049999999998</c:v>
                </c:pt>
                <c:pt idx="91">
                  <c:v>4041.9940000000001</c:v>
                </c:pt>
                <c:pt idx="92">
                  <c:v>4038.1039999999998</c:v>
                </c:pt>
                <c:pt idx="93">
                  <c:v>4030.29</c:v>
                </c:pt>
                <c:pt idx="94">
                  <c:v>4030.424</c:v>
                </c:pt>
                <c:pt idx="95">
                  <c:v>4031.3519999999999</c:v>
                </c:pt>
                <c:pt idx="96">
                  <c:v>4025.1880000000001</c:v>
                </c:pt>
                <c:pt idx="97">
                  <c:v>4020.6350000000002</c:v>
                </c:pt>
                <c:pt idx="98">
                  <c:v>4036.502</c:v>
                </c:pt>
                <c:pt idx="99">
                  <c:v>4042.1489999999999</c:v>
                </c:pt>
                <c:pt idx="100">
                  <c:v>4041.4969999999998</c:v>
                </c:pt>
                <c:pt idx="101">
                  <c:v>4044.7739999999999</c:v>
                </c:pt>
                <c:pt idx="102">
                  <c:v>4048.0450000000001</c:v>
                </c:pt>
                <c:pt idx="103">
                  <c:v>4034.9070000000002</c:v>
                </c:pt>
                <c:pt idx="104">
                  <c:v>4038.1819999999998</c:v>
                </c:pt>
                <c:pt idx="105">
                  <c:v>4051.1750000000002</c:v>
                </c:pt>
                <c:pt idx="106">
                  <c:v>4056.0740000000001</c:v>
                </c:pt>
                <c:pt idx="107">
                  <c:v>4047.7710000000002</c:v>
                </c:pt>
                <c:pt idx="108">
                  <c:v>4049.8020000000001</c:v>
                </c:pt>
                <c:pt idx="109">
                  <c:v>4062.9760000000001</c:v>
                </c:pt>
                <c:pt idx="110">
                  <c:v>4069.3409999999999</c:v>
                </c:pt>
                <c:pt idx="111">
                  <c:v>4064.8580000000002</c:v>
                </c:pt>
                <c:pt idx="112">
                  <c:v>4058.866</c:v>
                </c:pt>
                <c:pt idx="113">
                  <c:v>4049.0909999999999</c:v>
                </c:pt>
                <c:pt idx="114">
                  <c:v>4053.1210000000001</c:v>
                </c:pt>
                <c:pt idx="115">
                  <c:v>4057.1669999999999</c:v>
                </c:pt>
                <c:pt idx="116">
                  <c:v>4058.136</c:v>
                </c:pt>
                <c:pt idx="117">
                  <c:v>4043.1669999999999</c:v>
                </c:pt>
                <c:pt idx="118">
                  <c:v>4040.393</c:v>
                </c:pt>
                <c:pt idx="119">
                  <c:v>4030.88</c:v>
                </c:pt>
                <c:pt idx="120">
                  <c:v>4031.9059999999999</c:v>
                </c:pt>
                <c:pt idx="121">
                  <c:v>4029.9459999999999</c:v>
                </c:pt>
                <c:pt idx="122">
                  <c:v>4022.0529999999999</c:v>
                </c:pt>
                <c:pt idx="123">
                  <c:v>4014.2240000000002</c:v>
                </c:pt>
                <c:pt idx="124">
                  <c:v>4033.27</c:v>
                </c:pt>
                <c:pt idx="125">
                  <c:v>4027.4679999999998</c:v>
                </c:pt>
                <c:pt idx="126">
                  <c:v>4019.5149999999999</c:v>
                </c:pt>
                <c:pt idx="127">
                  <c:v>4018.9369999999999</c:v>
                </c:pt>
                <c:pt idx="128">
                  <c:v>4023.6480000000001</c:v>
                </c:pt>
                <c:pt idx="129">
                  <c:v>4014.9119999999998</c:v>
                </c:pt>
                <c:pt idx="130">
                  <c:v>4018.0079999999998</c:v>
                </c:pt>
                <c:pt idx="131">
                  <c:v>4008.2249999999999</c:v>
                </c:pt>
                <c:pt idx="132">
                  <c:v>4000.6779999999999</c:v>
                </c:pt>
                <c:pt idx="133">
                  <c:v>4011.826</c:v>
                </c:pt>
                <c:pt idx="134">
                  <c:v>4010.0340000000001</c:v>
                </c:pt>
                <c:pt idx="135">
                  <c:v>4013.9830000000002</c:v>
                </c:pt>
                <c:pt idx="136">
                  <c:v>4013.63</c:v>
                </c:pt>
                <c:pt idx="137">
                  <c:v>4011.1329999999998</c:v>
                </c:pt>
                <c:pt idx="138">
                  <c:v>4013.2860000000001</c:v>
                </c:pt>
                <c:pt idx="139">
                  <c:v>4042.5909999999999</c:v>
                </c:pt>
                <c:pt idx="140">
                  <c:v>4058.7260000000001</c:v>
                </c:pt>
                <c:pt idx="141">
                  <c:v>4061.89</c:v>
                </c:pt>
                <c:pt idx="142">
                  <c:v>4056.4229999999998</c:v>
                </c:pt>
                <c:pt idx="143">
                  <c:v>4064.6060000000002</c:v>
                </c:pt>
                <c:pt idx="144">
                  <c:v>4092.989</c:v>
                </c:pt>
                <c:pt idx="145">
                  <c:v>4100.451</c:v>
                </c:pt>
                <c:pt idx="146">
                  <c:v>4078.5259999999998</c:v>
                </c:pt>
                <c:pt idx="147">
                  <c:v>4071.7220000000002</c:v>
                </c:pt>
                <c:pt idx="148">
                  <c:v>4069.9549999999999</c:v>
                </c:pt>
                <c:pt idx="149">
                  <c:v>4061.7950000000001</c:v>
                </c:pt>
                <c:pt idx="150">
                  <c:v>4073.9079999999999</c:v>
                </c:pt>
                <c:pt idx="151">
                  <c:v>3956.5169999999998</c:v>
                </c:pt>
                <c:pt idx="152">
                  <c:v>3948.9690000000001</c:v>
                </c:pt>
                <c:pt idx="153">
                  <c:v>3940.777</c:v>
                </c:pt>
                <c:pt idx="154">
                  <c:v>4023.3319999999999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D8-944F-A6F6-658EA23B55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8025216"/>
        <c:axId val="438020224"/>
      </c:lineChart>
      <c:dateAx>
        <c:axId val="438025216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438020224"/>
        <c:crosses val="autoZero"/>
        <c:auto val="1"/>
        <c:lblOffset val="100"/>
        <c:baseTimeUnit val="days"/>
      </c:dateAx>
      <c:valAx>
        <c:axId val="438020224"/>
        <c:scaling>
          <c:orientation val="minMax"/>
        </c:scaling>
        <c:delete val="0"/>
        <c:axPos val="l"/>
        <c:numFmt formatCode="_-[$R$-416]\ * #,##0.00_-;\-[$R$-416]\ * #,##0.00_-;_-[$R$-416]\ 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43802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Garamond" panose="02020404030301010803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en-US" sz="1800"/>
              <a:t>Bond</a:t>
            </a:r>
            <a:r>
              <a:rPr lang="en-US" sz="1800" baseline="0"/>
              <a:t> Price Model (13.75% 2022-Ending Selic Rate)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Display!$C$6</c:f>
              <c:strCache>
                <c:ptCount val="1"/>
                <c:pt idx="0">
                  <c:v>Realized Price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Display!$B$7:$B$177</c:f>
              <c:numCache>
                <c:formatCode>m/d/yy</c:formatCode>
                <c:ptCount val="171"/>
                <c:pt idx="0">
                  <c:v>44561</c:v>
                </c:pt>
                <c:pt idx="1">
                  <c:v>44564</c:v>
                </c:pt>
                <c:pt idx="2">
                  <c:v>44566</c:v>
                </c:pt>
                <c:pt idx="3">
                  <c:v>44567</c:v>
                </c:pt>
                <c:pt idx="4">
                  <c:v>44568</c:v>
                </c:pt>
                <c:pt idx="5">
                  <c:v>44571</c:v>
                </c:pt>
                <c:pt idx="6">
                  <c:v>44572</c:v>
                </c:pt>
                <c:pt idx="7">
                  <c:v>44573</c:v>
                </c:pt>
                <c:pt idx="8">
                  <c:v>44574</c:v>
                </c:pt>
                <c:pt idx="9">
                  <c:v>44575</c:v>
                </c:pt>
                <c:pt idx="10">
                  <c:v>44578</c:v>
                </c:pt>
                <c:pt idx="11">
                  <c:v>44579</c:v>
                </c:pt>
                <c:pt idx="12">
                  <c:v>44580</c:v>
                </c:pt>
                <c:pt idx="13">
                  <c:v>44581</c:v>
                </c:pt>
                <c:pt idx="14">
                  <c:v>44582</c:v>
                </c:pt>
                <c:pt idx="15">
                  <c:v>44585</c:v>
                </c:pt>
                <c:pt idx="16">
                  <c:v>44586</c:v>
                </c:pt>
                <c:pt idx="17">
                  <c:v>44587</c:v>
                </c:pt>
                <c:pt idx="18">
                  <c:v>44588</c:v>
                </c:pt>
                <c:pt idx="19">
                  <c:v>44592</c:v>
                </c:pt>
                <c:pt idx="20">
                  <c:v>44593</c:v>
                </c:pt>
                <c:pt idx="21">
                  <c:v>44594</c:v>
                </c:pt>
                <c:pt idx="22">
                  <c:v>44595</c:v>
                </c:pt>
                <c:pt idx="23">
                  <c:v>44596</c:v>
                </c:pt>
                <c:pt idx="24">
                  <c:v>44600</c:v>
                </c:pt>
                <c:pt idx="25">
                  <c:v>44601</c:v>
                </c:pt>
                <c:pt idx="26">
                  <c:v>44606</c:v>
                </c:pt>
                <c:pt idx="27">
                  <c:v>44607</c:v>
                </c:pt>
                <c:pt idx="28">
                  <c:v>44608</c:v>
                </c:pt>
                <c:pt idx="29">
                  <c:v>44609</c:v>
                </c:pt>
                <c:pt idx="30">
                  <c:v>44610</c:v>
                </c:pt>
                <c:pt idx="31">
                  <c:v>44613</c:v>
                </c:pt>
                <c:pt idx="32">
                  <c:v>44614</c:v>
                </c:pt>
                <c:pt idx="33">
                  <c:v>44615</c:v>
                </c:pt>
                <c:pt idx="34">
                  <c:v>44616</c:v>
                </c:pt>
                <c:pt idx="35">
                  <c:v>44617</c:v>
                </c:pt>
                <c:pt idx="36">
                  <c:v>44622</c:v>
                </c:pt>
                <c:pt idx="37">
                  <c:v>44623</c:v>
                </c:pt>
                <c:pt idx="38">
                  <c:v>44624</c:v>
                </c:pt>
                <c:pt idx="39">
                  <c:v>44627</c:v>
                </c:pt>
                <c:pt idx="40">
                  <c:v>44628</c:v>
                </c:pt>
                <c:pt idx="41">
                  <c:v>44629</c:v>
                </c:pt>
                <c:pt idx="42">
                  <c:v>44630</c:v>
                </c:pt>
                <c:pt idx="43">
                  <c:v>44631</c:v>
                </c:pt>
                <c:pt idx="44">
                  <c:v>44634</c:v>
                </c:pt>
                <c:pt idx="45">
                  <c:v>44635</c:v>
                </c:pt>
                <c:pt idx="46">
                  <c:v>44636</c:v>
                </c:pt>
                <c:pt idx="47">
                  <c:v>44637</c:v>
                </c:pt>
                <c:pt idx="48">
                  <c:v>44638</c:v>
                </c:pt>
                <c:pt idx="49">
                  <c:v>44641</c:v>
                </c:pt>
                <c:pt idx="50">
                  <c:v>44642</c:v>
                </c:pt>
                <c:pt idx="51">
                  <c:v>44643</c:v>
                </c:pt>
                <c:pt idx="52">
                  <c:v>44644</c:v>
                </c:pt>
                <c:pt idx="53">
                  <c:v>44645</c:v>
                </c:pt>
                <c:pt idx="54">
                  <c:v>44648</c:v>
                </c:pt>
                <c:pt idx="55">
                  <c:v>44649</c:v>
                </c:pt>
                <c:pt idx="56">
                  <c:v>44650</c:v>
                </c:pt>
                <c:pt idx="57">
                  <c:v>44651</c:v>
                </c:pt>
                <c:pt idx="58">
                  <c:v>44652</c:v>
                </c:pt>
                <c:pt idx="59">
                  <c:v>44655</c:v>
                </c:pt>
                <c:pt idx="60">
                  <c:v>44656</c:v>
                </c:pt>
                <c:pt idx="61">
                  <c:v>44657</c:v>
                </c:pt>
                <c:pt idx="62">
                  <c:v>44658</c:v>
                </c:pt>
                <c:pt idx="63">
                  <c:v>44659</c:v>
                </c:pt>
                <c:pt idx="64">
                  <c:v>44662</c:v>
                </c:pt>
                <c:pt idx="65">
                  <c:v>44663</c:v>
                </c:pt>
                <c:pt idx="66">
                  <c:v>44664</c:v>
                </c:pt>
                <c:pt idx="67">
                  <c:v>44665</c:v>
                </c:pt>
                <c:pt idx="68">
                  <c:v>44669</c:v>
                </c:pt>
                <c:pt idx="69">
                  <c:v>44670</c:v>
                </c:pt>
                <c:pt idx="70">
                  <c:v>44671</c:v>
                </c:pt>
                <c:pt idx="71">
                  <c:v>44673</c:v>
                </c:pt>
                <c:pt idx="72">
                  <c:v>44676</c:v>
                </c:pt>
                <c:pt idx="73">
                  <c:v>44677</c:v>
                </c:pt>
                <c:pt idx="74">
                  <c:v>44678</c:v>
                </c:pt>
                <c:pt idx="75">
                  <c:v>44679</c:v>
                </c:pt>
                <c:pt idx="76">
                  <c:v>44680</c:v>
                </c:pt>
                <c:pt idx="77">
                  <c:v>44683</c:v>
                </c:pt>
                <c:pt idx="78">
                  <c:v>44684</c:v>
                </c:pt>
                <c:pt idx="79">
                  <c:v>44685</c:v>
                </c:pt>
                <c:pt idx="80">
                  <c:v>44686</c:v>
                </c:pt>
                <c:pt idx="81">
                  <c:v>44687</c:v>
                </c:pt>
                <c:pt idx="82">
                  <c:v>44690</c:v>
                </c:pt>
                <c:pt idx="83">
                  <c:v>44691</c:v>
                </c:pt>
                <c:pt idx="84">
                  <c:v>44692</c:v>
                </c:pt>
                <c:pt idx="85">
                  <c:v>44693</c:v>
                </c:pt>
                <c:pt idx="86">
                  <c:v>44694</c:v>
                </c:pt>
                <c:pt idx="87">
                  <c:v>44697</c:v>
                </c:pt>
                <c:pt idx="88">
                  <c:v>44698</c:v>
                </c:pt>
                <c:pt idx="89">
                  <c:v>44699</c:v>
                </c:pt>
                <c:pt idx="90">
                  <c:v>44700</c:v>
                </c:pt>
                <c:pt idx="91">
                  <c:v>44701</c:v>
                </c:pt>
                <c:pt idx="92">
                  <c:v>44704</c:v>
                </c:pt>
                <c:pt idx="93">
                  <c:v>44705</c:v>
                </c:pt>
                <c:pt idx="94">
                  <c:v>44706</c:v>
                </c:pt>
                <c:pt idx="95">
                  <c:v>44707</c:v>
                </c:pt>
                <c:pt idx="96">
                  <c:v>44708</c:v>
                </c:pt>
                <c:pt idx="97">
                  <c:v>44711</c:v>
                </c:pt>
                <c:pt idx="98">
                  <c:v>44712</c:v>
                </c:pt>
                <c:pt idx="99">
                  <c:v>44713</c:v>
                </c:pt>
                <c:pt idx="100">
                  <c:v>44714</c:v>
                </c:pt>
                <c:pt idx="101">
                  <c:v>44715</c:v>
                </c:pt>
                <c:pt idx="102">
                  <c:v>44718</c:v>
                </c:pt>
                <c:pt idx="103">
                  <c:v>44719</c:v>
                </c:pt>
                <c:pt idx="104">
                  <c:v>44720</c:v>
                </c:pt>
                <c:pt idx="105">
                  <c:v>44721</c:v>
                </c:pt>
                <c:pt idx="106">
                  <c:v>44722</c:v>
                </c:pt>
                <c:pt idx="107">
                  <c:v>44725</c:v>
                </c:pt>
                <c:pt idx="108">
                  <c:v>44726</c:v>
                </c:pt>
                <c:pt idx="109">
                  <c:v>44727</c:v>
                </c:pt>
                <c:pt idx="110">
                  <c:v>44729</c:v>
                </c:pt>
                <c:pt idx="111">
                  <c:v>44732</c:v>
                </c:pt>
                <c:pt idx="112">
                  <c:v>44733</c:v>
                </c:pt>
                <c:pt idx="113">
                  <c:v>44734</c:v>
                </c:pt>
                <c:pt idx="114">
                  <c:v>44735</c:v>
                </c:pt>
                <c:pt idx="115">
                  <c:v>44736</c:v>
                </c:pt>
                <c:pt idx="116">
                  <c:v>44739</c:v>
                </c:pt>
                <c:pt idx="117">
                  <c:v>44740</c:v>
                </c:pt>
                <c:pt idx="118">
                  <c:v>44741</c:v>
                </c:pt>
                <c:pt idx="119">
                  <c:v>44742</c:v>
                </c:pt>
                <c:pt idx="120">
                  <c:v>44743</c:v>
                </c:pt>
                <c:pt idx="121">
                  <c:v>44746</c:v>
                </c:pt>
                <c:pt idx="122">
                  <c:v>44747</c:v>
                </c:pt>
                <c:pt idx="123">
                  <c:v>44748</c:v>
                </c:pt>
                <c:pt idx="124">
                  <c:v>44749</c:v>
                </c:pt>
                <c:pt idx="125">
                  <c:v>44750</c:v>
                </c:pt>
                <c:pt idx="126">
                  <c:v>44753</c:v>
                </c:pt>
                <c:pt idx="127">
                  <c:v>44754</c:v>
                </c:pt>
                <c:pt idx="128">
                  <c:v>44755</c:v>
                </c:pt>
                <c:pt idx="129">
                  <c:v>44756</c:v>
                </c:pt>
                <c:pt idx="130">
                  <c:v>44757</c:v>
                </c:pt>
                <c:pt idx="131">
                  <c:v>44760</c:v>
                </c:pt>
                <c:pt idx="132">
                  <c:v>44761</c:v>
                </c:pt>
                <c:pt idx="133">
                  <c:v>44762</c:v>
                </c:pt>
                <c:pt idx="134">
                  <c:v>44763</c:v>
                </c:pt>
                <c:pt idx="135">
                  <c:v>44764</c:v>
                </c:pt>
                <c:pt idx="136">
                  <c:v>44767</c:v>
                </c:pt>
                <c:pt idx="137">
                  <c:v>44768</c:v>
                </c:pt>
                <c:pt idx="138">
                  <c:v>44769</c:v>
                </c:pt>
                <c:pt idx="139">
                  <c:v>44770</c:v>
                </c:pt>
                <c:pt idx="140">
                  <c:v>44771</c:v>
                </c:pt>
                <c:pt idx="141">
                  <c:v>44774</c:v>
                </c:pt>
                <c:pt idx="142">
                  <c:v>44775</c:v>
                </c:pt>
                <c:pt idx="143">
                  <c:v>44776</c:v>
                </c:pt>
                <c:pt idx="144">
                  <c:v>44777</c:v>
                </c:pt>
                <c:pt idx="145">
                  <c:v>44778</c:v>
                </c:pt>
                <c:pt idx="146">
                  <c:v>44781</c:v>
                </c:pt>
                <c:pt idx="147">
                  <c:v>44782</c:v>
                </c:pt>
                <c:pt idx="148">
                  <c:v>44783</c:v>
                </c:pt>
                <c:pt idx="149">
                  <c:v>44784</c:v>
                </c:pt>
                <c:pt idx="150">
                  <c:v>44785</c:v>
                </c:pt>
                <c:pt idx="151">
                  <c:v>44788</c:v>
                </c:pt>
                <c:pt idx="152">
                  <c:v>44789</c:v>
                </c:pt>
                <c:pt idx="153">
                  <c:v>44790</c:v>
                </c:pt>
                <c:pt idx="154">
                  <c:v>44791</c:v>
                </c:pt>
                <c:pt idx="155">
                  <c:v>44819</c:v>
                </c:pt>
                <c:pt idx="156">
                  <c:v>44849</c:v>
                </c:pt>
                <c:pt idx="157">
                  <c:v>44880</c:v>
                </c:pt>
                <c:pt idx="158">
                  <c:v>44910</c:v>
                </c:pt>
              </c:numCache>
            </c:numRef>
          </c:cat>
          <c:val>
            <c:numRef>
              <c:f>Display!$C$7:$C$177</c:f>
              <c:numCache>
                <c:formatCode>_-[$R$-416]\ * #,##0.00_-;\-[$R$-416]\ * #,##0.00_-;_-[$R$-416]\ * "-"??_-;_-@_-</c:formatCode>
                <c:ptCount val="171"/>
                <c:pt idx="0">
                  <c:v>3914.444</c:v>
                </c:pt>
                <c:pt idx="1">
                  <c:v>3905.3270000000002</c:v>
                </c:pt>
                <c:pt idx="2">
                  <c:v>3909.6129999999998</c:v>
                </c:pt>
                <c:pt idx="3">
                  <c:v>3910.422</c:v>
                </c:pt>
                <c:pt idx="4">
                  <c:v>3885.6460000000002</c:v>
                </c:pt>
                <c:pt idx="5">
                  <c:v>3886.49</c:v>
                </c:pt>
                <c:pt idx="6">
                  <c:v>3912.8409999999999</c:v>
                </c:pt>
                <c:pt idx="7">
                  <c:v>3919.0120000000002</c:v>
                </c:pt>
                <c:pt idx="8">
                  <c:v>3940.54</c:v>
                </c:pt>
                <c:pt idx="9">
                  <c:v>3942.6010000000001</c:v>
                </c:pt>
                <c:pt idx="10">
                  <c:v>3926.1390000000001</c:v>
                </c:pt>
                <c:pt idx="11">
                  <c:v>3915.598</c:v>
                </c:pt>
                <c:pt idx="12">
                  <c:v>3916.4549999999999</c:v>
                </c:pt>
                <c:pt idx="13">
                  <c:v>3927.7919999999999</c:v>
                </c:pt>
                <c:pt idx="14">
                  <c:v>3933.8789999999999</c:v>
                </c:pt>
                <c:pt idx="15">
                  <c:v>3948.7339999999999</c:v>
                </c:pt>
                <c:pt idx="16">
                  <c:v>3937.2979999999998</c:v>
                </c:pt>
                <c:pt idx="17">
                  <c:v>3937.26</c:v>
                </c:pt>
                <c:pt idx="18">
                  <c:v>3951.183</c:v>
                </c:pt>
                <c:pt idx="19">
                  <c:v>3917.3</c:v>
                </c:pt>
                <c:pt idx="20">
                  <c:v>3919.029</c:v>
                </c:pt>
                <c:pt idx="21">
                  <c:v>3928.4929999999999</c:v>
                </c:pt>
                <c:pt idx="22">
                  <c:v>3932.788</c:v>
                </c:pt>
                <c:pt idx="23">
                  <c:v>3950.0189999999998</c:v>
                </c:pt>
                <c:pt idx="24">
                  <c:v>3957.7130000000002</c:v>
                </c:pt>
                <c:pt idx="25">
                  <c:v>3958.5279999999998</c:v>
                </c:pt>
                <c:pt idx="26">
                  <c:v>3834.4369999999999</c:v>
                </c:pt>
                <c:pt idx="27">
                  <c:v>3837.12</c:v>
                </c:pt>
                <c:pt idx="28">
                  <c:v>3846.4830000000002</c:v>
                </c:pt>
                <c:pt idx="29">
                  <c:v>3845.6179999999999</c:v>
                </c:pt>
                <c:pt idx="30">
                  <c:v>3872.931</c:v>
                </c:pt>
                <c:pt idx="31">
                  <c:v>3840.5160000000001</c:v>
                </c:pt>
                <c:pt idx="32">
                  <c:v>3833.7710000000002</c:v>
                </c:pt>
                <c:pt idx="33">
                  <c:v>3875.3319999999999</c:v>
                </c:pt>
                <c:pt idx="34">
                  <c:v>3833.8119999999999</c:v>
                </c:pt>
                <c:pt idx="35">
                  <c:v>3841.3919999999998</c:v>
                </c:pt>
                <c:pt idx="36">
                  <c:v>3841.4070000000002</c:v>
                </c:pt>
                <c:pt idx="37">
                  <c:v>3842.261</c:v>
                </c:pt>
                <c:pt idx="38">
                  <c:v>3836.4340000000002</c:v>
                </c:pt>
                <c:pt idx="39">
                  <c:v>3831.4720000000002</c:v>
                </c:pt>
                <c:pt idx="40">
                  <c:v>3880.9340000000002</c:v>
                </c:pt>
                <c:pt idx="41">
                  <c:v>3845.777</c:v>
                </c:pt>
                <c:pt idx="42">
                  <c:v>3877.2150000000001</c:v>
                </c:pt>
                <c:pt idx="43">
                  <c:v>3878.5729999999999</c:v>
                </c:pt>
                <c:pt idx="44">
                  <c:v>3881.6089999999999</c:v>
                </c:pt>
                <c:pt idx="45">
                  <c:v>3887.154</c:v>
                </c:pt>
                <c:pt idx="46">
                  <c:v>3886.3589999999999</c:v>
                </c:pt>
                <c:pt idx="47">
                  <c:v>3879.75</c:v>
                </c:pt>
                <c:pt idx="48">
                  <c:v>3926.64</c:v>
                </c:pt>
                <c:pt idx="49">
                  <c:v>3908.9929999999999</c:v>
                </c:pt>
                <c:pt idx="50">
                  <c:v>3928.28</c:v>
                </c:pt>
                <c:pt idx="51">
                  <c:v>3924.9070000000002</c:v>
                </c:pt>
                <c:pt idx="52">
                  <c:v>3950.123</c:v>
                </c:pt>
                <c:pt idx="53">
                  <c:v>3961.0839999999998</c:v>
                </c:pt>
                <c:pt idx="54">
                  <c:v>3955.9540000000002</c:v>
                </c:pt>
                <c:pt idx="55">
                  <c:v>3947.4989999999998</c:v>
                </c:pt>
                <c:pt idx="56">
                  <c:v>3939.1060000000002</c:v>
                </c:pt>
                <c:pt idx="57">
                  <c:v>3934.1</c:v>
                </c:pt>
                <c:pt idx="58">
                  <c:v>3949.0909999999999</c:v>
                </c:pt>
                <c:pt idx="59">
                  <c:v>3949.9</c:v>
                </c:pt>
                <c:pt idx="60">
                  <c:v>3938.2620000000002</c:v>
                </c:pt>
                <c:pt idx="61">
                  <c:v>3949.8710000000001</c:v>
                </c:pt>
                <c:pt idx="62">
                  <c:v>3939.93</c:v>
                </c:pt>
                <c:pt idx="63">
                  <c:v>3990.3150000000001</c:v>
                </c:pt>
                <c:pt idx="64">
                  <c:v>3993.9259999999999</c:v>
                </c:pt>
                <c:pt idx="65">
                  <c:v>3969.3519999999999</c:v>
                </c:pt>
                <c:pt idx="66">
                  <c:v>3974.643</c:v>
                </c:pt>
                <c:pt idx="67">
                  <c:v>3984.8850000000002</c:v>
                </c:pt>
                <c:pt idx="68">
                  <c:v>3995.962</c:v>
                </c:pt>
                <c:pt idx="69">
                  <c:v>3991.8710000000001</c:v>
                </c:pt>
                <c:pt idx="70">
                  <c:v>3991.9169999999999</c:v>
                </c:pt>
                <c:pt idx="71">
                  <c:v>3988.683</c:v>
                </c:pt>
                <c:pt idx="72">
                  <c:v>3991.2</c:v>
                </c:pt>
                <c:pt idx="73">
                  <c:v>3986.357</c:v>
                </c:pt>
                <c:pt idx="74">
                  <c:v>3993.797</c:v>
                </c:pt>
                <c:pt idx="75">
                  <c:v>3997.127</c:v>
                </c:pt>
                <c:pt idx="76">
                  <c:v>3995.5619999999999</c:v>
                </c:pt>
                <c:pt idx="77">
                  <c:v>3994.8209999999999</c:v>
                </c:pt>
                <c:pt idx="78">
                  <c:v>3998.1439999999998</c:v>
                </c:pt>
                <c:pt idx="79">
                  <c:v>4017.741</c:v>
                </c:pt>
                <c:pt idx="80">
                  <c:v>4010.4589999999998</c:v>
                </c:pt>
                <c:pt idx="81">
                  <c:v>4005.6570000000002</c:v>
                </c:pt>
                <c:pt idx="82">
                  <c:v>4002.5</c:v>
                </c:pt>
                <c:pt idx="83">
                  <c:v>3996.951</c:v>
                </c:pt>
                <c:pt idx="84">
                  <c:v>4037.1379999999999</c:v>
                </c:pt>
                <c:pt idx="85">
                  <c:v>4040.248</c:v>
                </c:pt>
                <c:pt idx="86">
                  <c:v>4048.2179999999998</c:v>
                </c:pt>
                <c:pt idx="87">
                  <c:v>4056.1889999999999</c:v>
                </c:pt>
                <c:pt idx="88">
                  <c:v>4051.3939999999998</c:v>
                </c:pt>
                <c:pt idx="89">
                  <c:v>4048.241</c:v>
                </c:pt>
                <c:pt idx="90">
                  <c:v>4044.3049999999998</c:v>
                </c:pt>
                <c:pt idx="91">
                  <c:v>4041.9940000000001</c:v>
                </c:pt>
                <c:pt idx="92">
                  <c:v>4038.1039999999998</c:v>
                </c:pt>
                <c:pt idx="93">
                  <c:v>4030.29</c:v>
                </c:pt>
                <c:pt idx="94">
                  <c:v>4030.424</c:v>
                </c:pt>
                <c:pt idx="95">
                  <c:v>4031.3519999999999</c:v>
                </c:pt>
                <c:pt idx="96">
                  <c:v>4025.1880000000001</c:v>
                </c:pt>
                <c:pt idx="97">
                  <c:v>4020.6350000000002</c:v>
                </c:pt>
                <c:pt idx="98">
                  <c:v>4036.502</c:v>
                </c:pt>
                <c:pt idx="99">
                  <c:v>4042.1489999999999</c:v>
                </c:pt>
                <c:pt idx="100">
                  <c:v>4041.4969999999998</c:v>
                </c:pt>
                <c:pt idx="101">
                  <c:v>4044.7739999999999</c:v>
                </c:pt>
                <c:pt idx="102">
                  <c:v>4048.0450000000001</c:v>
                </c:pt>
                <c:pt idx="103">
                  <c:v>4034.9070000000002</c:v>
                </c:pt>
                <c:pt idx="104">
                  <c:v>4038.1819999999998</c:v>
                </c:pt>
                <c:pt idx="105">
                  <c:v>4051.1750000000002</c:v>
                </c:pt>
                <c:pt idx="106">
                  <c:v>4056.0740000000001</c:v>
                </c:pt>
                <c:pt idx="107">
                  <c:v>4047.7710000000002</c:v>
                </c:pt>
                <c:pt idx="108">
                  <c:v>4049.8020000000001</c:v>
                </c:pt>
                <c:pt idx="109">
                  <c:v>4062.9760000000001</c:v>
                </c:pt>
                <c:pt idx="110">
                  <c:v>4069.3409999999999</c:v>
                </c:pt>
                <c:pt idx="111">
                  <c:v>4064.8580000000002</c:v>
                </c:pt>
                <c:pt idx="112">
                  <c:v>4058.866</c:v>
                </c:pt>
                <c:pt idx="113">
                  <c:v>4049.0909999999999</c:v>
                </c:pt>
                <c:pt idx="114">
                  <c:v>4053.1210000000001</c:v>
                </c:pt>
                <c:pt idx="115">
                  <c:v>4057.1669999999999</c:v>
                </c:pt>
                <c:pt idx="116">
                  <c:v>4058.136</c:v>
                </c:pt>
                <c:pt idx="117">
                  <c:v>4043.1669999999999</c:v>
                </c:pt>
                <c:pt idx="118">
                  <c:v>4040.393</c:v>
                </c:pt>
                <c:pt idx="119">
                  <c:v>4030.88</c:v>
                </c:pt>
                <c:pt idx="120">
                  <c:v>4031.9059999999999</c:v>
                </c:pt>
                <c:pt idx="121">
                  <c:v>4029.9459999999999</c:v>
                </c:pt>
                <c:pt idx="122">
                  <c:v>4022.0529999999999</c:v>
                </c:pt>
                <c:pt idx="123">
                  <c:v>4014.2240000000002</c:v>
                </c:pt>
                <c:pt idx="124">
                  <c:v>4033.27</c:v>
                </c:pt>
                <c:pt idx="125">
                  <c:v>4027.4679999999998</c:v>
                </c:pt>
                <c:pt idx="126">
                  <c:v>4019.5149999999999</c:v>
                </c:pt>
                <c:pt idx="127">
                  <c:v>4018.9369999999999</c:v>
                </c:pt>
                <c:pt idx="128">
                  <c:v>4023.6480000000001</c:v>
                </c:pt>
                <c:pt idx="129">
                  <c:v>4014.9119999999998</c:v>
                </c:pt>
                <c:pt idx="130">
                  <c:v>4018.0079999999998</c:v>
                </c:pt>
                <c:pt idx="131">
                  <c:v>4008.2249999999999</c:v>
                </c:pt>
                <c:pt idx="132">
                  <c:v>4000.6779999999999</c:v>
                </c:pt>
                <c:pt idx="133">
                  <c:v>4011.826</c:v>
                </c:pt>
                <c:pt idx="134">
                  <c:v>4010.0340000000001</c:v>
                </c:pt>
                <c:pt idx="135">
                  <c:v>4013.9830000000002</c:v>
                </c:pt>
                <c:pt idx="136">
                  <c:v>4013.63</c:v>
                </c:pt>
                <c:pt idx="137">
                  <c:v>4011.1329999999998</c:v>
                </c:pt>
                <c:pt idx="138">
                  <c:v>4013.2860000000001</c:v>
                </c:pt>
                <c:pt idx="139">
                  <c:v>4042.5909999999999</c:v>
                </c:pt>
                <c:pt idx="140">
                  <c:v>4058.7260000000001</c:v>
                </c:pt>
                <c:pt idx="141">
                  <c:v>4061.89</c:v>
                </c:pt>
                <c:pt idx="142">
                  <c:v>4056.4229999999998</c:v>
                </c:pt>
                <c:pt idx="143">
                  <c:v>4064.6060000000002</c:v>
                </c:pt>
                <c:pt idx="144">
                  <c:v>4092.989</c:v>
                </c:pt>
                <c:pt idx="145">
                  <c:v>4100.451</c:v>
                </c:pt>
                <c:pt idx="146">
                  <c:v>4078.5259999999998</c:v>
                </c:pt>
                <c:pt idx="147">
                  <c:v>4071.7220000000002</c:v>
                </c:pt>
                <c:pt idx="148">
                  <c:v>4069.9549999999999</c:v>
                </c:pt>
                <c:pt idx="149">
                  <c:v>4061.7950000000001</c:v>
                </c:pt>
                <c:pt idx="150">
                  <c:v>4073.9079999999999</c:v>
                </c:pt>
                <c:pt idx="151">
                  <c:v>3956.5169999999998</c:v>
                </c:pt>
                <c:pt idx="152">
                  <c:v>3948.9690000000001</c:v>
                </c:pt>
                <c:pt idx="153">
                  <c:v>3940.777</c:v>
                </c:pt>
                <c:pt idx="154">
                  <c:v>4023.3319999999999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87-744D-B4F0-EBA0B2476D86}"/>
            </c:ext>
          </c:extLst>
        </c:ser>
        <c:ser>
          <c:idx val="1"/>
          <c:order val="1"/>
          <c:tx>
            <c:strRef>
              <c:f>Display!$D$6</c:f>
              <c:strCache>
                <c:ptCount val="1"/>
                <c:pt idx="0">
                  <c:v>Estimated Price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Display!$B$7:$B$177</c:f>
              <c:numCache>
                <c:formatCode>m/d/yy</c:formatCode>
                <c:ptCount val="171"/>
                <c:pt idx="0">
                  <c:v>44561</c:v>
                </c:pt>
                <c:pt idx="1">
                  <c:v>44564</c:v>
                </c:pt>
                <c:pt idx="2">
                  <c:v>44566</c:v>
                </c:pt>
                <c:pt idx="3">
                  <c:v>44567</c:v>
                </c:pt>
                <c:pt idx="4">
                  <c:v>44568</c:v>
                </c:pt>
                <c:pt idx="5">
                  <c:v>44571</c:v>
                </c:pt>
                <c:pt idx="6">
                  <c:v>44572</c:v>
                </c:pt>
                <c:pt idx="7">
                  <c:v>44573</c:v>
                </c:pt>
                <c:pt idx="8">
                  <c:v>44574</c:v>
                </c:pt>
                <c:pt idx="9">
                  <c:v>44575</c:v>
                </c:pt>
                <c:pt idx="10">
                  <c:v>44578</c:v>
                </c:pt>
                <c:pt idx="11">
                  <c:v>44579</c:v>
                </c:pt>
                <c:pt idx="12">
                  <c:v>44580</c:v>
                </c:pt>
                <c:pt idx="13">
                  <c:v>44581</c:v>
                </c:pt>
                <c:pt idx="14">
                  <c:v>44582</c:v>
                </c:pt>
                <c:pt idx="15">
                  <c:v>44585</c:v>
                </c:pt>
                <c:pt idx="16">
                  <c:v>44586</c:v>
                </c:pt>
                <c:pt idx="17">
                  <c:v>44587</c:v>
                </c:pt>
                <c:pt idx="18">
                  <c:v>44588</c:v>
                </c:pt>
                <c:pt idx="19">
                  <c:v>44592</c:v>
                </c:pt>
                <c:pt idx="20">
                  <c:v>44593</c:v>
                </c:pt>
                <c:pt idx="21">
                  <c:v>44594</c:v>
                </c:pt>
                <c:pt idx="22">
                  <c:v>44595</c:v>
                </c:pt>
                <c:pt idx="23">
                  <c:v>44596</c:v>
                </c:pt>
                <c:pt idx="24">
                  <c:v>44600</c:v>
                </c:pt>
                <c:pt idx="25">
                  <c:v>44601</c:v>
                </c:pt>
                <c:pt idx="26">
                  <c:v>44606</c:v>
                </c:pt>
                <c:pt idx="27">
                  <c:v>44607</c:v>
                </c:pt>
                <c:pt idx="28">
                  <c:v>44608</c:v>
                </c:pt>
                <c:pt idx="29">
                  <c:v>44609</c:v>
                </c:pt>
                <c:pt idx="30">
                  <c:v>44610</c:v>
                </c:pt>
                <c:pt idx="31">
                  <c:v>44613</c:v>
                </c:pt>
                <c:pt idx="32">
                  <c:v>44614</c:v>
                </c:pt>
                <c:pt idx="33">
                  <c:v>44615</c:v>
                </c:pt>
                <c:pt idx="34">
                  <c:v>44616</c:v>
                </c:pt>
                <c:pt idx="35">
                  <c:v>44617</c:v>
                </c:pt>
                <c:pt idx="36">
                  <c:v>44622</c:v>
                </c:pt>
                <c:pt idx="37">
                  <c:v>44623</c:v>
                </c:pt>
                <c:pt idx="38">
                  <c:v>44624</c:v>
                </c:pt>
                <c:pt idx="39">
                  <c:v>44627</c:v>
                </c:pt>
                <c:pt idx="40">
                  <c:v>44628</c:v>
                </c:pt>
                <c:pt idx="41">
                  <c:v>44629</c:v>
                </c:pt>
                <c:pt idx="42">
                  <c:v>44630</c:v>
                </c:pt>
                <c:pt idx="43">
                  <c:v>44631</c:v>
                </c:pt>
                <c:pt idx="44">
                  <c:v>44634</c:v>
                </c:pt>
                <c:pt idx="45">
                  <c:v>44635</c:v>
                </c:pt>
                <c:pt idx="46">
                  <c:v>44636</c:v>
                </c:pt>
                <c:pt idx="47">
                  <c:v>44637</c:v>
                </c:pt>
                <c:pt idx="48">
                  <c:v>44638</c:v>
                </c:pt>
                <c:pt idx="49">
                  <c:v>44641</c:v>
                </c:pt>
                <c:pt idx="50">
                  <c:v>44642</c:v>
                </c:pt>
                <c:pt idx="51">
                  <c:v>44643</c:v>
                </c:pt>
                <c:pt idx="52">
                  <c:v>44644</c:v>
                </c:pt>
                <c:pt idx="53">
                  <c:v>44645</c:v>
                </c:pt>
                <c:pt idx="54">
                  <c:v>44648</c:v>
                </c:pt>
                <c:pt idx="55">
                  <c:v>44649</c:v>
                </c:pt>
                <c:pt idx="56">
                  <c:v>44650</c:v>
                </c:pt>
                <c:pt idx="57">
                  <c:v>44651</c:v>
                </c:pt>
                <c:pt idx="58">
                  <c:v>44652</c:v>
                </c:pt>
                <c:pt idx="59">
                  <c:v>44655</c:v>
                </c:pt>
                <c:pt idx="60">
                  <c:v>44656</c:v>
                </c:pt>
                <c:pt idx="61">
                  <c:v>44657</c:v>
                </c:pt>
                <c:pt idx="62">
                  <c:v>44658</c:v>
                </c:pt>
                <c:pt idx="63">
                  <c:v>44659</c:v>
                </c:pt>
                <c:pt idx="64">
                  <c:v>44662</c:v>
                </c:pt>
                <c:pt idx="65">
                  <c:v>44663</c:v>
                </c:pt>
                <c:pt idx="66">
                  <c:v>44664</c:v>
                </c:pt>
                <c:pt idx="67">
                  <c:v>44665</c:v>
                </c:pt>
                <c:pt idx="68">
                  <c:v>44669</c:v>
                </c:pt>
                <c:pt idx="69">
                  <c:v>44670</c:v>
                </c:pt>
                <c:pt idx="70">
                  <c:v>44671</c:v>
                </c:pt>
                <c:pt idx="71">
                  <c:v>44673</c:v>
                </c:pt>
                <c:pt idx="72">
                  <c:v>44676</c:v>
                </c:pt>
                <c:pt idx="73">
                  <c:v>44677</c:v>
                </c:pt>
                <c:pt idx="74">
                  <c:v>44678</c:v>
                </c:pt>
                <c:pt idx="75">
                  <c:v>44679</c:v>
                </c:pt>
                <c:pt idx="76">
                  <c:v>44680</c:v>
                </c:pt>
                <c:pt idx="77">
                  <c:v>44683</c:v>
                </c:pt>
                <c:pt idx="78">
                  <c:v>44684</c:v>
                </c:pt>
                <c:pt idx="79">
                  <c:v>44685</c:v>
                </c:pt>
                <c:pt idx="80">
                  <c:v>44686</c:v>
                </c:pt>
                <c:pt idx="81">
                  <c:v>44687</c:v>
                </c:pt>
                <c:pt idx="82">
                  <c:v>44690</c:v>
                </c:pt>
                <c:pt idx="83">
                  <c:v>44691</c:v>
                </c:pt>
                <c:pt idx="84">
                  <c:v>44692</c:v>
                </c:pt>
                <c:pt idx="85">
                  <c:v>44693</c:v>
                </c:pt>
                <c:pt idx="86">
                  <c:v>44694</c:v>
                </c:pt>
                <c:pt idx="87">
                  <c:v>44697</c:v>
                </c:pt>
                <c:pt idx="88">
                  <c:v>44698</c:v>
                </c:pt>
                <c:pt idx="89">
                  <c:v>44699</c:v>
                </c:pt>
                <c:pt idx="90">
                  <c:v>44700</c:v>
                </c:pt>
                <c:pt idx="91">
                  <c:v>44701</c:v>
                </c:pt>
                <c:pt idx="92">
                  <c:v>44704</c:v>
                </c:pt>
                <c:pt idx="93">
                  <c:v>44705</c:v>
                </c:pt>
                <c:pt idx="94">
                  <c:v>44706</c:v>
                </c:pt>
                <c:pt idx="95">
                  <c:v>44707</c:v>
                </c:pt>
                <c:pt idx="96">
                  <c:v>44708</c:v>
                </c:pt>
                <c:pt idx="97">
                  <c:v>44711</c:v>
                </c:pt>
                <c:pt idx="98">
                  <c:v>44712</c:v>
                </c:pt>
                <c:pt idx="99">
                  <c:v>44713</c:v>
                </c:pt>
                <c:pt idx="100">
                  <c:v>44714</c:v>
                </c:pt>
                <c:pt idx="101">
                  <c:v>44715</c:v>
                </c:pt>
                <c:pt idx="102">
                  <c:v>44718</c:v>
                </c:pt>
                <c:pt idx="103">
                  <c:v>44719</c:v>
                </c:pt>
                <c:pt idx="104">
                  <c:v>44720</c:v>
                </c:pt>
                <c:pt idx="105">
                  <c:v>44721</c:v>
                </c:pt>
                <c:pt idx="106">
                  <c:v>44722</c:v>
                </c:pt>
                <c:pt idx="107">
                  <c:v>44725</c:v>
                </c:pt>
                <c:pt idx="108">
                  <c:v>44726</c:v>
                </c:pt>
                <c:pt idx="109">
                  <c:v>44727</c:v>
                </c:pt>
                <c:pt idx="110">
                  <c:v>44729</c:v>
                </c:pt>
                <c:pt idx="111">
                  <c:v>44732</c:v>
                </c:pt>
                <c:pt idx="112">
                  <c:v>44733</c:v>
                </c:pt>
                <c:pt idx="113">
                  <c:v>44734</c:v>
                </c:pt>
                <c:pt idx="114">
                  <c:v>44735</c:v>
                </c:pt>
                <c:pt idx="115">
                  <c:v>44736</c:v>
                </c:pt>
                <c:pt idx="116">
                  <c:v>44739</c:v>
                </c:pt>
                <c:pt idx="117">
                  <c:v>44740</c:v>
                </c:pt>
                <c:pt idx="118">
                  <c:v>44741</c:v>
                </c:pt>
                <c:pt idx="119">
                  <c:v>44742</c:v>
                </c:pt>
                <c:pt idx="120">
                  <c:v>44743</c:v>
                </c:pt>
                <c:pt idx="121">
                  <c:v>44746</c:v>
                </c:pt>
                <c:pt idx="122">
                  <c:v>44747</c:v>
                </c:pt>
                <c:pt idx="123">
                  <c:v>44748</c:v>
                </c:pt>
                <c:pt idx="124">
                  <c:v>44749</c:v>
                </c:pt>
                <c:pt idx="125">
                  <c:v>44750</c:v>
                </c:pt>
                <c:pt idx="126">
                  <c:v>44753</c:v>
                </c:pt>
                <c:pt idx="127">
                  <c:v>44754</c:v>
                </c:pt>
                <c:pt idx="128">
                  <c:v>44755</c:v>
                </c:pt>
                <c:pt idx="129">
                  <c:v>44756</c:v>
                </c:pt>
                <c:pt idx="130">
                  <c:v>44757</c:v>
                </c:pt>
                <c:pt idx="131">
                  <c:v>44760</c:v>
                </c:pt>
                <c:pt idx="132">
                  <c:v>44761</c:v>
                </c:pt>
                <c:pt idx="133">
                  <c:v>44762</c:v>
                </c:pt>
                <c:pt idx="134">
                  <c:v>44763</c:v>
                </c:pt>
                <c:pt idx="135">
                  <c:v>44764</c:v>
                </c:pt>
                <c:pt idx="136">
                  <c:v>44767</c:v>
                </c:pt>
                <c:pt idx="137">
                  <c:v>44768</c:v>
                </c:pt>
                <c:pt idx="138">
                  <c:v>44769</c:v>
                </c:pt>
                <c:pt idx="139">
                  <c:v>44770</c:v>
                </c:pt>
                <c:pt idx="140">
                  <c:v>44771</c:v>
                </c:pt>
                <c:pt idx="141">
                  <c:v>44774</c:v>
                </c:pt>
                <c:pt idx="142">
                  <c:v>44775</c:v>
                </c:pt>
                <c:pt idx="143">
                  <c:v>44776</c:v>
                </c:pt>
                <c:pt idx="144">
                  <c:v>44777</c:v>
                </c:pt>
                <c:pt idx="145">
                  <c:v>44778</c:v>
                </c:pt>
                <c:pt idx="146">
                  <c:v>44781</c:v>
                </c:pt>
                <c:pt idx="147">
                  <c:v>44782</c:v>
                </c:pt>
                <c:pt idx="148">
                  <c:v>44783</c:v>
                </c:pt>
                <c:pt idx="149">
                  <c:v>44784</c:v>
                </c:pt>
                <c:pt idx="150">
                  <c:v>44785</c:v>
                </c:pt>
                <c:pt idx="151">
                  <c:v>44788</c:v>
                </c:pt>
                <c:pt idx="152">
                  <c:v>44789</c:v>
                </c:pt>
                <c:pt idx="153">
                  <c:v>44790</c:v>
                </c:pt>
                <c:pt idx="154">
                  <c:v>44791</c:v>
                </c:pt>
                <c:pt idx="155">
                  <c:v>44819</c:v>
                </c:pt>
                <c:pt idx="156">
                  <c:v>44849</c:v>
                </c:pt>
                <c:pt idx="157">
                  <c:v>44880</c:v>
                </c:pt>
                <c:pt idx="158">
                  <c:v>44910</c:v>
                </c:pt>
              </c:numCache>
            </c:numRef>
          </c:cat>
          <c:val>
            <c:numRef>
              <c:f>Display!$D$7:$D$177</c:f>
              <c:numCache>
                <c:formatCode>_-[$R$-416]\ * #,##0.00_-;\-[$R$-416]\ * #,##0.00_-;_-[$R$-416]\ * "-"??_-;_-@_-</c:formatCode>
                <c:ptCount val="171"/>
                <c:pt idx="0">
                  <c:v>3586.9793879116769</c:v>
                </c:pt>
                <c:pt idx="1">
                  <c:v>3589.0792089387583</c:v>
                </c:pt>
                <c:pt idx="2">
                  <c:v>3592.4412220473896</c:v>
                </c:pt>
                <c:pt idx="3">
                  <c:v>3594.5442404371893</c:v>
                </c:pt>
                <c:pt idx="4">
                  <c:v>3596.6484899358843</c:v>
                </c:pt>
                <c:pt idx="5">
                  <c:v>3598.7539712641687</c:v>
                </c:pt>
                <c:pt idx="6">
                  <c:v>3600.8606851431555</c:v>
                </c:pt>
                <c:pt idx="7">
                  <c:v>3602.9686322943821</c:v>
                </c:pt>
                <c:pt idx="8">
                  <c:v>3605.0778134398047</c:v>
                </c:pt>
                <c:pt idx="9">
                  <c:v>3607.1882293018075</c:v>
                </c:pt>
                <c:pt idx="10">
                  <c:v>3611.0275924702755</c:v>
                </c:pt>
                <c:pt idx="11">
                  <c:v>3610.5672057484717</c:v>
                </c:pt>
                <c:pt idx="12">
                  <c:v>3614.1043601471206</c:v>
                </c:pt>
                <c:pt idx="13">
                  <c:v>3617.6449797800487</c:v>
                </c:pt>
                <c:pt idx="14">
                  <c:v>3621.1890680420288</c:v>
                </c:pt>
                <c:pt idx="15">
                  <c:v>3624.7366283311644</c:v>
                </c:pt>
                <c:pt idx="16">
                  <c:v>3628.2876640488867</c:v>
                </c:pt>
                <c:pt idx="17">
                  <c:v>3631.8421785999594</c:v>
                </c:pt>
                <c:pt idx="18">
                  <c:v>3635.4001753924817</c:v>
                </c:pt>
                <c:pt idx="19">
                  <c:v>3640.2393980546171</c:v>
                </c:pt>
                <c:pt idx="20">
                  <c:v>3643.8056213279215</c:v>
                </c:pt>
                <c:pt idx="21">
                  <c:v>3530.2519008312361</c:v>
                </c:pt>
                <c:pt idx="22">
                  <c:v>3533.9015991878764</c:v>
                </c:pt>
                <c:pt idx="23">
                  <c:v>3537.5550707308125</c:v>
                </c:pt>
                <c:pt idx="24">
                  <c:v>3542.6474365627596</c:v>
                </c:pt>
                <c:pt idx="25">
                  <c:v>3546.3099498594265</c:v>
                </c:pt>
                <c:pt idx="26">
                  <c:v>3552.8541703997762</c:v>
                </c:pt>
                <c:pt idx="27">
                  <c:v>3442.728096822048</c:v>
                </c:pt>
                <c:pt idx="28">
                  <c:v>3447.1996407524171</c:v>
                </c:pt>
                <c:pt idx="29">
                  <c:v>3451.6769924911732</c:v>
                </c:pt>
                <c:pt idx="30">
                  <c:v>3456.1601595817187</c:v>
                </c:pt>
                <c:pt idx="31">
                  <c:v>3460.6491495772461</c:v>
                </c:pt>
                <c:pt idx="32">
                  <c:v>3465.1439700407655</c:v>
                </c:pt>
                <c:pt idx="33">
                  <c:v>3469.6446285451038</c:v>
                </c:pt>
                <c:pt idx="34">
                  <c:v>3474.1511326729287</c:v>
                </c:pt>
                <c:pt idx="35">
                  <c:v>3478.6634900167528</c:v>
                </c:pt>
                <c:pt idx="36">
                  <c:v>3486.0054794985867</c:v>
                </c:pt>
                <c:pt idx="37">
                  <c:v>3490.5332337111467</c:v>
                </c:pt>
                <c:pt idx="38">
                  <c:v>3495.0668687401098</c:v>
                </c:pt>
                <c:pt idx="39">
                  <c:v>3499.6063922237022</c:v>
                </c:pt>
                <c:pt idx="40">
                  <c:v>3504.151811810068</c:v>
                </c:pt>
                <c:pt idx="41">
                  <c:v>3508.7031351572855</c:v>
                </c:pt>
                <c:pt idx="42">
                  <c:v>3513.2603699333808</c:v>
                </c:pt>
                <c:pt idx="43">
                  <c:v>3517.823523816337</c:v>
                </c:pt>
                <c:pt idx="44">
                  <c:v>3522.392604494114</c:v>
                </c:pt>
                <c:pt idx="45">
                  <c:v>3526.9676196646524</c:v>
                </c:pt>
                <c:pt idx="46">
                  <c:v>3456.3460556674077</c:v>
                </c:pt>
                <c:pt idx="47">
                  <c:v>3459.5278414648465</c:v>
                </c:pt>
                <c:pt idx="48">
                  <c:v>3462.712556297949</c:v>
                </c:pt>
                <c:pt idx="49">
                  <c:v>3465.900202863078</c:v>
                </c:pt>
                <c:pt idx="50">
                  <c:v>3469.0907838590774</c:v>
                </c:pt>
                <c:pt idx="51">
                  <c:v>3472.2843019872785</c:v>
                </c:pt>
                <c:pt idx="52">
                  <c:v>3475.480759951497</c:v>
                </c:pt>
                <c:pt idx="53">
                  <c:v>3478.6801604580387</c:v>
                </c:pt>
                <c:pt idx="54">
                  <c:v>3481.8825062157007</c:v>
                </c:pt>
                <c:pt idx="55">
                  <c:v>3485.0877999357731</c:v>
                </c:pt>
                <c:pt idx="56">
                  <c:v>3488.2960443320426</c:v>
                </c:pt>
                <c:pt idx="57">
                  <c:v>3491.5072421207942</c:v>
                </c:pt>
                <c:pt idx="58">
                  <c:v>3494.7213960208132</c:v>
                </c:pt>
                <c:pt idx="59">
                  <c:v>3497.9385087533851</c:v>
                </c:pt>
                <c:pt idx="60">
                  <c:v>3501.158583042306</c:v>
                </c:pt>
                <c:pt idx="61">
                  <c:v>3504.3816216138744</c:v>
                </c:pt>
                <c:pt idx="62">
                  <c:v>3507.6076271969023</c:v>
                </c:pt>
                <c:pt idx="63">
                  <c:v>3510.8366025227101</c:v>
                </c:pt>
                <c:pt idx="64">
                  <c:v>3514.0685503251357</c:v>
                </c:pt>
                <c:pt idx="65">
                  <c:v>3517.303473340532</c:v>
                </c:pt>
                <c:pt idx="66">
                  <c:v>3520.5413743077711</c:v>
                </c:pt>
                <c:pt idx="67">
                  <c:v>3523.7822559682459</c:v>
                </c:pt>
                <c:pt idx="68">
                  <c:v>3527.7610589564665</c:v>
                </c:pt>
                <c:pt idx="69">
                  <c:v>3530.1877303066844</c:v>
                </c:pt>
                <c:pt idx="70">
                  <c:v>3532.6160709122</c:v>
                </c:pt>
                <c:pt idx="71">
                  <c:v>3536.6048484126763</c:v>
                </c:pt>
                <c:pt idx="72">
                  <c:v>3539.0376032164322</c:v>
                </c:pt>
                <c:pt idx="73">
                  <c:v>3541.472031460165</c:v>
                </c:pt>
                <c:pt idx="74">
                  <c:v>3543.908134294998</c:v>
                </c:pt>
                <c:pt idx="75">
                  <c:v>3546.3459128728464</c:v>
                </c:pt>
                <c:pt idx="76">
                  <c:v>3548.7853683464191</c:v>
                </c:pt>
                <c:pt idx="77">
                  <c:v>3551.2265018692151</c:v>
                </c:pt>
                <c:pt idx="78">
                  <c:v>3553.6693145955292</c:v>
                </c:pt>
                <c:pt idx="79">
                  <c:v>3486.856340501804</c:v>
                </c:pt>
                <c:pt idx="80">
                  <c:v>3489.3782292563164</c:v>
                </c:pt>
                <c:pt idx="81">
                  <c:v>3491.9019419812685</c:v>
                </c:pt>
                <c:pt idx="82">
                  <c:v>3494.4274799958562</c:v>
                </c:pt>
                <c:pt idx="83">
                  <c:v>3496.9548446202321</c:v>
                </c:pt>
                <c:pt idx="84">
                  <c:v>3499.4840371754999</c:v>
                </c:pt>
                <c:pt idx="85">
                  <c:v>3502.0150589837231</c:v>
                </c:pt>
                <c:pt idx="86">
                  <c:v>3504.547911367918</c:v>
                </c:pt>
                <c:pt idx="87">
                  <c:v>3507.2353851466401</c:v>
                </c:pt>
                <c:pt idx="88">
                  <c:v>3509.9249198232274</c:v>
                </c:pt>
                <c:pt idx="89">
                  <c:v>3512.6165169780861</c:v>
                </c:pt>
                <c:pt idx="90">
                  <c:v>3515.3101781928362</c:v>
                </c:pt>
                <c:pt idx="91">
                  <c:v>3518.0059050503069</c:v>
                </c:pt>
                <c:pt idx="92">
                  <c:v>3520.7036991345435</c:v>
                </c:pt>
                <c:pt idx="93">
                  <c:v>3523.4035620308055</c:v>
                </c:pt>
                <c:pt idx="94">
                  <c:v>3526.1054953255675</c:v>
                </c:pt>
                <c:pt idx="95">
                  <c:v>3528.8095006065205</c:v>
                </c:pt>
                <c:pt idx="96">
                  <c:v>3531.5155794625757</c:v>
                </c:pt>
                <c:pt idx="97">
                  <c:v>3534.2237334838601</c:v>
                </c:pt>
                <c:pt idx="98">
                  <c:v>3536.9339642617197</c:v>
                </c:pt>
                <c:pt idx="99">
                  <c:v>3539.6462733887233</c:v>
                </c:pt>
                <c:pt idx="100">
                  <c:v>3542.3606624586582</c:v>
                </c:pt>
                <c:pt idx="101">
                  <c:v>3545.0771330665375</c:v>
                </c:pt>
                <c:pt idx="102">
                  <c:v>3547.7956868085921</c:v>
                </c:pt>
                <c:pt idx="103">
                  <c:v>3550.516325282284</c:v>
                </c:pt>
                <c:pt idx="104">
                  <c:v>3553.2390500862925</c:v>
                </c:pt>
                <c:pt idx="105">
                  <c:v>3555.9638628205294</c:v>
                </c:pt>
                <c:pt idx="106">
                  <c:v>3558.6907650861285</c:v>
                </c:pt>
                <c:pt idx="107">
                  <c:v>3561.419758485456</c:v>
                </c:pt>
                <c:pt idx="108">
                  <c:v>3564.1508446221033</c:v>
                </c:pt>
                <c:pt idx="109">
                  <c:v>3534.0950016418305</c:v>
                </c:pt>
                <c:pt idx="110">
                  <c:v>3536.4374807635718</c:v>
                </c:pt>
                <c:pt idx="111">
                  <c:v>3537.0346342597577</c:v>
                </c:pt>
                <c:pt idx="112">
                  <c:v>3537.6318885897067</c:v>
                </c:pt>
                <c:pt idx="113">
                  <c:v>3538.229243770445</c:v>
                </c:pt>
                <c:pt idx="114">
                  <c:v>3538.8266998190015</c:v>
                </c:pt>
                <c:pt idx="115">
                  <c:v>3539.4242567524088</c:v>
                </c:pt>
                <c:pt idx="116">
                  <c:v>3540.0219145877031</c:v>
                </c:pt>
                <c:pt idx="117">
                  <c:v>3540.619673341921</c:v>
                </c:pt>
                <c:pt idx="118">
                  <c:v>3541.2175330321043</c:v>
                </c:pt>
                <c:pt idx="119">
                  <c:v>3541.8154936752958</c:v>
                </c:pt>
                <c:pt idx="120">
                  <c:v>3542.4135552885427</c:v>
                </c:pt>
                <c:pt idx="121">
                  <c:v>3543.0117178888959</c:v>
                </c:pt>
                <c:pt idx="122">
                  <c:v>3543.609981493405</c:v>
                </c:pt>
                <c:pt idx="123">
                  <c:v>3544.2083461191269</c:v>
                </c:pt>
                <c:pt idx="124">
                  <c:v>3544.8068117831208</c:v>
                </c:pt>
                <c:pt idx="125">
                  <c:v>3545.4053785024462</c:v>
                </c:pt>
                <c:pt idx="126">
                  <c:v>3546.0040462941683</c:v>
                </c:pt>
                <c:pt idx="127">
                  <c:v>3546.6028151753521</c:v>
                </c:pt>
                <c:pt idx="128">
                  <c:v>3547.2016851630683</c:v>
                </c:pt>
                <c:pt idx="129">
                  <c:v>3547.8006562743899</c:v>
                </c:pt>
                <c:pt idx="130">
                  <c:v>3548.3997285263913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87-744D-B4F0-EBA0B2476D86}"/>
            </c:ext>
          </c:extLst>
        </c:ser>
        <c:ser>
          <c:idx val="2"/>
          <c:order val="2"/>
          <c:tx>
            <c:strRef>
              <c:f>Display!$E$6</c:f>
              <c:strCache>
                <c:ptCount val="1"/>
                <c:pt idx="0">
                  <c:v>Base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Display!$B$7:$B$177</c:f>
              <c:numCache>
                <c:formatCode>m/d/yy</c:formatCode>
                <c:ptCount val="171"/>
                <c:pt idx="0">
                  <c:v>44561</c:v>
                </c:pt>
                <c:pt idx="1">
                  <c:v>44564</c:v>
                </c:pt>
                <c:pt idx="2">
                  <c:v>44566</c:v>
                </c:pt>
                <c:pt idx="3">
                  <c:v>44567</c:v>
                </c:pt>
                <c:pt idx="4">
                  <c:v>44568</c:v>
                </c:pt>
                <c:pt idx="5">
                  <c:v>44571</c:v>
                </c:pt>
                <c:pt idx="6">
                  <c:v>44572</c:v>
                </c:pt>
                <c:pt idx="7">
                  <c:v>44573</c:v>
                </c:pt>
                <c:pt idx="8">
                  <c:v>44574</c:v>
                </c:pt>
                <c:pt idx="9">
                  <c:v>44575</c:v>
                </c:pt>
                <c:pt idx="10">
                  <c:v>44578</c:v>
                </c:pt>
                <c:pt idx="11">
                  <c:v>44579</c:v>
                </c:pt>
                <c:pt idx="12">
                  <c:v>44580</c:v>
                </c:pt>
                <c:pt idx="13">
                  <c:v>44581</c:v>
                </c:pt>
                <c:pt idx="14">
                  <c:v>44582</c:v>
                </c:pt>
                <c:pt idx="15">
                  <c:v>44585</c:v>
                </c:pt>
                <c:pt idx="16">
                  <c:v>44586</c:v>
                </c:pt>
                <c:pt idx="17">
                  <c:v>44587</c:v>
                </c:pt>
                <c:pt idx="18">
                  <c:v>44588</c:v>
                </c:pt>
                <c:pt idx="19">
                  <c:v>44592</c:v>
                </c:pt>
                <c:pt idx="20">
                  <c:v>44593</c:v>
                </c:pt>
                <c:pt idx="21">
                  <c:v>44594</c:v>
                </c:pt>
                <c:pt idx="22">
                  <c:v>44595</c:v>
                </c:pt>
                <c:pt idx="23">
                  <c:v>44596</c:v>
                </c:pt>
                <c:pt idx="24">
                  <c:v>44600</c:v>
                </c:pt>
                <c:pt idx="25">
                  <c:v>44601</c:v>
                </c:pt>
                <c:pt idx="26">
                  <c:v>44606</c:v>
                </c:pt>
                <c:pt idx="27">
                  <c:v>44607</c:v>
                </c:pt>
                <c:pt idx="28">
                  <c:v>44608</c:v>
                </c:pt>
                <c:pt idx="29">
                  <c:v>44609</c:v>
                </c:pt>
                <c:pt idx="30">
                  <c:v>44610</c:v>
                </c:pt>
                <c:pt idx="31">
                  <c:v>44613</c:v>
                </c:pt>
                <c:pt idx="32">
                  <c:v>44614</c:v>
                </c:pt>
                <c:pt idx="33">
                  <c:v>44615</c:v>
                </c:pt>
                <c:pt idx="34">
                  <c:v>44616</c:v>
                </c:pt>
                <c:pt idx="35">
                  <c:v>44617</c:v>
                </c:pt>
                <c:pt idx="36">
                  <c:v>44622</c:v>
                </c:pt>
                <c:pt idx="37">
                  <c:v>44623</c:v>
                </c:pt>
                <c:pt idx="38">
                  <c:v>44624</c:v>
                </c:pt>
                <c:pt idx="39">
                  <c:v>44627</c:v>
                </c:pt>
                <c:pt idx="40">
                  <c:v>44628</c:v>
                </c:pt>
                <c:pt idx="41">
                  <c:v>44629</c:v>
                </c:pt>
                <c:pt idx="42">
                  <c:v>44630</c:v>
                </c:pt>
                <c:pt idx="43">
                  <c:v>44631</c:v>
                </c:pt>
                <c:pt idx="44">
                  <c:v>44634</c:v>
                </c:pt>
                <c:pt idx="45">
                  <c:v>44635</c:v>
                </c:pt>
                <c:pt idx="46">
                  <c:v>44636</c:v>
                </c:pt>
                <c:pt idx="47">
                  <c:v>44637</c:v>
                </c:pt>
                <c:pt idx="48">
                  <c:v>44638</c:v>
                </c:pt>
                <c:pt idx="49">
                  <c:v>44641</c:v>
                </c:pt>
                <c:pt idx="50">
                  <c:v>44642</c:v>
                </c:pt>
                <c:pt idx="51">
                  <c:v>44643</c:v>
                </c:pt>
                <c:pt idx="52">
                  <c:v>44644</c:v>
                </c:pt>
                <c:pt idx="53">
                  <c:v>44645</c:v>
                </c:pt>
                <c:pt idx="54">
                  <c:v>44648</c:v>
                </c:pt>
                <c:pt idx="55">
                  <c:v>44649</c:v>
                </c:pt>
                <c:pt idx="56">
                  <c:v>44650</c:v>
                </c:pt>
                <c:pt idx="57">
                  <c:v>44651</c:v>
                </c:pt>
                <c:pt idx="58">
                  <c:v>44652</c:v>
                </c:pt>
                <c:pt idx="59">
                  <c:v>44655</c:v>
                </c:pt>
                <c:pt idx="60">
                  <c:v>44656</c:v>
                </c:pt>
                <c:pt idx="61">
                  <c:v>44657</c:v>
                </c:pt>
                <c:pt idx="62">
                  <c:v>44658</c:v>
                </c:pt>
                <c:pt idx="63">
                  <c:v>44659</c:v>
                </c:pt>
                <c:pt idx="64">
                  <c:v>44662</c:v>
                </c:pt>
                <c:pt idx="65">
                  <c:v>44663</c:v>
                </c:pt>
                <c:pt idx="66">
                  <c:v>44664</c:v>
                </c:pt>
                <c:pt idx="67">
                  <c:v>44665</c:v>
                </c:pt>
                <c:pt idx="68">
                  <c:v>44669</c:v>
                </c:pt>
                <c:pt idx="69">
                  <c:v>44670</c:v>
                </c:pt>
                <c:pt idx="70">
                  <c:v>44671</c:v>
                </c:pt>
                <c:pt idx="71">
                  <c:v>44673</c:v>
                </c:pt>
                <c:pt idx="72">
                  <c:v>44676</c:v>
                </c:pt>
                <c:pt idx="73">
                  <c:v>44677</c:v>
                </c:pt>
                <c:pt idx="74">
                  <c:v>44678</c:v>
                </c:pt>
                <c:pt idx="75">
                  <c:v>44679</c:v>
                </c:pt>
                <c:pt idx="76">
                  <c:v>44680</c:v>
                </c:pt>
                <c:pt idx="77">
                  <c:v>44683</c:v>
                </c:pt>
                <c:pt idx="78">
                  <c:v>44684</c:v>
                </c:pt>
                <c:pt idx="79">
                  <c:v>44685</c:v>
                </c:pt>
                <c:pt idx="80">
                  <c:v>44686</c:v>
                </c:pt>
                <c:pt idx="81">
                  <c:v>44687</c:v>
                </c:pt>
                <c:pt idx="82">
                  <c:v>44690</c:v>
                </c:pt>
                <c:pt idx="83">
                  <c:v>44691</c:v>
                </c:pt>
                <c:pt idx="84">
                  <c:v>44692</c:v>
                </c:pt>
                <c:pt idx="85">
                  <c:v>44693</c:v>
                </c:pt>
                <c:pt idx="86">
                  <c:v>44694</c:v>
                </c:pt>
                <c:pt idx="87">
                  <c:v>44697</c:v>
                </c:pt>
                <c:pt idx="88">
                  <c:v>44698</c:v>
                </c:pt>
                <c:pt idx="89">
                  <c:v>44699</c:v>
                </c:pt>
                <c:pt idx="90">
                  <c:v>44700</c:v>
                </c:pt>
                <c:pt idx="91">
                  <c:v>44701</c:v>
                </c:pt>
                <c:pt idx="92">
                  <c:v>44704</c:v>
                </c:pt>
                <c:pt idx="93">
                  <c:v>44705</c:v>
                </c:pt>
                <c:pt idx="94">
                  <c:v>44706</c:v>
                </c:pt>
                <c:pt idx="95">
                  <c:v>44707</c:v>
                </c:pt>
                <c:pt idx="96">
                  <c:v>44708</c:v>
                </c:pt>
                <c:pt idx="97">
                  <c:v>44711</c:v>
                </c:pt>
                <c:pt idx="98">
                  <c:v>44712</c:v>
                </c:pt>
                <c:pt idx="99">
                  <c:v>44713</c:v>
                </c:pt>
                <c:pt idx="100">
                  <c:v>44714</c:v>
                </c:pt>
                <c:pt idx="101">
                  <c:v>44715</c:v>
                </c:pt>
                <c:pt idx="102">
                  <c:v>44718</c:v>
                </c:pt>
                <c:pt idx="103">
                  <c:v>44719</c:v>
                </c:pt>
                <c:pt idx="104">
                  <c:v>44720</c:v>
                </c:pt>
                <c:pt idx="105">
                  <c:v>44721</c:v>
                </c:pt>
                <c:pt idx="106">
                  <c:v>44722</c:v>
                </c:pt>
                <c:pt idx="107">
                  <c:v>44725</c:v>
                </c:pt>
                <c:pt idx="108">
                  <c:v>44726</c:v>
                </c:pt>
                <c:pt idx="109">
                  <c:v>44727</c:v>
                </c:pt>
                <c:pt idx="110">
                  <c:v>44729</c:v>
                </c:pt>
                <c:pt idx="111">
                  <c:v>44732</c:v>
                </c:pt>
                <c:pt idx="112">
                  <c:v>44733</c:v>
                </c:pt>
                <c:pt idx="113">
                  <c:v>44734</c:v>
                </c:pt>
                <c:pt idx="114">
                  <c:v>44735</c:v>
                </c:pt>
                <c:pt idx="115">
                  <c:v>44736</c:v>
                </c:pt>
                <c:pt idx="116">
                  <c:v>44739</c:v>
                </c:pt>
                <c:pt idx="117">
                  <c:v>44740</c:v>
                </c:pt>
                <c:pt idx="118">
                  <c:v>44741</c:v>
                </c:pt>
                <c:pt idx="119">
                  <c:v>44742</c:v>
                </c:pt>
                <c:pt idx="120">
                  <c:v>44743</c:v>
                </c:pt>
                <c:pt idx="121">
                  <c:v>44746</c:v>
                </c:pt>
                <c:pt idx="122">
                  <c:v>44747</c:v>
                </c:pt>
                <c:pt idx="123">
                  <c:v>44748</c:v>
                </c:pt>
                <c:pt idx="124">
                  <c:v>44749</c:v>
                </c:pt>
                <c:pt idx="125">
                  <c:v>44750</c:v>
                </c:pt>
                <c:pt idx="126">
                  <c:v>44753</c:v>
                </c:pt>
                <c:pt idx="127">
                  <c:v>44754</c:v>
                </c:pt>
                <c:pt idx="128">
                  <c:v>44755</c:v>
                </c:pt>
                <c:pt idx="129">
                  <c:v>44756</c:v>
                </c:pt>
                <c:pt idx="130">
                  <c:v>44757</c:v>
                </c:pt>
                <c:pt idx="131">
                  <c:v>44760</c:v>
                </c:pt>
                <c:pt idx="132">
                  <c:v>44761</c:v>
                </c:pt>
                <c:pt idx="133">
                  <c:v>44762</c:v>
                </c:pt>
                <c:pt idx="134">
                  <c:v>44763</c:v>
                </c:pt>
                <c:pt idx="135">
                  <c:v>44764</c:v>
                </c:pt>
                <c:pt idx="136">
                  <c:v>44767</c:v>
                </c:pt>
                <c:pt idx="137">
                  <c:v>44768</c:v>
                </c:pt>
                <c:pt idx="138">
                  <c:v>44769</c:v>
                </c:pt>
                <c:pt idx="139">
                  <c:v>44770</c:v>
                </c:pt>
                <c:pt idx="140">
                  <c:v>44771</c:v>
                </c:pt>
                <c:pt idx="141">
                  <c:v>44774</c:v>
                </c:pt>
                <c:pt idx="142">
                  <c:v>44775</c:v>
                </c:pt>
                <c:pt idx="143">
                  <c:v>44776</c:v>
                </c:pt>
                <c:pt idx="144">
                  <c:v>44777</c:v>
                </c:pt>
                <c:pt idx="145">
                  <c:v>44778</c:v>
                </c:pt>
                <c:pt idx="146">
                  <c:v>44781</c:v>
                </c:pt>
                <c:pt idx="147">
                  <c:v>44782</c:v>
                </c:pt>
                <c:pt idx="148">
                  <c:v>44783</c:v>
                </c:pt>
                <c:pt idx="149">
                  <c:v>44784</c:v>
                </c:pt>
                <c:pt idx="150">
                  <c:v>44785</c:v>
                </c:pt>
                <c:pt idx="151">
                  <c:v>44788</c:v>
                </c:pt>
                <c:pt idx="152">
                  <c:v>44789</c:v>
                </c:pt>
                <c:pt idx="153">
                  <c:v>44790</c:v>
                </c:pt>
                <c:pt idx="154">
                  <c:v>44791</c:v>
                </c:pt>
                <c:pt idx="155">
                  <c:v>44819</c:v>
                </c:pt>
                <c:pt idx="156">
                  <c:v>44849</c:v>
                </c:pt>
                <c:pt idx="157">
                  <c:v>44880</c:v>
                </c:pt>
                <c:pt idx="158">
                  <c:v>44910</c:v>
                </c:pt>
              </c:numCache>
            </c:numRef>
          </c:cat>
          <c:val>
            <c:numRef>
              <c:f>Display!$E$7:$E$177</c:f>
              <c:numCache>
                <c:formatCode>General</c:formatCode>
                <c:ptCount val="171"/>
                <c:pt idx="130" formatCode="_-[$R$-416]\ * #,##0.00_-;\-[$R$-416]\ * #,##0.00_-;_-[$R$-416]\ * &quot;-&quot;??_-;_-@_-">
                  <c:v>3548.3997285263913</c:v>
                </c:pt>
                <c:pt idx="131" formatCode="_-[$R$-416]\ * #,##0.00_-;\-[$R$-416]\ * #,##0.00_-;_-[$R$-416]\ * &quot;-&quot;??_-;_-@_-">
                  <c:v>3550.579188637741</c:v>
                </c:pt>
                <c:pt idx="132" formatCode="_-[$R$-416]\ * #,##0.00_-;\-[$R$-416]\ * #,##0.00_-;_-[$R$-416]\ * &quot;-&quot;??_-;_-@_-">
                  <c:v>3552.7599873937575</c:v>
                </c:pt>
                <c:pt idx="133" formatCode="_-[$R$-416]\ * #,##0.00_-;\-[$R$-416]\ * #,##0.00_-;_-[$R$-416]\ * &quot;-&quot;??_-;_-@_-">
                  <c:v>3554.9421256166511</c:v>
                </c:pt>
                <c:pt idx="134" formatCode="_-[$R$-416]\ * #,##0.00_-;\-[$R$-416]\ * #,##0.00_-;_-[$R$-416]\ * &quot;-&quot;??_-;_-@_-">
                  <c:v>3557.1256041291335</c:v>
                </c:pt>
                <c:pt idx="135" formatCode="_-[$R$-416]\ * #,##0.00_-;\-[$R$-416]\ * #,##0.00_-;_-[$R$-416]\ * &quot;-&quot;??_-;_-@_-">
                  <c:v>3559.3104237544221</c:v>
                </c:pt>
                <c:pt idx="136" formatCode="_-[$R$-416]\ * #,##0.00_-;\-[$R$-416]\ * #,##0.00_-;_-[$R$-416]\ * &quot;-&quot;??_-;_-@_-">
                  <c:v>3561.4965853162425</c:v>
                </c:pt>
                <c:pt idx="137" formatCode="_-[$R$-416]\ * #,##0.00_-;\-[$R$-416]\ * #,##0.00_-;_-[$R$-416]\ * &quot;-&quot;??_-;_-@_-">
                  <c:v>3563.6840896388258</c:v>
                </c:pt>
                <c:pt idx="138" formatCode="_-[$R$-416]\ * #,##0.00_-;\-[$R$-416]\ * #,##0.00_-;_-[$R$-416]\ * &quot;-&quot;??_-;_-@_-">
                  <c:v>3565.8729375469056</c:v>
                </c:pt>
                <c:pt idx="139" formatCode="_-[$R$-416]\ * #,##0.00_-;\-[$R$-416]\ * #,##0.00_-;_-[$R$-416]\ * &quot;-&quot;??_-;_-@_-">
                  <c:v>3568.0631298657254</c:v>
                </c:pt>
                <c:pt idx="140" formatCode="_-[$R$-416]\ * #,##0.00_-;\-[$R$-416]\ * #,##0.00_-;_-[$R$-416]\ * &quot;-&quot;??_-;_-@_-">
                  <c:v>3570.2546674210344</c:v>
                </c:pt>
                <c:pt idx="141" formatCode="_-[$R$-416]\ * #,##0.00_-;\-[$R$-416]\ * #,##0.00_-;_-[$R$-416]\ * &quot;-&quot;??_-;_-@_-">
                  <c:v>3572.4475510390903</c:v>
                </c:pt>
                <c:pt idx="142" formatCode="_-[$R$-416]\ * #,##0.00_-;\-[$R$-416]\ * #,##0.00_-;_-[$R$-416]\ * &quot;-&quot;??_-;_-@_-">
                  <c:v>3574.641781546658</c:v>
                </c:pt>
                <c:pt idx="143" formatCode="_-[$R$-416]\ * #,##0.00_-;\-[$R$-416]\ * #,##0.00_-;_-[$R$-416]\ * &quot;-&quot;??_-;_-@_-">
                  <c:v>3576.8373597710088</c:v>
                </c:pt>
                <c:pt idx="144" formatCode="_-[$R$-416]\ * #,##0.00_-;\-[$R$-416]\ * #,##0.00_-;_-[$R$-416]\ * &quot;-&quot;??_-;_-@_-">
                  <c:v>3548.5260361143605</c:v>
                </c:pt>
                <c:pt idx="145" formatCode="_-[$R$-416]\ * #,##0.00_-;\-[$R$-416]\ * #,##0.00_-;_-[$R$-416]\ * &quot;-&quot;??_-;_-@_-">
                  <c:v>3550.7676453795771</c:v>
                </c:pt>
                <c:pt idx="146" formatCode="_-[$R$-416]\ * #,##0.00_-;\-[$R$-416]\ * #,##0.00_-;_-[$R$-416]\ * &quot;-&quot;??_-;_-@_-">
                  <c:v>3553.0106706727561</c:v>
                </c:pt>
                <c:pt idx="147" formatCode="_-[$R$-416]\ * #,##0.00_-;\-[$R$-416]\ * #,##0.00_-;_-[$R$-416]\ * &quot;-&quot;??_-;_-@_-">
                  <c:v>3555.255112888407</c:v>
                </c:pt>
                <c:pt idx="148" formatCode="_-[$R$-416]\ * #,##0.00_-;\-[$R$-416]\ * #,##0.00_-;_-[$R$-416]\ * &quot;-&quot;??_-;_-@_-">
                  <c:v>3557.5009729216013</c:v>
                </c:pt>
                <c:pt idx="149" formatCode="_-[$R$-416]\ * #,##0.00_-;\-[$R$-416]\ * #,##0.00_-;_-[$R$-416]\ * &quot;-&quot;??_-;_-@_-">
                  <c:v>3559.7482516679747</c:v>
                </c:pt>
                <c:pt idx="150" formatCode="_-[$R$-416]\ * #,##0.00_-;\-[$R$-416]\ * #,##0.00_-;_-[$R$-416]\ * &quot;-&quot;??_-;_-@_-">
                  <c:v>3561.996950023733</c:v>
                </c:pt>
                <c:pt idx="151" formatCode="_-[$R$-416]\ * #,##0.00_-;\-[$R$-416]\ * #,##0.00_-;_-[$R$-416]\ * &quot;-&quot;??_-;_-@_-">
                  <c:v>3446.5493630308524</c:v>
                </c:pt>
                <c:pt idx="152" formatCode="_-[$R$-416]\ * #,##0.00_-;\-[$R$-416]\ * #,##0.00_-;_-[$R$-416]\ * &quot;-&quot;??_-;_-@_-">
                  <c:v>3449.1144395372548</c:v>
                </c:pt>
                <c:pt idx="153" formatCode="_-[$R$-416]\ * #,##0.00_-;\-[$R$-416]\ * #,##0.00_-;_-[$R$-416]\ * &quot;-&quot;??_-;_-@_-">
                  <c:v>3451.6814250885582</c:v>
                </c:pt>
                <c:pt idx="154" formatCode="_-[$R$-416]\ * #,##0.00_-;\-[$R$-416]\ * #,##0.00_-;_-[$R$-416]\ * &quot;-&quot;??_-;_-@_-">
                  <c:v>3454.2503211055582</c:v>
                </c:pt>
                <c:pt idx="155" formatCode="_-[$R$-416]\ * #,##0.00_-;\-[$R$-416]\ * #,##0.00_-;_-[$R$-416]\ * &quot;-&quot;??_-;_-@_-">
                  <c:v>3506.0316366588822</c:v>
                </c:pt>
                <c:pt idx="156" formatCode="_-[$R$-416]\ * #,##0.00_-;\-[$R$-416]\ * #,##0.00_-;_-[$R$-416]\ * &quot;-&quot;??_-;_-@_-">
                  <c:v>3605.0978578142153</c:v>
                </c:pt>
                <c:pt idx="157" formatCode="_-[$R$-416]\ * #,##0.00_-;\-[$R$-416]\ * #,##0.00_-;_-[$R$-416]\ * &quot;-&quot;??_-;_-@_-">
                  <c:v>3617.8141769297513</c:v>
                </c:pt>
                <c:pt idx="158" formatCode="_-[$R$-416]\ * #,##0.00_-;\-[$R$-416]\ * #,##0.00_-;_-[$R$-416]\ * &quot;-&quot;??_-;_-@_-">
                  <c:v>3662.3078169363275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87-744D-B4F0-EBA0B2476D86}"/>
            </c:ext>
          </c:extLst>
        </c:ser>
        <c:ser>
          <c:idx val="3"/>
          <c:order val="3"/>
          <c:tx>
            <c:strRef>
              <c:f>Display!$F$6</c:f>
              <c:strCache>
                <c:ptCount val="1"/>
                <c:pt idx="0">
                  <c:v>Upside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Display!$B$7:$B$177</c:f>
              <c:numCache>
                <c:formatCode>m/d/yy</c:formatCode>
                <c:ptCount val="171"/>
                <c:pt idx="0">
                  <c:v>44561</c:v>
                </c:pt>
                <c:pt idx="1">
                  <c:v>44564</c:v>
                </c:pt>
                <c:pt idx="2">
                  <c:v>44566</c:v>
                </c:pt>
                <c:pt idx="3">
                  <c:v>44567</c:v>
                </c:pt>
                <c:pt idx="4">
                  <c:v>44568</c:v>
                </c:pt>
                <c:pt idx="5">
                  <c:v>44571</c:v>
                </c:pt>
                <c:pt idx="6">
                  <c:v>44572</c:v>
                </c:pt>
                <c:pt idx="7">
                  <c:v>44573</c:v>
                </c:pt>
                <c:pt idx="8">
                  <c:v>44574</c:v>
                </c:pt>
                <c:pt idx="9">
                  <c:v>44575</c:v>
                </c:pt>
                <c:pt idx="10">
                  <c:v>44578</c:v>
                </c:pt>
                <c:pt idx="11">
                  <c:v>44579</c:v>
                </c:pt>
                <c:pt idx="12">
                  <c:v>44580</c:v>
                </c:pt>
                <c:pt idx="13">
                  <c:v>44581</c:v>
                </c:pt>
                <c:pt idx="14">
                  <c:v>44582</c:v>
                </c:pt>
                <c:pt idx="15">
                  <c:v>44585</c:v>
                </c:pt>
                <c:pt idx="16">
                  <c:v>44586</c:v>
                </c:pt>
                <c:pt idx="17">
                  <c:v>44587</c:v>
                </c:pt>
                <c:pt idx="18">
                  <c:v>44588</c:v>
                </c:pt>
                <c:pt idx="19">
                  <c:v>44592</c:v>
                </c:pt>
                <c:pt idx="20">
                  <c:v>44593</c:v>
                </c:pt>
                <c:pt idx="21">
                  <c:v>44594</c:v>
                </c:pt>
                <c:pt idx="22">
                  <c:v>44595</c:v>
                </c:pt>
                <c:pt idx="23">
                  <c:v>44596</c:v>
                </c:pt>
                <c:pt idx="24">
                  <c:v>44600</c:v>
                </c:pt>
                <c:pt idx="25">
                  <c:v>44601</c:v>
                </c:pt>
                <c:pt idx="26">
                  <c:v>44606</c:v>
                </c:pt>
                <c:pt idx="27">
                  <c:v>44607</c:v>
                </c:pt>
                <c:pt idx="28">
                  <c:v>44608</c:v>
                </c:pt>
                <c:pt idx="29">
                  <c:v>44609</c:v>
                </c:pt>
                <c:pt idx="30">
                  <c:v>44610</c:v>
                </c:pt>
                <c:pt idx="31">
                  <c:v>44613</c:v>
                </c:pt>
                <c:pt idx="32">
                  <c:v>44614</c:v>
                </c:pt>
                <c:pt idx="33">
                  <c:v>44615</c:v>
                </c:pt>
                <c:pt idx="34">
                  <c:v>44616</c:v>
                </c:pt>
                <c:pt idx="35">
                  <c:v>44617</c:v>
                </c:pt>
                <c:pt idx="36">
                  <c:v>44622</c:v>
                </c:pt>
                <c:pt idx="37">
                  <c:v>44623</c:v>
                </c:pt>
                <c:pt idx="38">
                  <c:v>44624</c:v>
                </c:pt>
                <c:pt idx="39">
                  <c:v>44627</c:v>
                </c:pt>
                <c:pt idx="40">
                  <c:v>44628</c:v>
                </c:pt>
                <c:pt idx="41">
                  <c:v>44629</c:v>
                </c:pt>
                <c:pt idx="42">
                  <c:v>44630</c:v>
                </c:pt>
                <c:pt idx="43">
                  <c:v>44631</c:v>
                </c:pt>
                <c:pt idx="44">
                  <c:v>44634</c:v>
                </c:pt>
                <c:pt idx="45">
                  <c:v>44635</c:v>
                </c:pt>
                <c:pt idx="46">
                  <c:v>44636</c:v>
                </c:pt>
                <c:pt idx="47">
                  <c:v>44637</c:v>
                </c:pt>
                <c:pt idx="48">
                  <c:v>44638</c:v>
                </c:pt>
                <c:pt idx="49">
                  <c:v>44641</c:v>
                </c:pt>
                <c:pt idx="50">
                  <c:v>44642</c:v>
                </c:pt>
                <c:pt idx="51">
                  <c:v>44643</c:v>
                </c:pt>
                <c:pt idx="52">
                  <c:v>44644</c:v>
                </c:pt>
                <c:pt idx="53">
                  <c:v>44645</c:v>
                </c:pt>
                <c:pt idx="54">
                  <c:v>44648</c:v>
                </c:pt>
                <c:pt idx="55">
                  <c:v>44649</c:v>
                </c:pt>
                <c:pt idx="56">
                  <c:v>44650</c:v>
                </c:pt>
                <c:pt idx="57">
                  <c:v>44651</c:v>
                </c:pt>
                <c:pt idx="58">
                  <c:v>44652</c:v>
                </c:pt>
                <c:pt idx="59">
                  <c:v>44655</c:v>
                </c:pt>
                <c:pt idx="60">
                  <c:v>44656</c:v>
                </c:pt>
                <c:pt idx="61">
                  <c:v>44657</c:v>
                </c:pt>
                <c:pt idx="62">
                  <c:v>44658</c:v>
                </c:pt>
                <c:pt idx="63">
                  <c:v>44659</c:v>
                </c:pt>
                <c:pt idx="64">
                  <c:v>44662</c:v>
                </c:pt>
                <c:pt idx="65">
                  <c:v>44663</c:v>
                </c:pt>
                <c:pt idx="66">
                  <c:v>44664</c:v>
                </c:pt>
                <c:pt idx="67">
                  <c:v>44665</c:v>
                </c:pt>
                <c:pt idx="68">
                  <c:v>44669</c:v>
                </c:pt>
                <c:pt idx="69">
                  <c:v>44670</c:v>
                </c:pt>
                <c:pt idx="70">
                  <c:v>44671</c:v>
                </c:pt>
                <c:pt idx="71">
                  <c:v>44673</c:v>
                </c:pt>
                <c:pt idx="72">
                  <c:v>44676</c:v>
                </c:pt>
                <c:pt idx="73">
                  <c:v>44677</c:v>
                </c:pt>
                <c:pt idx="74">
                  <c:v>44678</c:v>
                </c:pt>
                <c:pt idx="75">
                  <c:v>44679</c:v>
                </c:pt>
                <c:pt idx="76">
                  <c:v>44680</c:v>
                </c:pt>
                <c:pt idx="77">
                  <c:v>44683</c:v>
                </c:pt>
                <c:pt idx="78">
                  <c:v>44684</c:v>
                </c:pt>
                <c:pt idx="79">
                  <c:v>44685</c:v>
                </c:pt>
                <c:pt idx="80">
                  <c:v>44686</c:v>
                </c:pt>
                <c:pt idx="81">
                  <c:v>44687</c:v>
                </c:pt>
                <c:pt idx="82">
                  <c:v>44690</c:v>
                </c:pt>
                <c:pt idx="83">
                  <c:v>44691</c:v>
                </c:pt>
                <c:pt idx="84">
                  <c:v>44692</c:v>
                </c:pt>
                <c:pt idx="85">
                  <c:v>44693</c:v>
                </c:pt>
                <c:pt idx="86">
                  <c:v>44694</c:v>
                </c:pt>
                <c:pt idx="87">
                  <c:v>44697</c:v>
                </c:pt>
                <c:pt idx="88">
                  <c:v>44698</c:v>
                </c:pt>
                <c:pt idx="89">
                  <c:v>44699</c:v>
                </c:pt>
                <c:pt idx="90">
                  <c:v>44700</c:v>
                </c:pt>
                <c:pt idx="91">
                  <c:v>44701</c:v>
                </c:pt>
                <c:pt idx="92">
                  <c:v>44704</c:v>
                </c:pt>
                <c:pt idx="93">
                  <c:v>44705</c:v>
                </c:pt>
                <c:pt idx="94">
                  <c:v>44706</c:v>
                </c:pt>
                <c:pt idx="95">
                  <c:v>44707</c:v>
                </c:pt>
                <c:pt idx="96">
                  <c:v>44708</c:v>
                </c:pt>
                <c:pt idx="97">
                  <c:v>44711</c:v>
                </c:pt>
                <c:pt idx="98">
                  <c:v>44712</c:v>
                </c:pt>
                <c:pt idx="99">
                  <c:v>44713</c:v>
                </c:pt>
                <c:pt idx="100">
                  <c:v>44714</c:v>
                </c:pt>
                <c:pt idx="101">
                  <c:v>44715</c:v>
                </c:pt>
                <c:pt idx="102">
                  <c:v>44718</c:v>
                </c:pt>
                <c:pt idx="103">
                  <c:v>44719</c:v>
                </c:pt>
                <c:pt idx="104">
                  <c:v>44720</c:v>
                </c:pt>
                <c:pt idx="105">
                  <c:v>44721</c:v>
                </c:pt>
                <c:pt idx="106">
                  <c:v>44722</c:v>
                </c:pt>
                <c:pt idx="107">
                  <c:v>44725</c:v>
                </c:pt>
                <c:pt idx="108">
                  <c:v>44726</c:v>
                </c:pt>
                <c:pt idx="109">
                  <c:v>44727</c:v>
                </c:pt>
                <c:pt idx="110">
                  <c:v>44729</c:v>
                </c:pt>
                <c:pt idx="111">
                  <c:v>44732</c:v>
                </c:pt>
                <c:pt idx="112">
                  <c:v>44733</c:v>
                </c:pt>
                <c:pt idx="113">
                  <c:v>44734</c:v>
                </c:pt>
                <c:pt idx="114">
                  <c:v>44735</c:v>
                </c:pt>
                <c:pt idx="115">
                  <c:v>44736</c:v>
                </c:pt>
                <c:pt idx="116">
                  <c:v>44739</c:v>
                </c:pt>
                <c:pt idx="117">
                  <c:v>44740</c:v>
                </c:pt>
                <c:pt idx="118">
                  <c:v>44741</c:v>
                </c:pt>
                <c:pt idx="119">
                  <c:v>44742</c:v>
                </c:pt>
                <c:pt idx="120">
                  <c:v>44743</c:v>
                </c:pt>
                <c:pt idx="121">
                  <c:v>44746</c:v>
                </c:pt>
                <c:pt idx="122">
                  <c:v>44747</c:v>
                </c:pt>
                <c:pt idx="123">
                  <c:v>44748</c:v>
                </c:pt>
                <c:pt idx="124">
                  <c:v>44749</c:v>
                </c:pt>
                <c:pt idx="125">
                  <c:v>44750</c:v>
                </c:pt>
                <c:pt idx="126">
                  <c:v>44753</c:v>
                </c:pt>
                <c:pt idx="127">
                  <c:v>44754</c:v>
                </c:pt>
                <c:pt idx="128">
                  <c:v>44755</c:v>
                </c:pt>
                <c:pt idx="129">
                  <c:v>44756</c:v>
                </c:pt>
                <c:pt idx="130">
                  <c:v>44757</c:v>
                </c:pt>
                <c:pt idx="131">
                  <c:v>44760</c:v>
                </c:pt>
                <c:pt idx="132">
                  <c:v>44761</c:v>
                </c:pt>
                <c:pt idx="133">
                  <c:v>44762</c:v>
                </c:pt>
                <c:pt idx="134">
                  <c:v>44763</c:v>
                </c:pt>
                <c:pt idx="135">
                  <c:v>44764</c:v>
                </c:pt>
                <c:pt idx="136">
                  <c:v>44767</c:v>
                </c:pt>
                <c:pt idx="137">
                  <c:v>44768</c:v>
                </c:pt>
                <c:pt idx="138">
                  <c:v>44769</c:v>
                </c:pt>
                <c:pt idx="139">
                  <c:v>44770</c:v>
                </c:pt>
                <c:pt idx="140">
                  <c:v>44771</c:v>
                </c:pt>
                <c:pt idx="141">
                  <c:v>44774</c:v>
                </c:pt>
                <c:pt idx="142">
                  <c:v>44775</c:v>
                </c:pt>
                <c:pt idx="143">
                  <c:v>44776</c:v>
                </c:pt>
                <c:pt idx="144">
                  <c:v>44777</c:v>
                </c:pt>
                <c:pt idx="145">
                  <c:v>44778</c:v>
                </c:pt>
                <c:pt idx="146">
                  <c:v>44781</c:v>
                </c:pt>
                <c:pt idx="147">
                  <c:v>44782</c:v>
                </c:pt>
                <c:pt idx="148">
                  <c:v>44783</c:v>
                </c:pt>
                <c:pt idx="149">
                  <c:v>44784</c:v>
                </c:pt>
                <c:pt idx="150">
                  <c:v>44785</c:v>
                </c:pt>
                <c:pt idx="151">
                  <c:v>44788</c:v>
                </c:pt>
                <c:pt idx="152">
                  <c:v>44789</c:v>
                </c:pt>
                <c:pt idx="153">
                  <c:v>44790</c:v>
                </c:pt>
                <c:pt idx="154">
                  <c:v>44791</c:v>
                </c:pt>
                <c:pt idx="155">
                  <c:v>44819</c:v>
                </c:pt>
                <c:pt idx="156">
                  <c:v>44849</c:v>
                </c:pt>
                <c:pt idx="157">
                  <c:v>44880</c:v>
                </c:pt>
                <c:pt idx="158">
                  <c:v>44910</c:v>
                </c:pt>
              </c:numCache>
            </c:numRef>
          </c:cat>
          <c:val>
            <c:numRef>
              <c:f>Display!$F$7:$F$177</c:f>
              <c:numCache>
                <c:formatCode>General</c:formatCode>
                <c:ptCount val="171"/>
                <c:pt idx="130" formatCode="_-[$R$-416]\ * #,##0.00_-;\-[$R$-416]\ * #,##0.00_-;_-[$R$-416]\ * &quot;-&quot;??_-;_-@_-">
                  <c:v>3548.3997285263913</c:v>
                </c:pt>
                <c:pt idx="131" formatCode="_-[$R$-416]\ * #,##0.00_-;\-[$R$-416]\ * #,##0.00_-;_-[$R$-416]\ * &quot;-&quot;??_-;_-@_-">
                  <c:v>3550.980573306399</c:v>
                </c:pt>
                <c:pt idx="132" formatCode="_-[$R$-416]\ * #,##0.00_-;\-[$R$-416]\ * #,##0.00_-;_-[$R$-416]\ * &quot;-&quot;??_-;_-@_-">
                  <c:v>3553.5632952029341</c:v>
                </c:pt>
                <c:pt idx="133" formatCode="_-[$R$-416]\ * #,##0.00_-;\-[$R$-416]\ * #,##0.00_-;_-[$R$-416]\ * &quot;-&quot;??_-;_-@_-">
                  <c:v>3556.1478955812745</c:v>
                </c:pt>
                <c:pt idx="134" formatCode="_-[$R$-416]\ * #,##0.00_-;\-[$R$-416]\ * #,##0.00_-;_-[$R$-416]\ * &quot;-&quot;??_-;_-@_-">
                  <c:v>3558.7343758076877</c:v>
                </c:pt>
                <c:pt idx="135" formatCode="_-[$R$-416]\ * #,##0.00_-;\-[$R$-416]\ * #,##0.00_-;_-[$R$-416]\ * &quot;-&quot;??_-;_-@_-">
                  <c:v>3561.3227372494375</c:v>
                </c:pt>
                <c:pt idx="136" formatCode="_-[$R$-416]\ * #,##0.00_-;\-[$R$-416]\ * #,##0.00_-;_-[$R$-416]\ * &quot;-&quot;??_-;_-@_-">
                  <c:v>3563.912981274781</c:v>
                </c:pt>
                <c:pt idx="137" formatCode="_-[$R$-416]\ * #,##0.00_-;\-[$R$-416]\ * #,##0.00_-;_-[$R$-416]\ * &quot;-&quot;??_-;_-@_-">
                  <c:v>3566.5051092529748</c:v>
                </c:pt>
                <c:pt idx="138" formatCode="_-[$R$-416]\ * #,##0.00_-;\-[$R$-416]\ * #,##0.00_-;_-[$R$-416]\ * &quot;-&quot;??_-;_-@_-">
                  <c:v>3569.0991225542621</c:v>
                </c:pt>
                <c:pt idx="139" formatCode="_-[$R$-416]\ * #,##0.00_-;\-[$R$-416]\ * #,##0.00_-;_-[$R$-416]\ * &quot;-&quot;??_-;_-@_-">
                  <c:v>3571.6950225498908</c:v>
                </c:pt>
                <c:pt idx="140" formatCode="_-[$R$-416]\ * #,##0.00_-;\-[$R$-416]\ * #,##0.00_-;_-[$R$-416]\ * &quot;-&quot;??_-;_-@_-">
                  <c:v>3574.2928106121039</c:v>
                </c:pt>
                <c:pt idx="141" formatCode="_-[$R$-416]\ * #,##0.00_-;\-[$R$-416]\ * #,##0.00_-;_-[$R$-416]\ * &quot;-&quot;??_-;_-@_-">
                  <c:v>3576.8924881141411</c:v>
                </c:pt>
                <c:pt idx="142" formatCode="_-[$R$-416]\ * #,##0.00_-;\-[$R$-416]\ * #,##0.00_-;_-[$R$-416]\ * &quot;-&quot;??_-;_-@_-">
                  <c:v>3579.4940564302415</c:v>
                </c:pt>
                <c:pt idx="143" formatCode="_-[$R$-416]\ * #,##0.00_-;\-[$R$-416]\ * #,##0.00_-;_-[$R$-416]\ * &quot;-&quot;??_-;_-@_-">
                  <c:v>3582.0975169356457</c:v>
                </c:pt>
                <c:pt idx="144" formatCode="_-[$R$-416]\ * #,##0.00_-;\-[$R$-416]\ * #,##0.00_-;_-[$R$-416]\ * &quot;-&quot;??_-;_-@_-">
                  <c:v>3554.1463006766598</c:v>
                </c:pt>
                <c:pt idx="145" formatCode="_-[$R$-416]\ * #,##0.00_-;\-[$R$-416]\ * #,##0.00_-;_-[$R$-416]\ * &quot;-&quot;??_-;_-@_-">
                  <c:v>3556.7935020038676</c:v>
                </c:pt>
                <c:pt idx="146" formatCode="_-[$R$-416]\ * #,##0.00_-;\-[$R$-416]\ * #,##0.00_-;_-[$R$-416]\ * &quot;-&quot;??_-;_-@_-">
                  <c:v>3559.4426750211164</c:v>
                </c:pt>
                <c:pt idx="147" formatCode="_-[$R$-416]\ * #,##0.00_-;\-[$R$-416]\ * #,##0.00_-;_-[$R$-416]\ * &quot;-&quot;??_-;_-@_-">
                  <c:v>3562.0938211969624</c:v>
                </c:pt>
                <c:pt idx="148" formatCode="_-[$R$-416]\ * #,##0.00_-;\-[$R$-416]\ * #,##0.00_-;_-[$R$-416]\ * &quot;-&quot;??_-;_-@_-">
                  <c:v>3564.7469420010548</c:v>
                </c:pt>
                <c:pt idx="149" formatCode="_-[$R$-416]\ * #,##0.00_-;\-[$R$-416]\ * #,##0.00_-;_-[$R$-416]\ * &quot;-&quot;??_-;_-@_-">
                  <c:v>3567.4020389041348</c:v>
                </c:pt>
                <c:pt idx="150" formatCode="_-[$R$-416]\ * #,##0.00_-;\-[$R$-416]\ * #,##0.00_-;_-[$R$-416]\ * &quot;-&quot;??_-;_-@_-">
                  <c:v>3570.0591133780449</c:v>
                </c:pt>
                <c:pt idx="151" formatCode="_-[$R$-416]\ * #,##0.00_-;\-[$R$-416]\ * #,##0.00_-;_-[$R$-416]\ * &quot;-&quot;??_-;_-@_-">
                  <c:v>3454.7407304884196</c:v>
                </c:pt>
                <c:pt idx="152" formatCode="_-[$R$-416]\ * #,##0.00_-;\-[$R$-416]\ * #,##0.00_-;_-[$R$-416]\ * &quot;-&quot;??_-;_-@_-">
                  <c:v>3457.6723202495173</c:v>
                </c:pt>
                <c:pt idx="153" formatCode="_-[$R$-416]\ * #,##0.00_-;\-[$R$-416]\ * #,##0.00_-;_-[$R$-416]\ * &quot;-&quot;??_-;_-@_-">
                  <c:v>3460.6063976700948</c:v>
                </c:pt>
                <c:pt idx="154" formatCode="_-[$R$-416]\ * #,##0.00_-;\-[$R$-416]\ * #,##0.00_-;_-[$R$-416]\ * &quot;-&quot;??_-;_-@_-">
                  <c:v>3463.5429648611057</c:v>
                </c:pt>
                <c:pt idx="155" formatCode="_-[$R$-416]\ * #,##0.00_-;\-[$R$-416]\ * #,##0.00_-;_-[$R$-416]\ * &quot;-&quot;??_-;_-@_-">
                  <c:v>3522.8004272538174</c:v>
                </c:pt>
                <c:pt idx="156" formatCode="_-[$R$-416]\ * #,##0.00_-;\-[$R$-416]\ * #,##0.00_-;_-[$R$-416]\ * &quot;-&quot;??_-;_-@_-">
                  <c:v>3631.1231088979462</c:v>
                </c:pt>
                <c:pt idx="157" formatCode="_-[$R$-416]\ * #,##0.00_-;\-[$R$-416]\ * #,##0.00_-;_-[$R$-416]\ * &quot;-&quot;??_-;_-@_-">
                  <c:v>3652.8554973984587</c:v>
                </c:pt>
                <c:pt idx="158" formatCode="_-[$R$-416]\ * #,##0.00_-;\-[$R$-416]\ * #,##0.00_-;_-[$R$-416]\ * &quot;-&quot;??_-;_-@_-">
                  <c:v>3706.9282495700413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87-744D-B4F0-EBA0B2476D86}"/>
            </c:ext>
          </c:extLst>
        </c:ser>
        <c:ser>
          <c:idx val="4"/>
          <c:order val="4"/>
          <c:tx>
            <c:strRef>
              <c:f>Display!$G$6</c:f>
              <c:strCache>
                <c:ptCount val="1"/>
                <c:pt idx="0">
                  <c:v>Downside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Display!$B$7:$B$177</c:f>
              <c:numCache>
                <c:formatCode>m/d/yy</c:formatCode>
                <c:ptCount val="171"/>
                <c:pt idx="0">
                  <c:v>44561</c:v>
                </c:pt>
                <c:pt idx="1">
                  <c:v>44564</c:v>
                </c:pt>
                <c:pt idx="2">
                  <c:v>44566</c:v>
                </c:pt>
                <c:pt idx="3">
                  <c:v>44567</c:v>
                </c:pt>
                <c:pt idx="4">
                  <c:v>44568</c:v>
                </c:pt>
                <c:pt idx="5">
                  <c:v>44571</c:v>
                </c:pt>
                <c:pt idx="6">
                  <c:v>44572</c:v>
                </c:pt>
                <c:pt idx="7">
                  <c:v>44573</c:v>
                </c:pt>
                <c:pt idx="8">
                  <c:v>44574</c:v>
                </c:pt>
                <c:pt idx="9">
                  <c:v>44575</c:v>
                </c:pt>
                <c:pt idx="10">
                  <c:v>44578</c:v>
                </c:pt>
                <c:pt idx="11">
                  <c:v>44579</c:v>
                </c:pt>
                <c:pt idx="12">
                  <c:v>44580</c:v>
                </c:pt>
                <c:pt idx="13">
                  <c:v>44581</c:v>
                </c:pt>
                <c:pt idx="14">
                  <c:v>44582</c:v>
                </c:pt>
                <c:pt idx="15">
                  <c:v>44585</c:v>
                </c:pt>
                <c:pt idx="16">
                  <c:v>44586</c:v>
                </c:pt>
                <c:pt idx="17">
                  <c:v>44587</c:v>
                </c:pt>
                <c:pt idx="18">
                  <c:v>44588</c:v>
                </c:pt>
                <c:pt idx="19">
                  <c:v>44592</c:v>
                </c:pt>
                <c:pt idx="20">
                  <c:v>44593</c:v>
                </c:pt>
                <c:pt idx="21">
                  <c:v>44594</c:v>
                </c:pt>
                <c:pt idx="22">
                  <c:v>44595</c:v>
                </c:pt>
                <c:pt idx="23">
                  <c:v>44596</c:v>
                </c:pt>
                <c:pt idx="24">
                  <c:v>44600</c:v>
                </c:pt>
                <c:pt idx="25">
                  <c:v>44601</c:v>
                </c:pt>
                <c:pt idx="26">
                  <c:v>44606</c:v>
                </c:pt>
                <c:pt idx="27">
                  <c:v>44607</c:v>
                </c:pt>
                <c:pt idx="28">
                  <c:v>44608</c:v>
                </c:pt>
                <c:pt idx="29">
                  <c:v>44609</c:v>
                </c:pt>
                <c:pt idx="30">
                  <c:v>44610</c:v>
                </c:pt>
                <c:pt idx="31">
                  <c:v>44613</c:v>
                </c:pt>
                <c:pt idx="32">
                  <c:v>44614</c:v>
                </c:pt>
                <c:pt idx="33">
                  <c:v>44615</c:v>
                </c:pt>
                <c:pt idx="34">
                  <c:v>44616</c:v>
                </c:pt>
                <c:pt idx="35">
                  <c:v>44617</c:v>
                </c:pt>
                <c:pt idx="36">
                  <c:v>44622</c:v>
                </c:pt>
                <c:pt idx="37">
                  <c:v>44623</c:v>
                </c:pt>
                <c:pt idx="38">
                  <c:v>44624</c:v>
                </c:pt>
                <c:pt idx="39">
                  <c:v>44627</c:v>
                </c:pt>
                <c:pt idx="40">
                  <c:v>44628</c:v>
                </c:pt>
                <c:pt idx="41">
                  <c:v>44629</c:v>
                </c:pt>
                <c:pt idx="42">
                  <c:v>44630</c:v>
                </c:pt>
                <c:pt idx="43">
                  <c:v>44631</c:v>
                </c:pt>
                <c:pt idx="44">
                  <c:v>44634</c:v>
                </c:pt>
                <c:pt idx="45">
                  <c:v>44635</c:v>
                </c:pt>
                <c:pt idx="46">
                  <c:v>44636</c:v>
                </c:pt>
                <c:pt idx="47">
                  <c:v>44637</c:v>
                </c:pt>
                <c:pt idx="48">
                  <c:v>44638</c:v>
                </c:pt>
                <c:pt idx="49">
                  <c:v>44641</c:v>
                </c:pt>
                <c:pt idx="50">
                  <c:v>44642</c:v>
                </c:pt>
                <c:pt idx="51">
                  <c:v>44643</c:v>
                </c:pt>
                <c:pt idx="52">
                  <c:v>44644</c:v>
                </c:pt>
                <c:pt idx="53">
                  <c:v>44645</c:v>
                </c:pt>
                <c:pt idx="54">
                  <c:v>44648</c:v>
                </c:pt>
                <c:pt idx="55">
                  <c:v>44649</c:v>
                </c:pt>
                <c:pt idx="56">
                  <c:v>44650</c:v>
                </c:pt>
                <c:pt idx="57">
                  <c:v>44651</c:v>
                </c:pt>
                <c:pt idx="58">
                  <c:v>44652</c:v>
                </c:pt>
                <c:pt idx="59">
                  <c:v>44655</c:v>
                </c:pt>
                <c:pt idx="60">
                  <c:v>44656</c:v>
                </c:pt>
                <c:pt idx="61">
                  <c:v>44657</c:v>
                </c:pt>
                <c:pt idx="62">
                  <c:v>44658</c:v>
                </c:pt>
                <c:pt idx="63">
                  <c:v>44659</c:v>
                </c:pt>
                <c:pt idx="64">
                  <c:v>44662</c:v>
                </c:pt>
                <c:pt idx="65">
                  <c:v>44663</c:v>
                </c:pt>
                <c:pt idx="66">
                  <c:v>44664</c:v>
                </c:pt>
                <c:pt idx="67">
                  <c:v>44665</c:v>
                </c:pt>
                <c:pt idx="68">
                  <c:v>44669</c:v>
                </c:pt>
                <c:pt idx="69">
                  <c:v>44670</c:v>
                </c:pt>
                <c:pt idx="70">
                  <c:v>44671</c:v>
                </c:pt>
                <c:pt idx="71">
                  <c:v>44673</c:v>
                </c:pt>
                <c:pt idx="72">
                  <c:v>44676</c:v>
                </c:pt>
                <c:pt idx="73">
                  <c:v>44677</c:v>
                </c:pt>
                <c:pt idx="74">
                  <c:v>44678</c:v>
                </c:pt>
                <c:pt idx="75">
                  <c:v>44679</c:v>
                </c:pt>
                <c:pt idx="76">
                  <c:v>44680</c:v>
                </c:pt>
                <c:pt idx="77">
                  <c:v>44683</c:v>
                </c:pt>
                <c:pt idx="78">
                  <c:v>44684</c:v>
                </c:pt>
                <c:pt idx="79">
                  <c:v>44685</c:v>
                </c:pt>
                <c:pt idx="80">
                  <c:v>44686</c:v>
                </c:pt>
                <c:pt idx="81">
                  <c:v>44687</c:v>
                </c:pt>
                <c:pt idx="82">
                  <c:v>44690</c:v>
                </c:pt>
                <c:pt idx="83">
                  <c:v>44691</c:v>
                </c:pt>
                <c:pt idx="84">
                  <c:v>44692</c:v>
                </c:pt>
                <c:pt idx="85">
                  <c:v>44693</c:v>
                </c:pt>
                <c:pt idx="86">
                  <c:v>44694</c:v>
                </c:pt>
                <c:pt idx="87">
                  <c:v>44697</c:v>
                </c:pt>
                <c:pt idx="88">
                  <c:v>44698</c:v>
                </c:pt>
                <c:pt idx="89">
                  <c:v>44699</c:v>
                </c:pt>
                <c:pt idx="90">
                  <c:v>44700</c:v>
                </c:pt>
                <c:pt idx="91">
                  <c:v>44701</c:v>
                </c:pt>
                <c:pt idx="92">
                  <c:v>44704</c:v>
                </c:pt>
                <c:pt idx="93">
                  <c:v>44705</c:v>
                </c:pt>
                <c:pt idx="94">
                  <c:v>44706</c:v>
                </c:pt>
                <c:pt idx="95">
                  <c:v>44707</c:v>
                </c:pt>
                <c:pt idx="96">
                  <c:v>44708</c:v>
                </c:pt>
                <c:pt idx="97">
                  <c:v>44711</c:v>
                </c:pt>
                <c:pt idx="98">
                  <c:v>44712</c:v>
                </c:pt>
                <c:pt idx="99">
                  <c:v>44713</c:v>
                </c:pt>
                <c:pt idx="100">
                  <c:v>44714</c:v>
                </c:pt>
                <c:pt idx="101">
                  <c:v>44715</c:v>
                </c:pt>
                <c:pt idx="102">
                  <c:v>44718</c:v>
                </c:pt>
                <c:pt idx="103">
                  <c:v>44719</c:v>
                </c:pt>
                <c:pt idx="104">
                  <c:v>44720</c:v>
                </c:pt>
                <c:pt idx="105">
                  <c:v>44721</c:v>
                </c:pt>
                <c:pt idx="106">
                  <c:v>44722</c:v>
                </c:pt>
                <c:pt idx="107">
                  <c:v>44725</c:v>
                </c:pt>
                <c:pt idx="108">
                  <c:v>44726</c:v>
                </c:pt>
                <c:pt idx="109">
                  <c:v>44727</c:v>
                </c:pt>
                <c:pt idx="110">
                  <c:v>44729</c:v>
                </c:pt>
                <c:pt idx="111">
                  <c:v>44732</c:v>
                </c:pt>
                <c:pt idx="112">
                  <c:v>44733</c:v>
                </c:pt>
                <c:pt idx="113">
                  <c:v>44734</c:v>
                </c:pt>
                <c:pt idx="114">
                  <c:v>44735</c:v>
                </c:pt>
                <c:pt idx="115">
                  <c:v>44736</c:v>
                </c:pt>
                <c:pt idx="116">
                  <c:v>44739</c:v>
                </c:pt>
                <c:pt idx="117">
                  <c:v>44740</c:v>
                </c:pt>
                <c:pt idx="118">
                  <c:v>44741</c:v>
                </c:pt>
                <c:pt idx="119">
                  <c:v>44742</c:v>
                </c:pt>
                <c:pt idx="120">
                  <c:v>44743</c:v>
                </c:pt>
                <c:pt idx="121">
                  <c:v>44746</c:v>
                </c:pt>
                <c:pt idx="122">
                  <c:v>44747</c:v>
                </c:pt>
                <c:pt idx="123">
                  <c:v>44748</c:v>
                </c:pt>
                <c:pt idx="124">
                  <c:v>44749</c:v>
                </c:pt>
                <c:pt idx="125">
                  <c:v>44750</c:v>
                </c:pt>
                <c:pt idx="126">
                  <c:v>44753</c:v>
                </c:pt>
                <c:pt idx="127">
                  <c:v>44754</c:v>
                </c:pt>
                <c:pt idx="128">
                  <c:v>44755</c:v>
                </c:pt>
                <c:pt idx="129">
                  <c:v>44756</c:v>
                </c:pt>
                <c:pt idx="130">
                  <c:v>44757</c:v>
                </c:pt>
                <c:pt idx="131">
                  <c:v>44760</c:v>
                </c:pt>
                <c:pt idx="132">
                  <c:v>44761</c:v>
                </c:pt>
                <c:pt idx="133">
                  <c:v>44762</c:v>
                </c:pt>
                <c:pt idx="134">
                  <c:v>44763</c:v>
                </c:pt>
                <c:pt idx="135">
                  <c:v>44764</c:v>
                </c:pt>
                <c:pt idx="136">
                  <c:v>44767</c:v>
                </c:pt>
                <c:pt idx="137">
                  <c:v>44768</c:v>
                </c:pt>
                <c:pt idx="138">
                  <c:v>44769</c:v>
                </c:pt>
                <c:pt idx="139">
                  <c:v>44770</c:v>
                </c:pt>
                <c:pt idx="140">
                  <c:v>44771</c:v>
                </c:pt>
                <c:pt idx="141">
                  <c:v>44774</c:v>
                </c:pt>
                <c:pt idx="142">
                  <c:v>44775</c:v>
                </c:pt>
                <c:pt idx="143">
                  <c:v>44776</c:v>
                </c:pt>
                <c:pt idx="144">
                  <c:v>44777</c:v>
                </c:pt>
                <c:pt idx="145">
                  <c:v>44778</c:v>
                </c:pt>
                <c:pt idx="146">
                  <c:v>44781</c:v>
                </c:pt>
                <c:pt idx="147">
                  <c:v>44782</c:v>
                </c:pt>
                <c:pt idx="148">
                  <c:v>44783</c:v>
                </c:pt>
                <c:pt idx="149">
                  <c:v>44784</c:v>
                </c:pt>
                <c:pt idx="150">
                  <c:v>44785</c:v>
                </c:pt>
                <c:pt idx="151">
                  <c:v>44788</c:v>
                </c:pt>
                <c:pt idx="152">
                  <c:v>44789</c:v>
                </c:pt>
                <c:pt idx="153">
                  <c:v>44790</c:v>
                </c:pt>
                <c:pt idx="154">
                  <c:v>44791</c:v>
                </c:pt>
                <c:pt idx="155">
                  <c:v>44819</c:v>
                </c:pt>
                <c:pt idx="156">
                  <c:v>44849</c:v>
                </c:pt>
                <c:pt idx="157">
                  <c:v>44880</c:v>
                </c:pt>
                <c:pt idx="158">
                  <c:v>44910</c:v>
                </c:pt>
              </c:numCache>
            </c:numRef>
          </c:cat>
          <c:val>
            <c:numRef>
              <c:f>Display!$G$7:$G$177</c:f>
              <c:numCache>
                <c:formatCode>General</c:formatCode>
                <c:ptCount val="171"/>
                <c:pt idx="130" formatCode="_-[$R$-416]\ * #,##0.00_-;\-[$R$-416]\ * #,##0.00_-;_-[$R$-416]\ * &quot;-&quot;??_-;_-@_-">
                  <c:v>3548.3997285263913</c:v>
                </c:pt>
                <c:pt idx="131" formatCode="_-[$R$-416]\ * #,##0.00_-;\-[$R$-416]\ * #,##0.00_-;_-[$R$-416]\ * &quot;-&quot;??_-;_-@_-">
                  <c:v>3550.0529279130124</c:v>
                </c:pt>
                <c:pt idx="132" formatCode="_-[$R$-416]\ * #,##0.00_-;\-[$R$-416]\ * #,##0.00_-;_-[$R$-416]\ * &quot;-&quot;??_-;_-@_-">
                  <c:v>3551.7068975252041</c:v>
                </c:pt>
                <c:pt idx="133" formatCode="_-[$R$-416]\ * #,##0.00_-;\-[$R$-416]\ * #,##0.00_-;_-[$R$-416]\ * &quot;-&quot;??_-;_-@_-">
                  <c:v>3553.3616377218173</c:v>
                </c:pt>
                <c:pt idx="134" formatCode="_-[$R$-416]\ * #,##0.00_-;\-[$R$-416]\ * #,##0.00_-;_-[$R$-416]\ * &quot;-&quot;??_-;_-@_-">
                  <c:v>3555.0171488618653</c:v>
                </c:pt>
                <c:pt idx="135" formatCode="_-[$R$-416]\ * #,##0.00_-;\-[$R$-416]\ * #,##0.00_-;_-[$R$-416]\ * &quot;-&quot;??_-;_-@_-">
                  <c:v>3556.6734313045322</c:v>
                </c:pt>
                <c:pt idx="136" formatCode="_-[$R$-416]\ * #,##0.00_-;\-[$R$-416]\ * #,##0.00_-;_-[$R$-416]\ * &quot;-&quot;??_-;_-@_-">
                  <c:v>3558.3304854091666</c:v>
                </c:pt>
                <c:pt idx="137" formatCode="_-[$R$-416]\ * #,##0.00_-;\-[$R$-416]\ * #,##0.00_-;_-[$R$-416]\ * &quot;-&quot;??_-;_-@_-">
                  <c:v>3559.9883115352882</c:v>
                </c:pt>
                <c:pt idx="138" formatCode="_-[$R$-416]\ * #,##0.00_-;\-[$R$-416]\ * #,##0.00_-;_-[$R$-416]\ * &quot;-&quot;??_-;_-@_-">
                  <c:v>3561.6469100425779</c:v>
                </c:pt>
                <c:pt idx="139" formatCode="_-[$R$-416]\ * #,##0.00_-;\-[$R$-416]\ * #,##0.00_-;_-[$R$-416]\ * &quot;-&quot;??_-;_-@_-">
                  <c:v>3563.3062812908911</c:v>
                </c:pt>
                <c:pt idx="140" formatCode="_-[$R$-416]\ * #,##0.00_-;\-[$R$-416]\ * #,##0.00_-;_-[$R$-416]\ * &quot;-&quot;??_-;_-@_-">
                  <c:v>3564.9664256402471</c:v>
                </c:pt>
                <c:pt idx="141" formatCode="_-[$R$-416]\ * #,##0.00_-;\-[$R$-416]\ * #,##0.00_-;_-[$R$-416]\ * &quot;-&quot;??_-;_-@_-">
                  <c:v>3566.627343450833</c:v>
                </c:pt>
                <c:pt idx="142" formatCode="_-[$R$-416]\ * #,##0.00_-;\-[$R$-416]\ * #,##0.00_-;_-[$R$-416]\ * &quot;-&quot;??_-;_-@_-">
                  <c:v>3568.2890350830053</c:v>
                </c:pt>
                <c:pt idx="143" formatCode="_-[$R$-416]\ * #,##0.00_-;\-[$R$-416]\ * #,##0.00_-;_-[$R$-416]\ * &quot;-&quot;??_-;_-@_-">
                  <c:v>3569.951500897288</c:v>
                </c:pt>
                <c:pt idx="144" formatCode="_-[$R$-416]\ * #,##0.00_-;\-[$R$-416]\ * #,##0.00_-;_-[$R$-416]\ * &quot;-&quot;??_-;_-@_-">
                  <c:v>3541.1697361982287</c:v>
                </c:pt>
                <c:pt idx="145" formatCode="_-[$R$-416]\ * #,##0.00_-;\-[$R$-416]\ * #,##0.00_-;_-[$R$-416]\ * &quot;-&quot;??_-;_-@_-">
                  <c:v>3542.8815008470538</c:v>
                </c:pt>
                <c:pt idx="146" formatCode="_-[$R$-416]\ * #,##0.00_-;\-[$R$-416]\ * #,##0.00_-;_-[$R$-416]\ * &quot;-&quot;??_-;_-@_-">
                  <c:v>3544.5940929451199</c:v>
                </c:pt>
                <c:pt idx="147" formatCode="_-[$R$-416]\ * #,##0.00_-;\-[$R$-416]\ * #,##0.00_-;_-[$R$-416]\ * &quot;-&quot;??_-;_-@_-">
                  <c:v>3546.3075128924088</c:v>
                </c:pt>
                <c:pt idx="148" formatCode="_-[$R$-416]\ * #,##0.00_-;\-[$R$-416]\ * #,##0.00_-;_-[$R$-416]\ * &quot;-&quot;??_-;_-@_-">
                  <c:v>3548.0217610890932</c:v>
                </c:pt>
                <c:pt idx="149" formatCode="_-[$R$-416]\ * #,##0.00_-;\-[$R$-416]\ * #,##0.00_-;_-[$R$-416]\ * &quot;-&quot;??_-;_-@_-">
                  <c:v>3549.7368379355394</c:v>
                </c:pt>
                <c:pt idx="150" formatCode="_-[$R$-416]\ * #,##0.00_-;\-[$R$-416]\ * #,##0.00_-;_-[$R$-416]\ * &quot;-&quot;??_-;_-@_-">
                  <c:v>3551.4527438323107</c:v>
                </c:pt>
                <c:pt idx="151" formatCode="_-[$R$-416]\ * #,##0.00_-;\-[$R$-416]\ * #,##0.00_-;_-[$R$-416]\ * &quot;-&quot;??_-;_-@_-">
                  <c:v>3435.8375748171106</c:v>
                </c:pt>
                <c:pt idx="152" formatCode="_-[$R$-416]\ * #,##0.00_-;\-[$R$-416]\ * #,##0.00_-;_-[$R$-416]\ * &quot;-&quot;??_-;_-@_-">
                  <c:v>3437.9221101413427</c:v>
                </c:pt>
                <c:pt idx="153" formatCode="_-[$R$-416]\ * #,##0.00_-;\-[$R$-416]\ * #,##0.00_-;_-[$R$-416]\ * &quot;-&quot;??_-;_-@_-">
                  <c:v>3440.0079101608426</c:v>
                </c:pt>
                <c:pt idx="154" formatCode="_-[$R$-416]\ * #,##0.00_-;\-[$R$-416]\ * #,##0.00_-;_-[$R$-416]\ * &quot;-&quot;??_-;_-@_-">
                  <c:v>3442.0949756429031</c:v>
                </c:pt>
                <c:pt idx="155" formatCode="_-[$R$-416]\ * #,##0.00_-;\-[$R$-416]\ * #,##0.00_-;_-[$R$-416]\ * &quot;-&quot;??_-;_-@_-">
                  <c:v>3484.1032181885807</c:v>
                </c:pt>
                <c:pt idx="156" formatCode="_-[$R$-416]\ * #,##0.00_-;\-[$R$-416]\ * #,##0.00_-;_-[$R$-416]\ * &quot;-&quot;??_-;_-@_-">
                  <c:v>3571.0648371662569</c:v>
                </c:pt>
                <c:pt idx="157" formatCode="_-[$R$-416]\ * #,##0.00_-;\-[$R$-416]\ * #,##0.00_-;_-[$R$-416]\ * &quot;-&quot;??_-;_-@_-">
                  <c:v>3571.9909117014427</c:v>
                </c:pt>
                <c:pt idx="158" formatCode="_-[$R$-416]\ * #,##0.00_-;\-[$R$-416]\ * #,##0.00_-;_-[$R$-416]\ * &quot;-&quot;??_-;_-@_-">
                  <c:v>3603.9580204153181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E87-744D-B4F0-EBA0B2476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1576240"/>
        <c:axId val="1361577888"/>
      </c:lineChart>
      <c:dateAx>
        <c:axId val="1361576240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1361577888"/>
        <c:crosses val="autoZero"/>
        <c:auto val="1"/>
        <c:lblOffset val="100"/>
        <c:baseTimeUnit val="days"/>
      </c:dateAx>
      <c:valAx>
        <c:axId val="1361577888"/>
        <c:scaling>
          <c:orientation val="minMax"/>
        </c:scaling>
        <c:delete val="0"/>
        <c:axPos val="l"/>
        <c:numFmt formatCode="_-[$R$-416]\ * #,##0.00_-;\-[$R$-416]\ * #,##0.00_-;_-[$R$-416]\ 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1361576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Garamond" panose="02020404030301010803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6B104-7C26-46A9-BE38-3041ED9C6199}" type="datetimeFigureOut">
              <a:rPr lang="en-US" smtClean="0"/>
              <a:t>11/6/23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05FC1-50C5-4CDE-B53A-E797A8726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0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8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4" y="10490515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025" y="0"/>
            <a:ext cx="20094575" cy="11307445"/>
          </a:xfrm>
          <a:custGeom>
            <a:avLst/>
            <a:gdLst/>
            <a:ahLst/>
            <a:cxnLst/>
            <a:rect l="l" t="t" r="r" b="b"/>
            <a:pathLst>
              <a:path w="20094575" h="11307445">
                <a:moveTo>
                  <a:pt x="20094048" y="0"/>
                </a:moveTo>
                <a:lnTo>
                  <a:pt x="0" y="0"/>
                </a:lnTo>
                <a:lnTo>
                  <a:pt x="0" y="11307142"/>
                </a:lnTo>
                <a:lnTo>
                  <a:pt x="20094048" y="11307142"/>
                </a:lnTo>
                <a:lnTo>
                  <a:pt x="20094048" y="0"/>
                </a:lnTo>
                <a:close/>
              </a:path>
            </a:pathLst>
          </a:custGeom>
          <a:solidFill>
            <a:srgbClr val="3D576F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5" y="0"/>
            <a:ext cx="20099074" cy="1130714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29030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939857" y="1701096"/>
            <a:ext cx="14222094" cy="8493125"/>
          </a:xfrm>
          <a:custGeom>
            <a:avLst/>
            <a:gdLst/>
            <a:ahLst/>
            <a:cxnLst/>
            <a:rect l="l" t="t" r="r" b="b"/>
            <a:pathLst>
              <a:path w="14222094" h="8493125">
                <a:moveTo>
                  <a:pt x="14221872" y="0"/>
                </a:moveTo>
                <a:lnTo>
                  <a:pt x="0" y="0"/>
                </a:lnTo>
                <a:lnTo>
                  <a:pt x="0" y="8492920"/>
                </a:lnTo>
                <a:lnTo>
                  <a:pt x="14221872" y="8492920"/>
                </a:lnTo>
                <a:lnTo>
                  <a:pt x="14221872" y="0"/>
                </a:lnTo>
                <a:close/>
              </a:path>
            </a:pathLst>
          </a:custGeom>
          <a:solidFill>
            <a:srgbClr val="FFFFFF">
              <a:alpha val="7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20104099" cy="113093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46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5505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1377" y="1706257"/>
            <a:ext cx="4361344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75494" y="3057565"/>
            <a:ext cx="16153111" cy="5906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06117" y="10576790"/>
            <a:ext cx="368300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Michael%20Lu%20%3cmichael.j.lu@stern.nyu.edu%3e" TargetMode="External"/><Relationship Id="rId3" Type="http://schemas.openxmlformats.org/officeDocument/2006/relationships/image" Target="../media/image4.png"/><Relationship Id="rId7" Type="http://schemas.openxmlformats.org/officeDocument/2006/relationships/hyperlink" Target="mailto:ask9108@stern.nyu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Connor%20Liu%20%3cconnor.liu@stern.nyu.edu%3e" TargetMode="External"/><Relationship Id="rId5" Type="http://schemas.openxmlformats.org/officeDocument/2006/relationships/hyperlink" Target="http://www.quantfsnyu.com/" TargetMode="Externa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26" y="1133"/>
            <a:ext cx="20096248" cy="11307086"/>
          </a:xfrm>
          <a:prstGeom prst="rect">
            <a:avLst/>
          </a:prstGeom>
          <a:solidFill>
            <a:srgbClr val="3E587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2A8C946-CC9F-4E44-A916-CB423880A0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68000"/>
          </a:blip>
          <a:srcRect t="7" b="7"/>
          <a:stretch>
            <a:fillRect/>
          </a:stretch>
        </p:blipFill>
        <p:spPr>
          <a:xfrm>
            <a:off x="3926" y="1135"/>
            <a:ext cx="20104099" cy="11307084"/>
          </a:xfrm>
        </p:spPr>
      </p:pic>
      <p:sp>
        <p:nvSpPr>
          <p:cNvPr id="19" name="TextBox 18"/>
          <p:cNvSpPr txBox="1"/>
          <p:nvPr/>
        </p:nvSpPr>
        <p:spPr>
          <a:xfrm>
            <a:off x="1954170" y="6879594"/>
            <a:ext cx="165396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u="none" spc="-10" dirty="0">
                <a:solidFill>
                  <a:schemeClr val="bg1"/>
                </a:solidFill>
                <a:latin typeface="Garamond"/>
                <a:cs typeface="Garamond"/>
              </a:rPr>
              <a:t>Fixed Income</a:t>
            </a:r>
            <a:endParaRPr lang="en-US" sz="7000" b="1" dirty="0">
              <a:solidFill>
                <a:schemeClr val="bg1"/>
              </a:solidFill>
              <a:latin typeface="Garamond" panose="02020404030301010803" pitchFamily="18" charset="0"/>
              <a:ea typeface="Lato Thin" charset="0"/>
              <a:cs typeface="Lato Thin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535C7-85DA-9046-8E03-4F182540E5E0}"/>
              </a:ext>
            </a:extLst>
          </p:cNvPr>
          <p:cNvSpPr/>
          <p:nvPr/>
        </p:nvSpPr>
        <p:spPr>
          <a:xfrm>
            <a:off x="-84690" y="6702256"/>
            <a:ext cx="20276061" cy="16994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8A0A7C-4C3E-2540-B28D-7F521154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95" y="219652"/>
            <a:ext cx="3691889" cy="11814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6AA65-6F71-0224-4650-D15BA0368926}"/>
              </a:ext>
            </a:extLst>
          </p:cNvPr>
          <p:cNvSpPr txBox="1"/>
          <p:nvPr/>
        </p:nvSpPr>
        <p:spPr>
          <a:xfrm>
            <a:off x="1782208" y="8474075"/>
            <a:ext cx="1653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none" spc="-10" dirty="0">
                <a:solidFill>
                  <a:schemeClr val="bg1"/>
                </a:solidFill>
                <a:latin typeface="Garamond"/>
                <a:cs typeface="Garamond"/>
              </a:rPr>
              <a:t>Kevin Chen</a:t>
            </a:r>
            <a:endParaRPr lang="en-US" sz="4000" b="1" dirty="0">
              <a:solidFill>
                <a:schemeClr val="bg1"/>
              </a:solidFill>
              <a:latin typeface="Garamond" panose="02020404030301010803" pitchFamily="18" charset="0"/>
              <a:ea typeface="Lato Thin" charset="0"/>
              <a:cs typeface="Lato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0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2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91146" y="2427390"/>
            <a:ext cx="11719516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u="none" spc="320" dirty="0">
                <a:solidFill>
                  <a:schemeClr val="tx1"/>
                </a:solidFill>
              </a:rPr>
              <a:t>Zero Rate Yield Curve</a:t>
            </a:r>
            <a:endParaRPr u="none" spc="37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192292" y="4048092"/>
            <a:ext cx="11719516" cy="140294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We plot a curve of zero rates implied by the STRIPS market: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endParaRPr lang="en-US" sz="2950" dirty="0">
              <a:solidFill>
                <a:schemeClr val="dk1"/>
              </a:solidFill>
              <a:latin typeface="Garamond"/>
              <a:cs typeface="Garamond"/>
              <a:sym typeface="Garamond"/>
            </a:endParaRPr>
          </a:p>
          <a:p>
            <a:pPr>
              <a:lnSpc>
                <a:spcPct val="100000"/>
              </a:lnSpc>
              <a:spcBef>
                <a:spcPts val="120"/>
              </a:spcBef>
              <a:tabLst>
                <a:tab pos="472440" algn="l"/>
              </a:tabLst>
            </a:pPr>
            <a:endParaRPr lang="en-US" sz="2950" dirty="0">
              <a:solidFill>
                <a:schemeClr val="dk1"/>
              </a:solidFill>
              <a:latin typeface="Garamond"/>
              <a:cs typeface="Garamond"/>
              <a:sym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10</a:t>
            </a:fld>
            <a:endParaRPr spc="15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A4A9A21-737F-19B1-DA37-B91599D098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8925916"/>
              </p:ext>
            </p:extLst>
          </p:nvPr>
        </p:nvGraphicFramePr>
        <p:xfrm>
          <a:off x="4191146" y="4664076"/>
          <a:ext cx="11719516" cy="4942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8469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2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91146" y="2427390"/>
            <a:ext cx="11719516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u="none" spc="320" dirty="0">
                <a:solidFill>
                  <a:schemeClr val="tx1"/>
                </a:solidFill>
              </a:rPr>
              <a:t>Coupon Bonds</a:t>
            </a:r>
            <a:endParaRPr u="none" spc="37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ject 9"/>
              <p:cNvSpPr txBox="1"/>
              <p:nvPr/>
            </p:nvSpPr>
            <p:spPr>
              <a:xfrm>
                <a:off x="4192292" y="4048092"/>
                <a:ext cx="11719516" cy="4323620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471805" indent="-472440">
                  <a:lnSpc>
                    <a:spcPct val="100000"/>
                  </a:lnSpc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r>
                  <a:rPr lang="en-US" sz="2950" dirty="0">
                    <a:solidFill>
                      <a:schemeClr val="dk1"/>
                    </a:solidFill>
                    <a:latin typeface="Garamond"/>
                    <a:ea typeface="Garamond"/>
                    <a:cs typeface="Garamond"/>
                    <a:sym typeface="Garamond"/>
                  </a:rPr>
                  <a:t>A </a:t>
                </a:r>
                <a:r>
                  <a:rPr lang="en-US" sz="2950" b="1" dirty="0">
                    <a:solidFill>
                      <a:schemeClr val="dk1"/>
                    </a:solidFill>
                    <a:latin typeface="Garamond"/>
                    <a:ea typeface="Garamond"/>
                    <a:cs typeface="Garamond"/>
                    <a:sym typeface="Garamond"/>
                  </a:rPr>
                  <a:t>coupon bond </a:t>
                </a:r>
                <a:r>
                  <a:rPr lang="en-US" sz="2950" dirty="0">
                    <a:solidFill>
                      <a:schemeClr val="dk1"/>
                    </a:solidFill>
                    <a:latin typeface="Garamond"/>
                    <a:ea typeface="Garamond"/>
                    <a:cs typeface="Garamond"/>
                    <a:sym typeface="Garamond"/>
                  </a:rPr>
                  <a:t>is a </a:t>
                </a:r>
                <a:r>
                  <a:rPr lang="en-US" sz="2950" b="1" dirty="0">
                    <a:solidFill>
                      <a:schemeClr val="dk1"/>
                    </a:solidFill>
                    <a:latin typeface="Garamond"/>
                    <a:ea typeface="Garamond"/>
                    <a:cs typeface="Garamond"/>
                    <a:sym typeface="Garamond"/>
                  </a:rPr>
                  <a:t>package</a:t>
                </a:r>
                <a:r>
                  <a:rPr lang="en-US" sz="2950" dirty="0">
                    <a:solidFill>
                      <a:schemeClr val="dk1"/>
                    </a:solidFill>
                    <a:latin typeface="Garamond"/>
                    <a:ea typeface="Garamond"/>
                    <a:cs typeface="Garamond"/>
                    <a:sym typeface="Garamond"/>
                  </a:rPr>
                  <a:t> of </a:t>
                </a:r>
                <a:r>
                  <a:rPr lang="en-US" sz="2950" b="1" dirty="0">
                    <a:solidFill>
                      <a:schemeClr val="dk1"/>
                    </a:solidFill>
                    <a:latin typeface="Garamond"/>
                    <a:ea typeface="Garamond"/>
                    <a:cs typeface="Garamond"/>
                    <a:sym typeface="Garamond"/>
                  </a:rPr>
                  <a:t>cash flows </a:t>
                </a:r>
                <a:r>
                  <a:rPr lang="en-US" sz="2950" dirty="0">
                    <a:solidFill>
                      <a:schemeClr val="dk1"/>
                    </a:solidFill>
                    <a:latin typeface="Garamond"/>
                    <a:ea typeface="Garamond"/>
                    <a:cs typeface="Garamond"/>
                    <a:sym typeface="Garamond"/>
                  </a:rPr>
                  <a:t>– we can value them as such.</a:t>
                </a:r>
              </a:p>
              <a:p>
                <a:pPr marL="471805" indent="-472440">
                  <a:lnSpc>
                    <a:spcPct val="100000"/>
                  </a:lnSpc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endParaRPr lang="en-US" sz="295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marL="471805" indent="-472440">
                  <a:lnSpc>
                    <a:spcPct val="100000"/>
                  </a:lnSpc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r>
                  <a:rPr lang="en-US" sz="2950" dirty="0">
                    <a:solidFill>
                      <a:schemeClr val="dk1"/>
                    </a:solidFill>
                    <a:latin typeface="Garamond"/>
                    <a:ea typeface="Garamond"/>
                    <a:cs typeface="Garamond"/>
                    <a:sym typeface="Garamond"/>
                  </a:rPr>
                  <a:t>In the U.S., coupon bonds pay </a:t>
                </a:r>
                <a:r>
                  <a:rPr lang="en-US" sz="2950" b="1" dirty="0">
                    <a:solidFill>
                      <a:schemeClr val="dk1"/>
                    </a:solidFill>
                    <a:latin typeface="Garamond"/>
                    <a:ea typeface="Garamond"/>
                    <a:cs typeface="Garamond"/>
                    <a:sym typeface="Garamond"/>
                  </a:rPr>
                  <a:t>coupons</a:t>
                </a:r>
                <a:r>
                  <a:rPr lang="en-US" sz="2950" dirty="0">
                    <a:solidFill>
                      <a:schemeClr val="dk1"/>
                    </a:solidFill>
                    <a:latin typeface="Garamond"/>
                    <a:ea typeface="Garamond"/>
                    <a:cs typeface="Garamond"/>
                    <a:sym typeface="Garamond"/>
                  </a:rPr>
                  <a:t> </a:t>
                </a:r>
                <a:r>
                  <a:rPr lang="en-US" sz="2950" b="1" dirty="0">
                    <a:solidFill>
                      <a:schemeClr val="dk1"/>
                    </a:solidFill>
                    <a:latin typeface="Garamond"/>
                    <a:ea typeface="Garamond"/>
                    <a:cs typeface="Garamond"/>
                    <a:sym typeface="Garamond"/>
                  </a:rPr>
                  <a:t>every 6 months </a:t>
                </a:r>
                <a:r>
                  <a:rPr lang="en-US" sz="2950" dirty="0">
                    <a:solidFill>
                      <a:schemeClr val="dk1"/>
                    </a:solidFill>
                    <a:latin typeface="Garamond"/>
                    <a:ea typeface="Garamond"/>
                    <a:cs typeface="Garamond"/>
                    <a:sym typeface="Garamond"/>
                  </a:rPr>
                  <a:t>and par value at maturity.</a:t>
                </a:r>
              </a:p>
              <a:p>
                <a:pPr>
                  <a:spcBef>
                    <a:spcPts val="120"/>
                  </a:spcBef>
                  <a:tabLst>
                    <a:tab pos="4724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𝐵𝑜𝑛𝑑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𝑃𝑟𝑖𝑐𝑒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𝑃𝑟𝑖𝑛𝑐𝑖𝑝𝑎𝑙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𝑌𝑇𝑀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𝐶𝑜𝑢𝑝𝑜𝑛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𝑌𝑇𝑀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3200" dirty="0">
                  <a:latin typeface="Garamond" panose="02020404030301010803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120"/>
                  </a:spcBef>
                  <a:tabLst>
                    <a:tab pos="472440" algn="l"/>
                  </a:tabLst>
                </a:pPr>
                <a:endParaRPr lang="en-US" sz="2950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>
                  <a:lnSpc>
                    <a:spcPct val="100000"/>
                  </a:lnSpc>
                  <a:spcBef>
                    <a:spcPts val="120"/>
                  </a:spcBef>
                  <a:tabLst>
                    <a:tab pos="472440" algn="l"/>
                  </a:tabLst>
                </a:pPr>
                <a:r>
                  <a:rPr lang="en-US" sz="2950" dirty="0">
                    <a:solidFill>
                      <a:schemeClr val="dk1"/>
                    </a:solidFill>
                    <a:latin typeface="Garamond" panose="02020404030301010803" pitchFamily="18" charset="0"/>
                    <a:ea typeface="Garamond"/>
                    <a:cs typeface="Garamond"/>
                    <a:sym typeface="Garamond"/>
                  </a:rPr>
                  <a:t>Note: a bond paying a coupon of </a:t>
                </a:r>
                <a14:m>
                  <m:oMath xmlns:m="http://schemas.openxmlformats.org/officeDocument/2006/math">
                    <m:r>
                      <a:rPr lang="en-US" sz="295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aramond"/>
                        <a:cs typeface="Garamond"/>
                        <a:sym typeface="Garamond"/>
                      </a:rPr>
                      <m:t>𝑟</m:t>
                    </m:r>
                  </m:oMath>
                </a14:m>
                <a:r>
                  <a:rPr lang="en-US" sz="2950" dirty="0">
                    <a:latin typeface="Garamond"/>
                    <a:cs typeface="Garamond"/>
                  </a:rPr>
                  <a:t> pays coupon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5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Garamond"/>
                            <a:cs typeface="Garamond"/>
                            <a:sym typeface="Garamond"/>
                          </a:rPr>
                        </m:ctrlPr>
                      </m:fPr>
                      <m:num>
                        <m:r>
                          <a:rPr lang="en-US" sz="295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Garamond"/>
                            <a:cs typeface="Garamond"/>
                            <a:sym typeface="Garamond"/>
                          </a:rPr>
                          <m:t>𝑟</m:t>
                        </m:r>
                      </m:num>
                      <m:den>
                        <m:r>
                          <a:rPr lang="en-US" sz="295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Garamond"/>
                            <a:cs typeface="Garamond"/>
                            <a:sym typeface="Garamond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950" dirty="0">
                    <a:latin typeface="Garamond"/>
                    <a:cs typeface="Garamond"/>
                  </a:rPr>
                  <a:t> every half year.</a:t>
                </a:r>
              </a:p>
            </p:txBody>
          </p:sp>
        </mc:Choice>
        <mc:Fallback>
          <p:sp>
            <p:nvSpPr>
              <p:cNvPr id="9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292" y="4048092"/>
                <a:ext cx="11719516" cy="4323620"/>
              </a:xfrm>
              <a:prstGeom prst="rect">
                <a:avLst/>
              </a:prstGeom>
              <a:blipFill>
                <a:blip r:embed="rId4"/>
                <a:stretch>
                  <a:fillRect l="-1950" t="-2047" b="-31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11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501349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2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91146" y="2427390"/>
            <a:ext cx="11719516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u="none" spc="320" dirty="0">
                <a:solidFill>
                  <a:schemeClr val="tx1"/>
                </a:solidFill>
              </a:rPr>
              <a:t>Coupon Bonds (cont.)</a:t>
            </a:r>
            <a:endParaRPr u="none" spc="37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192292" y="4048092"/>
            <a:ext cx="11719516" cy="277768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 the U.S., </a:t>
            </a:r>
            <a:r>
              <a:rPr lang="en-US" sz="295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government bonds </a:t>
            </a:r>
            <a:r>
              <a:rPr lang="en-US" sz="295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can be “</a:t>
            </a:r>
            <a:r>
              <a:rPr lang="en-US" sz="295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stripped</a:t>
            </a:r>
            <a:r>
              <a:rPr lang="en-US" sz="295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 into various cash flows to be </a:t>
            </a:r>
            <a:r>
              <a:rPr lang="en-US" sz="295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traded</a:t>
            </a:r>
            <a:r>
              <a:rPr lang="en-US" sz="295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as </a:t>
            </a:r>
            <a:r>
              <a:rPr lang="en-US" sz="295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zeroes</a:t>
            </a:r>
            <a:r>
              <a:rPr lang="en-US" sz="295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</a:p>
          <a:p>
            <a:pPr marL="929005" lvl="1" indent="-472440"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solidFill>
                  <a:schemeClr val="dk1"/>
                </a:solidFill>
                <a:latin typeface="Garamond"/>
                <a:cs typeface="Garamond"/>
                <a:sym typeface="Garamond"/>
              </a:rPr>
              <a:t>These zeroes are aptly called </a:t>
            </a:r>
            <a:r>
              <a:rPr lang="en-US" sz="2950" b="1" dirty="0">
                <a:solidFill>
                  <a:schemeClr val="dk1"/>
                </a:solidFill>
                <a:latin typeface="Garamond"/>
                <a:cs typeface="Garamond"/>
                <a:sym typeface="Garamond"/>
              </a:rPr>
              <a:t>STRIPS</a:t>
            </a:r>
            <a:r>
              <a:rPr lang="en-US" sz="2950" dirty="0">
                <a:solidFill>
                  <a:schemeClr val="dk1"/>
                </a:solidFill>
                <a:latin typeface="Garamond"/>
                <a:cs typeface="Garamond"/>
                <a:sym typeface="Garamond"/>
              </a:rPr>
              <a:t>.</a:t>
            </a:r>
          </a:p>
          <a:p>
            <a:pPr marL="929005" lvl="1" indent="-472440"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endParaRPr lang="en-US" sz="2950" dirty="0">
              <a:solidFill>
                <a:schemeClr val="dk1"/>
              </a:solidFill>
              <a:latin typeface="Garamond"/>
              <a:cs typeface="Garamond"/>
              <a:sym typeface="Garamond"/>
            </a:endParaRPr>
          </a:p>
          <a:p>
            <a:pPr marL="471805" indent="-472440"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latin typeface="Garamond"/>
                <a:cs typeface="Garamond"/>
              </a:rPr>
              <a:t>This helps to </a:t>
            </a:r>
            <a:r>
              <a:rPr lang="en-US" sz="2950" b="1" dirty="0">
                <a:latin typeface="Garamond"/>
                <a:cs typeface="Garamond"/>
              </a:rPr>
              <a:t>enforce</a:t>
            </a:r>
            <a:r>
              <a:rPr lang="en-US" sz="2950" dirty="0">
                <a:latin typeface="Garamond"/>
                <a:cs typeface="Garamond"/>
              </a:rPr>
              <a:t> the </a:t>
            </a:r>
            <a:r>
              <a:rPr lang="en-US" sz="2950" b="1" dirty="0">
                <a:latin typeface="Garamond"/>
                <a:cs typeface="Garamond"/>
              </a:rPr>
              <a:t>Law of No-Arbitrage </a:t>
            </a:r>
            <a:r>
              <a:rPr lang="en-US" sz="2950" dirty="0">
                <a:latin typeface="Garamond"/>
                <a:cs typeface="Garamond"/>
              </a:rPr>
              <a:t>in the U.S. Treasuries market.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12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245794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1D42F00F-458E-4A81-8DF7-265667AB04C9}"/>
              </a:ext>
            </a:extLst>
          </p:cNvPr>
          <p:cNvGrpSpPr/>
          <p:nvPr/>
        </p:nvGrpSpPr>
        <p:grpSpPr>
          <a:xfrm>
            <a:off x="0" y="0"/>
            <a:ext cx="20104099" cy="11307140"/>
            <a:chOff x="0" y="0"/>
            <a:chExt cx="20104099" cy="11307140"/>
          </a:xfrm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11043D6F-EAB4-4421-93A7-FE7979E1331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3A80DF7C-43AB-47E8-891F-7D3A5E6828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6999F016-6F2F-4E6D-968F-7086AD6665EC}"/>
                </a:ext>
              </a:extLst>
            </p:cNvPr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51913" y="2420639"/>
            <a:ext cx="11400275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u="none" spc="320" dirty="0">
                <a:solidFill>
                  <a:schemeClr val="tx1"/>
                </a:solidFill>
              </a:rPr>
              <a:t>Duration</a:t>
            </a:r>
            <a:endParaRPr u="none" spc="37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268282" y="4048092"/>
            <a:ext cx="11567537" cy="46576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latin typeface="Garamond"/>
                <a:cs typeface="Garamond"/>
              </a:rPr>
              <a:t>Three Definitions:</a:t>
            </a:r>
          </a:p>
          <a:p>
            <a:pPr marL="929005" lvl="1" indent="-472440"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1" dirty="0">
                <a:latin typeface="Garamond"/>
                <a:cs typeface="Garamond"/>
              </a:rPr>
              <a:t>Percent change </a:t>
            </a:r>
            <a:r>
              <a:rPr lang="en-US" sz="2950" dirty="0">
                <a:latin typeface="Garamond"/>
                <a:cs typeface="Garamond"/>
              </a:rPr>
              <a:t>in the </a:t>
            </a:r>
            <a:r>
              <a:rPr lang="en-US" sz="2950" b="1" dirty="0">
                <a:latin typeface="Garamond"/>
                <a:cs typeface="Garamond"/>
              </a:rPr>
              <a:t>price</a:t>
            </a:r>
            <a:r>
              <a:rPr lang="en-US" sz="2950" dirty="0">
                <a:latin typeface="Garamond"/>
                <a:cs typeface="Garamond"/>
              </a:rPr>
              <a:t> of a bond given a </a:t>
            </a:r>
            <a:r>
              <a:rPr lang="en-US" sz="2950" b="1" dirty="0">
                <a:latin typeface="Garamond"/>
                <a:cs typeface="Garamond"/>
              </a:rPr>
              <a:t>1% interest rate </a:t>
            </a:r>
            <a:r>
              <a:rPr lang="en-US" sz="2950" dirty="0">
                <a:latin typeface="Garamond"/>
                <a:cs typeface="Garamond"/>
              </a:rPr>
              <a:t>change.</a:t>
            </a:r>
          </a:p>
          <a:p>
            <a:pPr marL="929005" lvl="1" indent="-472440"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1" dirty="0">
                <a:latin typeface="Garamond"/>
                <a:cs typeface="Garamond"/>
              </a:rPr>
              <a:t>Average maturity </a:t>
            </a:r>
            <a:r>
              <a:rPr lang="en-US" sz="2950" dirty="0">
                <a:latin typeface="Garamond"/>
                <a:cs typeface="Garamond"/>
              </a:rPr>
              <a:t>of cash flows, </a:t>
            </a:r>
            <a:r>
              <a:rPr lang="en-US" sz="2950" b="1" dirty="0">
                <a:latin typeface="Garamond"/>
                <a:cs typeface="Garamond"/>
              </a:rPr>
              <a:t>weighted</a:t>
            </a:r>
            <a:r>
              <a:rPr lang="en-US" sz="2950" dirty="0">
                <a:latin typeface="Garamond"/>
                <a:cs typeface="Garamond"/>
              </a:rPr>
              <a:t> by </a:t>
            </a:r>
            <a:r>
              <a:rPr lang="en-US" sz="2950" b="1" dirty="0">
                <a:latin typeface="Garamond"/>
                <a:cs typeface="Garamond"/>
              </a:rPr>
              <a:t>present value</a:t>
            </a:r>
            <a:r>
              <a:rPr lang="en-US" sz="2950" dirty="0">
                <a:latin typeface="Garamond"/>
                <a:cs typeface="Garamond"/>
              </a:rPr>
              <a:t>.</a:t>
            </a:r>
          </a:p>
          <a:p>
            <a:pPr marL="929005" lvl="1" indent="-472440"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1" dirty="0">
                <a:latin typeface="Garamond"/>
                <a:cs typeface="Garamond"/>
              </a:rPr>
              <a:t>Holding period </a:t>
            </a:r>
            <a:r>
              <a:rPr lang="en-US" sz="2950" dirty="0">
                <a:latin typeface="Garamond"/>
                <a:cs typeface="Garamond"/>
              </a:rPr>
              <a:t>over which a bondholder will be </a:t>
            </a:r>
            <a:r>
              <a:rPr lang="en-US" sz="2950" b="1" dirty="0">
                <a:latin typeface="Garamond"/>
                <a:cs typeface="Garamond"/>
              </a:rPr>
              <a:t>compensated</a:t>
            </a:r>
            <a:r>
              <a:rPr lang="en-US" sz="2950" dirty="0">
                <a:latin typeface="Garamond"/>
                <a:cs typeface="Garamond"/>
              </a:rPr>
              <a:t> for his/her </a:t>
            </a:r>
            <a:r>
              <a:rPr lang="en-US" sz="2950" b="1" dirty="0">
                <a:latin typeface="Garamond"/>
                <a:cs typeface="Garamond"/>
              </a:rPr>
              <a:t>investment</a:t>
            </a:r>
            <a:r>
              <a:rPr lang="en-US" sz="2950" dirty="0">
                <a:latin typeface="Garamond"/>
                <a:cs typeface="Garamond"/>
              </a:rPr>
              <a:t>.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latin typeface="Garamond"/>
                <a:cs typeface="Garamond"/>
              </a:rPr>
              <a:t>When </a:t>
            </a:r>
            <a:r>
              <a:rPr lang="en-US" sz="2950" b="1" dirty="0">
                <a:latin typeface="Garamond"/>
                <a:cs typeface="Garamond"/>
              </a:rPr>
              <a:t>rates rise</a:t>
            </a:r>
            <a:r>
              <a:rPr lang="en-US" sz="2950" dirty="0">
                <a:latin typeface="Garamond"/>
                <a:cs typeface="Garamond"/>
              </a:rPr>
              <a:t>, bond prices go </a:t>
            </a:r>
            <a:r>
              <a:rPr lang="en-US" sz="2950" b="1" dirty="0">
                <a:latin typeface="Garamond"/>
                <a:cs typeface="Garamond"/>
              </a:rPr>
              <a:t>down </a:t>
            </a:r>
            <a:r>
              <a:rPr lang="en-US" sz="2950" dirty="0">
                <a:latin typeface="Garamond"/>
                <a:cs typeface="Garamond"/>
              </a:rPr>
              <a:t>(and vice versa):</a:t>
            </a:r>
          </a:p>
          <a:p>
            <a:pPr marL="929005" lvl="1" indent="-472440"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latin typeface="Garamond"/>
                <a:cs typeface="Garamond"/>
              </a:rPr>
              <a:t>Future cash flows are discounted more.</a:t>
            </a:r>
          </a:p>
          <a:p>
            <a:pPr marL="929005" lvl="1" indent="-472440"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latin typeface="Garamond"/>
                <a:cs typeface="Garamond"/>
              </a:rPr>
              <a:t>Lower coupon bonds are worth less relative to higher coupon bonds.</a:t>
            </a:r>
          </a:p>
          <a:p>
            <a:pPr marL="929005" lvl="1" indent="-472440"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endParaRPr lang="en-US" sz="295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13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172567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1D42F00F-458E-4A81-8DF7-265667AB04C9}"/>
              </a:ext>
            </a:extLst>
          </p:cNvPr>
          <p:cNvGrpSpPr/>
          <p:nvPr/>
        </p:nvGrpSpPr>
        <p:grpSpPr>
          <a:xfrm>
            <a:off x="0" y="0"/>
            <a:ext cx="20104099" cy="11307140"/>
            <a:chOff x="0" y="0"/>
            <a:chExt cx="20104099" cy="11307140"/>
          </a:xfrm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11043D6F-EAB4-4421-93A7-FE7979E1331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3A80DF7C-43AB-47E8-891F-7D3A5E6828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6999F016-6F2F-4E6D-968F-7086AD6665EC}"/>
                </a:ext>
              </a:extLst>
            </p:cNvPr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51913" y="2420639"/>
            <a:ext cx="11400275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u="none" spc="320" dirty="0">
                <a:solidFill>
                  <a:schemeClr val="tx1"/>
                </a:solidFill>
              </a:rPr>
              <a:t>Duration (cont.)</a:t>
            </a:r>
            <a:endParaRPr u="none" spc="37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ject 9"/>
              <p:cNvSpPr txBox="1"/>
              <p:nvPr/>
            </p:nvSpPr>
            <p:spPr>
              <a:xfrm>
                <a:off x="4268282" y="4048092"/>
                <a:ext cx="11567537" cy="5749907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471805" indent="-472440">
                  <a:lnSpc>
                    <a:spcPct val="100000"/>
                  </a:lnSpc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r>
                  <a:rPr lang="en-US" sz="2950" dirty="0">
                    <a:latin typeface="Garamond"/>
                    <a:cs typeface="Garamond"/>
                  </a:rPr>
                  <a:t>Zero Duration (we take the derivative):</a:t>
                </a:r>
              </a:p>
              <a:p>
                <a:pPr marL="471805" indent="-472440">
                  <a:lnSpc>
                    <a:spcPct val="100000"/>
                  </a:lnSpc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endParaRPr lang="en-US" sz="2950" dirty="0">
                  <a:latin typeface="Garamond"/>
                  <a:cs typeface="Garamond"/>
                </a:endParaRPr>
              </a:p>
              <a:p>
                <a:pPr>
                  <a:lnSpc>
                    <a:spcPct val="100000"/>
                  </a:lnSpc>
                  <a:spcBef>
                    <a:spcPts val="120"/>
                  </a:spcBef>
                  <a:tabLst>
                    <a:tab pos="4724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50" b="0" i="1" smtClean="0">
                          <a:latin typeface="Cambria Math" panose="02040503050406030204" pitchFamily="18" charset="0"/>
                          <a:cs typeface="Garamond"/>
                        </a:rPr>
                        <m:t>𝑃𝑟𝑖𝑐</m:t>
                      </m:r>
                      <m:sSub>
                        <m:sSubPr>
                          <m:ctrlPr>
                            <a:rPr lang="en-US" sz="2950" b="0" i="1" smtClean="0">
                              <a:latin typeface="Cambria Math" panose="02040503050406030204" pitchFamily="18" charset="0"/>
                              <a:cs typeface="Garamond"/>
                            </a:rPr>
                          </m:ctrlPr>
                        </m:sSubPr>
                        <m:e>
                          <m:r>
                            <a:rPr lang="en-US" sz="2950" b="0" i="1" smtClean="0">
                              <a:latin typeface="Cambria Math" panose="02040503050406030204" pitchFamily="18" charset="0"/>
                              <a:cs typeface="Garamond"/>
                            </a:rPr>
                            <m:t>𝑒</m:t>
                          </m:r>
                        </m:e>
                        <m:sub>
                          <m:r>
                            <a:rPr lang="en-US" sz="2950" b="0" i="1" smtClean="0">
                              <a:latin typeface="Cambria Math" panose="02040503050406030204" pitchFamily="18" charset="0"/>
                              <a:cs typeface="Garamond"/>
                            </a:rPr>
                            <m:t>𝑧𝑒𝑟𝑜</m:t>
                          </m:r>
                        </m:sub>
                      </m:sSub>
                      <m:r>
                        <a:rPr lang="en-US" sz="2950" b="0" i="1" smtClean="0">
                          <a:latin typeface="Cambria Math" panose="02040503050406030204" pitchFamily="18" charset="0"/>
                          <a:cs typeface="Garamond"/>
                        </a:rPr>
                        <m:t>=</m:t>
                      </m:r>
                      <m:f>
                        <m:fPr>
                          <m:ctrlPr>
                            <a:rPr lang="en-US" sz="2950" b="0" i="1" smtClean="0">
                              <a:latin typeface="Cambria Math" panose="02040503050406030204" pitchFamily="18" charset="0"/>
                              <a:cs typeface="Garamond"/>
                            </a:rPr>
                          </m:ctrlPr>
                        </m:fPr>
                        <m:num>
                          <m:r>
                            <a:rPr lang="en-US" sz="2950" b="0" i="1" smtClean="0">
                              <a:latin typeface="Cambria Math" panose="02040503050406030204" pitchFamily="18" charset="0"/>
                              <a:cs typeface="Garamond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950" b="0" i="1" smtClean="0">
                                  <a:latin typeface="Cambria Math" panose="02040503050406030204" pitchFamily="18" charset="0"/>
                                  <a:cs typeface="Garamond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950" b="0" i="1" smtClean="0">
                                      <a:latin typeface="Cambria Math" panose="02040503050406030204" pitchFamily="18" charset="0"/>
                                      <a:cs typeface="Garamond"/>
                                    </a:rPr>
                                  </m:ctrlPr>
                                </m:dPr>
                                <m:e>
                                  <m:r>
                                    <a:rPr lang="en-US" sz="2950" b="0" i="1" smtClean="0">
                                      <a:latin typeface="Cambria Math" panose="02040503050406030204" pitchFamily="18" charset="0"/>
                                      <a:cs typeface="Garamond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sz="2950" b="0" i="1" smtClean="0">
                                          <a:latin typeface="Cambria Math" panose="02040503050406030204" pitchFamily="18" charset="0"/>
                                          <a:cs typeface="Garamond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950" b="0" i="1" smtClean="0">
                                          <a:latin typeface="Cambria Math" panose="02040503050406030204" pitchFamily="18" charset="0"/>
                                          <a:cs typeface="Garamond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r>
                                        <a:rPr lang="en-US" sz="2950" b="0" i="1" smtClean="0">
                                          <a:latin typeface="Cambria Math" panose="02040503050406030204" pitchFamily="18" charset="0"/>
                                          <a:cs typeface="Garamond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  <a:cs typeface="Garamond"/>
                                </a:rPr>
                                <m:t>2</m:t>
                              </m:r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  <a:cs typeface="Garamond"/>
                                </a:rPr>
                                <m:t>𝑡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950" dirty="0">
                  <a:latin typeface="Garamond"/>
                  <a:cs typeface="Garamond"/>
                </a:endParaRPr>
              </a:p>
              <a:p>
                <a:pPr>
                  <a:lnSpc>
                    <a:spcPct val="100000"/>
                  </a:lnSpc>
                  <a:spcBef>
                    <a:spcPts val="120"/>
                  </a:spcBef>
                  <a:tabLst>
                    <a:tab pos="472440" algn="l"/>
                  </a:tabLst>
                </a:pPr>
                <a:endParaRPr lang="en-US" sz="2950" dirty="0">
                  <a:latin typeface="Garamond"/>
                  <a:cs typeface="Garamond"/>
                </a:endParaRPr>
              </a:p>
              <a:p>
                <a:pPr algn="ctr">
                  <a:lnSpc>
                    <a:spcPct val="100000"/>
                  </a:lnSpc>
                  <a:spcBef>
                    <a:spcPts val="120"/>
                  </a:spcBef>
                  <a:tabLst>
                    <a:tab pos="4724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50" b="0" i="1" smtClean="0">
                          <a:latin typeface="Cambria Math" panose="02040503050406030204" pitchFamily="18" charset="0"/>
                          <a:cs typeface="Garamond"/>
                        </a:rPr>
                        <m:t>𝐷𝑜𝑙𝑙𝑎𝑟</m:t>
                      </m:r>
                      <m:r>
                        <a:rPr lang="en-US" sz="2950" b="0" i="1" smtClean="0">
                          <a:latin typeface="Cambria Math" panose="02040503050406030204" pitchFamily="18" charset="0"/>
                          <a:cs typeface="Garamond"/>
                        </a:rPr>
                        <m:t> </m:t>
                      </m:r>
                      <m:r>
                        <a:rPr lang="en-US" sz="2950" b="0" i="1" smtClean="0">
                          <a:latin typeface="Cambria Math" panose="02040503050406030204" pitchFamily="18" charset="0"/>
                          <a:cs typeface="Garamond"/>
                        </a:rPr>
                        <m:t>𝐷𝑢𝑟𝑎𝑡𝑖𝑜</m:t>
                      </m:r>
                      <m:sSub>
                        <m:sSubPr>
                          <m:ctrlPr>
                            <a:rPr lang="en-US" sz="2950" b="0" i="1" smtClean="0">
                              <a:latin typeface="Cambria Math" panose="02040503050406030204" pitchFamily="18" charset="0"/>
                              <a:cs typeface="Garamond"/>
                            </a:rPr>
                          </m:ctrlPr>
                        </m:sSubPr>
                        <m:e>
                          <m:r>
                            <a:rPr lang="en-US" sz="2950" b="0" i="1" smtClean="0">
                              <a:latin typeface="Cambria Math" panose="02040503050406030204" pitchFamily="18" charset="0"/>
                              <a:cs typeface="Garamond"/>
                            </a:rPr>
                            <m:t>𝑛</m:t>
                          </m:r>
                        </m:e>
                        <m:sub>
                          <m:r>
                            <a:rPr lang="en-US" sz="2950" b="0" i="1" smtClean="0">
                              <a:latin typeface="Cambria Math" panose="02040503050406030204" pitchFamily="18" charset="0"/>
                              <a:cs typeface="Garamond"/>
                            </a:rPr>
                            <m:t>𝑧𝑒𝑟𝑜</m:t>
                          </m:r>
                        </m:sub>
                      </m:sSub>
                      <m:r>
                        <a:rPr lang="en-US" sz="2950" b="0" i="1" smtClean="0">
                          <a:latin typeface="Cambria Math" panose="02040503050406030204" pitchFamily="18" charset="0"/>
                          <a:cs typeface="Garamond"/>
                        </a:rPr>
                        <m:t>=−1</m:t>
                      </m:r>
                      <m:r>
                        <a:rPr lang="en-US" sz="29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</a:rPr>
                        <m:t>∙</m:t>
                      </m:r>
                      <m:d>
                        <m:dPr>
                          <m:ctrlP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950" b="0" i="1" smtClean="0">
                                  <a:latin typeface="Cambria Math" panose="02040503050406030204" pitchFamily="18" charset="0"/>
                                  <a:cs typeface="Garamond"/>
                                </a:rPr>
                              </m:ctrlPr>
                            </m:fPr>
                            <m:num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  <a:cs typeface="Garamond"/>
                                </a:rPr>
                                <m:t>−</m:t>
                              </m:r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  <a:cs typeface="Garamond"/>
                                </a:rPr>
                                <m:t>𝑡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950" b="0" i="1" smtClean="0">
                                      <a:latin typeface="Cambria Math" panose="02040503050406030204" pitchFamily="18" charset="0"/>
                                      <a:cs typeface="Garamond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950" b="0" i="1" smtClean="0">
                                          <a:latin typeface="Cambria Math" panose="02040503050406030204" pitchFamily="18" charset="0"/>
                                          <a:cs typeface="Garamond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950" b="0" i="1" smtClean="0">
                                          <a:latin typeface="Cambria Math" panose="02040503050406030204" pitchFamily="18" charset="0"/>
                                          <a:cs typeface="Garamond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lang="en-US" sz="2950" b="0" i="1" smtClean="0">
                                              <a:latin typeface="Cambria Math" panose="02040503050406030204" pitchFamily="18" charset="0"/>
                                              <a:cs typeface="Garamond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950" b="0" i="1" smtClean="0">
                                              <a:latin typeface="Cambria Math" panose="02040503050406030204" pitchFamily="18" charset="0"/>
                                              <a:cs typeface="Garamond"/>
                                            </a:rPr>
                                            <m:t>𝑟</m:t>
                                          </m:r>
                                        </m:num>
                                        <m:den>
                                          <m:r>
                                            <a:rPr lang="en-US" sz="2950" b="0" i="1" smtClean="0">
                                              <a:latin typeface="Cambria Math" panose="02040503050406030204" pitchFamily="18" charset="0"/>
                                              <a:cs typeface="Garamond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950" b="0" i="1" smtClean="0">
                                      <a:latin typeface="Cambria Math" panose="02040503050406030204" pitchFamily="18" charset="0"/>
                                      <a:cs typeface="Garamond"/>
                                    </a:rPr>
                                    <m:t>2</m:t>
                                  </m:r>
                                  <m:r>
                                    <a:rPr lang="en-US" sz="2950" b="0" i="1" smtClean="0">
                                      <a:latin typeface="Cambria Math" panose="02040503050406030204" pitchFamily="18" charset="0"/>
                                      <a:cs typeface="Garamond"/>
                                    </a:rPr>
                                    <m:t>𝑡</m:t>
                                  </m:r>
                                  <m:r>
                                    <a:rPr lang="en-US" sz="2950" b="0" i="1" smtClean="0">
                                      <a:latin typeface="Cambria Math" panose="02040503050406030204" pitchFamily="18" charset="0"/>
                                      <a:cs typeface="Garamond"/>
                                    </a:rPr>
                                    <m:t>+1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2950" dirty="0">
                  <a:latin typeface="Garamond"/>
                  <a:cs typeface="Garamond"/>
                </a:endParaRPr>
              </a:p>
              <a:p>
                <a:pPr algn="ctr">
                  <a:lnSpc>
                    <a:spcPct val="100000"/>
                  </a:lnSpc>
                  <a:spcBef>
                    <a:spcPts val="120"/>
                  </a:spcBef>
                  <a:tabLst>
                    <a:tab pos="472440" algn="l"/>
                  </a:tabLst>
                </a:pPr>
                <a:endParaRPr lang="en-US" sz="2950" dirty="0">
                  <a:latin typeface="Garamond"/>
                  <a:cs typeface="Garamond"/>
                </a:endParaRPr>
              </a:p>
              <a:p>
                <a:pPr>
                  <a:lnSpc>
                    <a:spcPct val="100000"/>
                  </a:lnSpc>
                  <a:spcBef>
                    <a:spcPts val="120"/>
                  </a:spcBef>
                  <a:tabLst>
                    <a:tab pos="472440" algn="l"/>
                  </a:tabLst>
                </a:pPr>
                <a:r>
                  <a:rPr lang="en-US" sz="2950" dirty="0">
                    <a:latin typeface="Garamond"/>
                    <a:cs typeface="Garamond"/>
                  </a:rPr>
                  <a:t>Note: Dollar Duration is additive – you can find the overall duration of a portfolio.</a:t>
                </a:r>
              </a:p>
              <a:p>
                <a:pPr marL="929005" lvl="1" indent="-472440"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endParaRPr lang="en-US" sz="2950" dirty="0">
                  <a:latin typeface="Garamond"/>
                  <a:cs typeface="Garamond"/>
                </a:endParaRPr>
              </a:p>
            </p:txBody>
          </p:sp>
        </mc:Choice>
        <mc:Fallback>
          <p:sp>
            <p:nvSpPr>
              <p:cNvPr id="9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282" y="4048092"/>
                <a:ext cx="11567537" cy="5749907"/>
              </a:xfrm>
              <a:prstGeom prst="rect">
                <a:avLst/>
              </a:prstGeom>
              <a:blipFill>
                <a:blip r:embed="rId4"/>
                <a:stretch>
                  <a:fillRect l="-1974" t="-1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14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774700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1D42F00F-458E-4A81-8DF7-265667AB04C9}"/>
              </a:ext>
            </a:extLst>
          </p:cNvPr>
          <p:cNvGrpSpPr/>
          <p:nvPr/>
        </p:nvGrpSpPr>
        <p:grpSpPr>
          <a:xfrm>
            <a:off x="0" y="0"/>
            <a:ext cx="20104099" cy="11307140"/>
            <a:chOff x="0" y="0"/>
            <a:chExt cx="20104099" cy="11307140"/>
          </a:xfrm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11043D6F-EAB4-4421-93A7-FE7979E1331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3A80DF7C-43AB-47E8-891F-7D3A5E6828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6999F016-6F2F-4E6D-968F-7086AD6665EC}"/>
                </a:ext>
              </a:extLst>
            </p:cNvPr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51913" y="2420639"/>
            <a:ext cx="11400275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u="none" spc="320" dirty="0">
                <a:solidFill>
                  <a:schemeClr val="tx1"/>
                </a:solidFill>
              </a:rPr>
              <a:t>Convexity</a:t>
            </a:r>
            <a:endParaRPr u="none" spc="37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ject 9"/>
              <p:cNvSpPr txBox="1"/>
              <p:nvPr/>
            </p:nvSpPr>
            <p:spPr>
              <a:xfrm>
                <a:off x="4268282" y="4048092"/>
                <a:ext cx="11567537" cy="5630965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471805" indent="-472440">
                  <a:lnSpc>
                    <a:spcPct val="100000"/>
                  </a:lnSpc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r>
                  <a:rPr lang="en-US" sz="2950" dirty="0">
                    <a:latin typeface="Garamond"/>
                    <a:cs typeface="Garamond"/>
                  </a:rPr>
                  <a:t>Measure of the </a:t>
                </a:r>
                <a:r>
                  <a:rPr lang="en-US" sz="2950" b="1" dirty="0">
                    <a:latin typeface="Garamond"/>
                    <a:cs typeface="Garamond"/>
                  </a:rPr>
                  <a:t>curvature</a:t>
                </a:r>
                <a:r>
                  <a:rPr lang="en-US" sz="2950" dirty="0">
                    <a:latin typeface="Garamond"/>
                    <a:cs typeface="Garamond"/>
                  </a:rPr>
                  <a:t> of the value of a bond as a function of interest rates.</a:t>
                </a:r>
              </a:p>
              <a:p>
                <a:pPr marL="929005" lvl="1" indent="-472440"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r>
                  <a:rPr lang="en-US" sz="2950" dirty="0">
                    <a:latin typeface="Garamond"/>
                    <a:cs typeface="Garamond"/>
                  </a:rPr>
                  <a:t>Correction for the fact that the </a:t>
                </a:r>
                <a:r>
                  <a:rPr lang="en-US" sz="2950" b="1" dirty="0">
                    <a:latin typeface="Garamond"/>
                    <a:cs typeface="Garamond"/>
                  </a:rPr>
                  <a:t>price-rate function </a:t>
                </a:r>
                <a:r>
                  <a:rPr lang="en-US" sz="2950" dirty="0">
                    <a:latin typeface="Garamond"/>
                    <a:cs typeface="Garamond"/>
                  </a:rPr>
                  <a:t>is </a:t>
                </a:r>
                <a:r>
                  <a:rPr lang="en-US" sz="2950" b="1" dirty="0">
                    <a:latin typeface="Garamond"/>
                    <a:cs typeface="Garamond"/>
                  </a:rPr>
                  <a:t>non-linear.</a:t>
                </a:r>
              </a:p>
              <a:p>
                <a:pPr marL="929005" lvl="1" indent="-472440"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endParaRPr lang="en-US" sz="2950" dirty="0">
                  <a:latin typeface="Garamond"/>
                  <a:cs typeface="Garamond"/>
                </a:endParaRP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:r>
                  <a:rPr lang="en-US" sz="2950" dirty="0">
                    <a:latin typeface="Garamond"/>
                    <a:cs typeface="Garamond"/>
                  </a:rPr>
                  <a:t>Via Taylor Series:</a:t>
                </a: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</a:rPr>
                        <m:t>∆</m:t>
                      </m:r>
                      <m:r>
                        <a:rPr lang="en-US" sz="29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</a:rPr>
                        <m:t>𝑏𝑜𝑛</m:t>
                      </m:r>
                      <m:sSub>
                        <m:sSubPr>
                          <m:ctrlP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</m:ctrlPr>
                        </m:sSubPr>
                        <m:e>
                          <m: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  <m:t>𝑑</m:t>
                          </m:r>
                        </m:e>
                        <m:sub>
                          <m: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  <m:t>𝑝𝑟𝑖𝑐𝑒</m:t>
                          </m:r>
                        </m:sub>
                      </m:sSub>
                      <m:r>
                        <a:rPr lang="en-US" sz="29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</a:rPr>
                        <m:t>≈</m:t>
                      </m:r>
                      <m:sSup>
                        <m:sSupPr>
                          <m:ctrlP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</m:ctrlPr>
                        </m:sSupPr>
                        <m:e>
                          <m: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  <m:t>𝑓</m:t>
                          </m:r>
                        </m:e>
                        <m:sup>
                          <m: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9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</a:rPr>
                              </m:ctrlPr>
                            </m:sSubPr>
                            <m:e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9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</a:rPr>
                        <m:t>∙</m:t>
                      </m:r>
                      <m:d>
                        <m:dPr>
                          <m:ctrlP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</m:ctrlPr>
                        </m:dPr>
                        <m:e>
                          <m: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  <m:t>𝑥</m:t>
                          </m:r>
                          <m: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9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</a:rPr>
                              </m:ctrlPr>
                            </m:sSubPr>
                            <m:e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9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</a:rPr>
                        <m:t>+</m:t>
                      </m:r>
                      <m:f>
                        <m:fPr>
                          <m:ctrlP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</m:ctrlPr>
                        </m:fPr>
                        <m:num>
                          <m: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  <m:t>1</m:t>
                          </m:r>
                        </m:num>
                        <m:den>
                          <m: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  <m:t>2</m:t>
                          </m:r>
                        </m:den>
                      </m:f>
                      <m:r>
                        <a:rPr lang="en-US" sz="29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</a:rPr>
                        <m:t>∙</m:t>
                      </m:r>
                      <m:r>
                        <a:rPr lang="en-US" sz="29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</a:rPr>
                        <m:t>𝑓</m:t>
                      </m:r>
                      <m:r>
                        <a:rPr lang="en-US" sz="29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</a:rPr>
                        <m:t>”(</m:t>
                      </m:r>
                      <m:sSub>
                        <m:sSubPr>
                          <m:ctrlP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</m:ctrlPr>
                        </m:sSubPr>
                        <m:e>
                          <m: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  <m:t>𝑥</m:t>
                          </m:r>
                        </m:e>
                        <m:sub>
                          <m: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  <m:t>0</m:t>
                          </m:r>
                        </m:sub>
                      </m:sSub>
                      <m:r>
                        <a:rPr lang="en-US" sz="29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</a:rPr>
                        <m:t>)</m:t>
                      </m:r>
                      <m:r>
                        <a:rPr lang="en-US" sz="295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</a:rPr>
                        <m:t>∙</m:t>
                      </m:r>
                      <m:sSup>
                        <m:sSupPr>
                          <m:ctrlP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9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</a:rPr>
                              </m:ctrlPr>
                            </m:dPr>
                            <m:e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</a:rPr>
                                <m:t>𝑥</m:t>
                              </m:r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9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aramond"/>
                                    </a:rPr>
                                  </m:ctrlPr>
                                </m:sSubPr>
                                <m:e>
                                  <m:r>
                                    <a:rPr lang="en-US" sz="29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aramond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9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aramond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9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950" dirty="0">
                  <a:latin typeface="Garamond"/>
                  <a:cs typeface="Garamond"/>
                </a:endParaRP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:endParaRPr lang="en-US" sz="2950" dirty="0">
                  <a:latin typeface="Garamond"/>
                  <a:cs typeface="Garamond"/>
                </a:endParaRP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:r>
                  <a:rPr lang="en-US" sz="2950" dirty="0">
                    <a:latin typeface="Garamond"/>
                    <a:cs typeface="Garamond"/>
                  </a:rPr>
                  <a:t>Dollar Convexity (Zero):</a:t>
                </a: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950" b="0" i="1" smtClean="0">
                              <a:latin typeface="Cambria Math" panose="02040503050406030204" pitchFamily="18" charset="0"/>
                              <a:cs typeface="Garamond"/>
                            </a:rPr>
                          </m:ctrlPr>
                        </m:sSubSupPr>
                        <m:e>
                          <m:r>
                            <a:rPr lang="en-US" sz="2950" b="0" i="1" smtClean="0">
                              <a:latin typeface="Cambria Math" panose="02040503050406030204" pitchFamily="18" charset="0"/>
                              <a:cs typeface="Garamond"/>
                            </a:rPr>
                            <m:t>𝑑</m:t>
                          </m:r>
                        </m:e>
                        <m:sub>
                          <m:r>
                            <a:rPr lang="en-US" sz="2950" b="0" i="1" smtClean="0">
                              <a:latin typeface="Cambria Math" panose="02040503050406030204" pitchFamily="18" charset="0"/>
                              <a:cs typeface="Garamond"/>
                            </a:rPr>
                            <m:t>𝑡</m:t>
                          </m:r>
                        </m:sub>
                        <m:sup>
                          <m:r>
                            <a:rPr lang="en-US" sz="2950" b="0" i="1" smtClean="0">
                              <a:latin typeface="Cambria Math" panose="02040503050406030204" pitchFamily="18" charset="0"/>
                              <a:cs typeface="Garamond"/>
                            </a:rPr>
                            <m:t>”</m:t>
                          </m:r>
                        </m:sup>
                      </m:sSubSup>
                      <m:d>
                        <m:dPr>
                          <m:ctrlPr>
                            <a:rPr lang="en-US" sz="2950" b="0" i="1" smtClean="0">
                              <a:latin typeface="Cambria Math" panose="02040503050406030204" pitchFamily="18" charset="0"/>
                              <a:cs typeface="Garamond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950" b="0" i="1" smtClean="0">
                                  <a:latin typeface="Cambria Math" panose="02040503050406030204" pitchFamily="18" charset="0"/>
                                  <a:cs typeface="Garamond"/>
                                </a:rPr>
                              </m:ctrlPr>
                            </m:sSubPr>
                            <m:e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  <a:cs typeface="Garamond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  <a:cs typeface="Garamond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950" b="0" i="1" smtClean="0">
                          <a:latin typeface="Cambria Math" panose="02040503050406030204" pitchFamily="18" charset="0"/>
                          <a:cs typeface="Garamond"/>
                        </a:rPr>
                        <m:t>=</m:t>
                      </m:r>
                      <m:f>
                        <m:fPr>
                          <m:ctrlPr>
                            <a:rPr lang="en-US" sz="295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95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95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95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95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9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95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sz="295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95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95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295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95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95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950" dirty="0">
                  <a:latin typeface="Garamond"/>
                  <a:cs typeface="Garamond"/>
                </a:endParaRPr>
              </a:p>
            </p:txBody>
          </p:sp>
        </mc:Choice>
        <mc:Fallback>
          <p:sp>
            <p:nvSpPr>
              <p:cNvPr id="9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282" y="4048092"/>
                <a:ext cx="11567537" cy="5630965"/>
              </a:xfrm>
              <a:prstGeom prst="rect">
                <a:avLst/>
              </a:prstGeom>
              <a:blipFill>
                <a:blip r:embed="rId4"/>
                <a:stretch>
                  <a:fillRect l="-1864" t="-1573"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15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348950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1D42F00F-458E-4A81-8DF7-265667AB04C9}"/>
              </a:ext>
            </a:extLst>
          </p:cNvPr>
          <p:cNvGrpSpPr/>
          <p:nvPr/>
        </p:nvGrpSpPr>
        <p:grpSpPr>
          <a:xfrm>
            <a:off x="0" y="0"/>
            <a:ext cx="20104099" cy="11307140"/>
            <a:chOff x="0" y="0"/>
            <a:chExt cx="20104099" cy="11307140"/>
          </a:xfrm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11043D6F-EAB4-4421-93A7-FE7979E1331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3A80DF7C-43AB-47E8-891F-7D3A5E6828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6999F016-6F2F-4E6D-968F-7086AD6665EC}"/>
                </a:ext>
              </a:extLst>
            </p:cNvPr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51913" y="2420639"/>
            <a:ext cx="11400275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u="none" spc="320" dirty="0">
                <a:solidFill>
                  <a:schemeClr val="tx1"/>
                </a:solidFill>
              </a:rPr>
              <a:t>Convexity (cont.)</a:t>
            </a:r>
            <a:endParaRPr u="none" spc="37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16</a:t>
            </a:fld>
            <a:endParaRPr spc="15" dirty="0"/>
          </a:p>
        </p:txBody>
      </p:sp>
      <p:pic>
        <p:nvPicPr>
          <p:cNvPr id="2050" name="Picture 2" descr="Convexity in LDI Liabilities—How to Earn More and Be Better Hedged |  Western Asset">
            <a:extLst>
              <a:ext uri="{FF2B5EF4-FFF2-40B4-BE49-F238E27FC236}">
                <a16:creationId xmlns:a16="http://schemas.microsoft.com/office/drawing/2014/main" id="{78238AA0-6691-ECE9-FAB4-CBF6089B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904" y="4459195"/>
            <a:ext cx="12700000" cy="447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374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1D42F00F-458E-4A81-8DF7-265667AB04C9}"/>
              </a:ext>
            </a:extLst>
          </p:cNvPr>
          <p:cNvGrpSpPr/>
          <p:nvPr/>
        </p:nvGrpSpPr>
        <p:grpSpPr>
          <a:xfrm>
            <a:off x="0" y="0"/>
            <a:ext cx="20104099" cy="11307140"/>
            <a:chOff x="0" y="0"/>
            <a:chExt cx="20104099" cy="11307140"/>
          </a:xfrm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11043D6F-EAB4-4421-93A7-FE7979E1331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3A80DF7C-43AB-47E8-891F-7D3A5E6828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6999F016-6F2F-4E6D-968F-7086AD6665EC}"/>
                </a:ext>
              </a:extLst>
            </p:cNvPr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51913" y="2420639"/>
            <a:ext cx="11400275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u="none" spc="320" dirty="0">
                <a:solidFill>
                  <a:schemeClr val="tx1"/>
                </a:solidFill>
              </a:rPr>
              <a:t>Market Phenomena</a:t>
            </a:r>
            <a:endParaRPr u="none" spc="37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62253" y="4359275"/>
            <a:ext cx="5486401" cy="5060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1" dirty="0">
                <a:latin typeface="Garamond"/>
                <a:cs typeface="Garamond"/>
              </a:rPr>
              <a:t>Demand</a:t>
            </a:r>
            <a:r>
              <a:rPr lang="en-US" sz="2950" dirty="0">
                <a:latin typeface="Garamond"/>
                <a:cs typeface="Garamond"/>
              </a:rPr>
              <a:t> for convexity </a:t>
            </a:r>
            <a:r>
              <a:rPr lang="en-US" sz="2950" b="1" dirty="0">
                <a:latin typeface="Garamond"/>
                <a:cs typeface="Garamond"/>
              </a:rPr>
              <a:t>bids-up</a:t>
            </a:r>
            <a:r>
              <a:rPr lang="en-US" sz="2950" dirty="0">
                <a:latin typeface="Garamond"/>
                <a:cs typeface="Garamond"/>
              </a:rPr>
              <a:t> the </a:t>
            </a:r>
            <a:r>
              <a:rPr lang="en-US" sz="2950" b="1" dirty="0">
                <a:latin typeface="Garamond"/>
                <a:cs typeface="Garamond"/>
              </a:rPr>
              <a:t>long-end</a:t>
            </a:r>
            <a:r>
              <a:rPr lang="en-US" sz="2950" dirty="0">
                <a:latin typeface="Garamond"/>
                <a:cs typeface="Garamond"/>
              </a:rPr>
              <a:t> of the Treasuries curve.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1" dirty="0">
                <a:latin typeface="Garamond"/>
                <a:cs typeface="Garamond"/>
              </a:rPr>
              <a:t>Higher coupon bonds </a:t>
            </a:r>
            <a:r>
              <a:rPr lang="en-US" sz="2950" dirty="0">
                <a:latin typeface="Garamond"/>
                <a:cs typeface="Garamond"/>
              </a:rPr>
              <a:t>tend to have </a:t>
            </a:r>
            <a:r>
              <a:rPr lang="en-US" sz="2950" b="1" dirty="0">
                <a:latin typeface="Garamond"/>
                <a:cs typeface="Garamond"/>
              </a:rPr>
              <a:t>lower duration </a:t>
            </a:r>
            <a:r>
              <a:rPr lang="en-US" sz="2950" dirty="0">
                <a:latin typeface="Garamond"/>
                <a:cs typeface="Garamond"/>
              </a:rPr>
              <a:t>and </a:t>
            </a:r>
            <a:r>
              <a:rPr lang="en-US" sz="2950" b="1" dirty="0">
                <a:latin typeface="Garamond"/>
                <a:cs typeface="Garamond"/>
              </a:rPr>
              <a:t>convexity</a:t>
            </a:r>
            <a:r>
              <a:rPr lang="en-US" sz="2950" dirty="0">
                <a:latin typeface="Garamond"/>
                <a:cs typeface="Garamond"/>
              </a:rPr>
              <a:t> (less spread-out cash flows).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1" dirty="0">
                <a:latin typeface="Garamond"/>
                <a:cs typeface="Garamond"/>
              </a:rPr>
              <a:t>Negative convexity exists </a:t>
            </a:r>
            <a:r>
              <a:rPr lang="en-US" sz="2950" dirty="0">
                <a:latin typeface="Garamond"/>
                <a:cs typeface="Garamond"/>
              </a:rPr>
              <a:t>in instruments such as mortgages.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17</a:t>
            </a:fld>
            <a:endParaRPr spc="15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146035CB-5FA2-DBF5-8CE2-05143C23F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843" y="4134074"/>
            <a:ext cx="7044004" cy="51206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84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12522" y="2281665"/>
            <a:ext cx="6509384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0" marR="5080" indent="-495934" algn="ctr">
              <a:lnSpc>
                <a:spcPct val="100000"/>
              </a:lnSpc>
              <a:spcBef>
                <a:spcPts val="95"/>
              </a:spcBef>
              <a:tabLst>
                <a:tab pos="2094864" algn="l"/>
                <a:tab pos="3780154" algn="l"/>
                <a:tab pos="4666615" algn="l"/>
                <a:tab pos="5534025" algn="l"/>
              </a:tabLst>
            </a:pPr>
            <a:r>
              <a:rPr lang="en-US" u="none" spc="484" dirty="0"/>
              <a:t>Fixed Income Pitches</a:t>
            </a:r>
            <a:endParaRPr u="none" spc="395" dirty="0"/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18950" cy="3922395"/>
            <a:chOff x="246244" y="218604"/>
            <a:chExt cx="11918950" cy="3922395"/>
          </a:xfrm>
        </p:grpSpPr>
        <p:sp>
          <p:nvSpPr>
            <p:cNvPr id="7" name="object 7"/>
            <p:cNvSpPr/>
            <p:nvPr/>
          </p:nvSpPr>
          <p:spPr>
            <a:xfrm>
              <a:off x="7940126" y="4130876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797358" y="4318689"/>
            <a:ext cx="6509384" cy="6361998"/>
          </a:xfrm>
          <a:prstGeom prst="rect">
            <a:avLst/>
          </a:prstGeom>
        </p:spPr>
        <p:txBody>
          <a:bodyPr vert="horz" wrap="square" lIns="0" tIns="33147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2610"/>
              </a:spcBef>
              <a:tabLst>
                <a:tab pos="485140" algn="l"/>
              </a:tabLst>
            </a:pPr>
            <a:r>
              <a:rPr lang="en-US" sz="3000" b="1" spc="5" dirty="0">
                <a:solidFill>
                  <a:srgbClr val="FFFFFF"/>
                </a:solidFill>
                <a:latin typeface="Garamond"/>
                <a:cs typeface="Garamond"/>
              </a:rPr>
              <a:t>Considerations:</a:t>
            </a:r>
          </a:p>
          <a:p>
            <a:pPr marL="484505" indent="-472440">
              <a:lnSpc>
                <a:spcPct val="100000"/>
              </a:lnSpc>
              <a:spcBef>
                <a:spcPts val="2610"/>
              </a:spcBef>
              <a:buFont typeface="Wingdings"/>
              <a:buChar char=""/>
              <a:tabLst>
                <a:tab pos="485140" algn="l"/>
              </a:tabLst>
            </a:pPr>
            <a:r>
              <a:rPr lang="en-US" sz="3000" spc="5" dirty="0">
                <a:solidFill>
                  <a:srgbClr val="FFFFFF"/>
                </a:solidFill>
                <a:latin typeface="Garamond"/>
                <a:cs typeface="Garamond"/>
              </a:rPr>
              <a:t>Tenor (Duration) &amp; Convexity</a:t>
            </a:r>
          </a:p>
          <a:p>
            <a:pPr marL="484505" indent="-472440">
              <a:lnSpc>
                <a:spcPct val="100000"/>
              </a:lnSpc>
              <a:spcBef>
                <a:spcPts val="2610"/>
              </a:spcBef>
              <a:buFont typeface="Wingdings"/>
              <a:buChar char=""/>
              <a:tabLst>
                <a:tab pos="485140" algn="l"/>
              </a:tabLst>
            </a:pPr>
            <a:r>
              <a:rPr lang="en-US" sz="3000" spc="5" dirty="0">
                <a:solidFill>
                  <a:srgbClr val="FFFFFF"/>
                </a:solidFill>
                <a:latin typeface="Garamond"/>
                <a:cs typeface="Garamond"/>
              </a:rPr>
              <a:t>Coupon</a:t>
            </a:r>
          </a:p>
          <a:p>
            <a:pPr marL="484505" indent="-472440">
              <a:lnSpc>
                <a:spcPct val="100000"/>
              </a:lnSpc>
              <a:spcBef>
                <a:spcPts val="2610"/>
              </a:spcBef>
              <a:buFont typeface="Wingdings"/>
              <a:buChar char=""/>
              <a:tabLst>
                <a:tab pos="485140" algn="l"/>
              </a:tabLst>
            </a:pPr>
            <a:r>
              <a:rPr lang="en-US" sz="3000" spc="5" dirty="0">
                <a:solidFill>
                  <a:srgbClr val="FFFFFF"/>
                </a:solidFill>
                <a:latin typeface="Garamond"/>
                <a:cs typeface="Garamond"/>
              </a:rPr>
              <a:t>Credit Worthiness</a:t>
            </a:r>
          </a:p>
          <a:p>
            <a:pPr marL="484505" indent="-472440">
              <a:lnSpc>
                <a:spcPct val="100000"/>
              </a:lnSpc>
              <a:spcBef>
                <a:spcPts val="2610"/>
              </a:spcBef>
              <a:buFont typeface="Wingdings"/>
              <a:buChar char=""/>
              <a:tabLst>
                <a:tab pos="485140" algn="l"/>
              </a:tabLst>
            </a:pPr>
            <a:r>
              <a:rPr lang="en-US" sz="3000" spc="5" dirty="0">
                <a:solidFill>
                  <a:srgbClr val="FFFFFF"/>
                </a:solidFill>
                <a:latin typeface="Garamond"/>
                <a:cs typeface="Garamond"/>
              </a:rPr>
              <a:t>Currency Risk</a:t>
            </a:r>
          </a:p>
          <a:p>
            <a:pPr marL="484505" indent="-472440">
              <a:lnSpc>
                <a:spcPct val="100000"/>
              </a:lnSpc>
              <a:spcBef>
                <a:spcPts val="2610"/>
              </a:spcBef>
              <a:buFont typeface="Wingdings"/>
              <a:buChar char=""/>
              <a:tabLst>
                <a:tab pos="485140" algn="l"/>
              </a:tabLst>
            </a:pPr>
            <a:r>
              <a:rPr lang="en-US" sz="3000" spc="5" dirty="0">
                <a:solidFill>
                  <a:srgbClr val="FFFFFF"/>
                </a:solidFill>
                <a:latin typeface="Garamond"/>
                <a:cs typeface="Garamond"/>
              </a:rPr>
              <a:t>Liquidity</a:t>
            </a:r>
          </a:p>
          <a:p>
            <a:pPr marL="484505" indent="-472440">
              <a:lnSpc>
                <a:spcPct val="100000"/>
              </a:lnSpc>
              <a:spcBef>
                <a:spcPts val="2610"/>
              </a:spcBef>
              <a:buFont typeface="Wingdings"/>
              <a:buChar char=""/>
              <a:tabLst>
                <a:tab pos="485140" algn="l"/>
              </a:tabLst>
            </a:pPr>
            <a:r>
              <a:rPr lang="en-US" sz="3000" spc="5" dirty="0">
                <a:solidFill>
                  <a:srgbClr val="FFFFFF"/>
                </a:solidFill>
                <a:latin typeface="Garamond"/>
                <a:cs typeface="Garamond"/>
              </a:rPr>
              <a:t>Counterparty</a:t>
            </a:r>
          </a:p>
          <a:p>
            <a:pPr marL="484505" indent="-472440">
              <a:lnSpc>
                <a:spcPct val="100000"/>
              </a:lnSpc>
              <a:spcBef>
                <a:spcPts val="2610"/>
              </a:spcBef>
              <a:buFont typeface="Wingdings"/>
              <a:buChar char=""/>
              <a:tabLst>
                <a:tab pos="485140" algn="l"/>
              </a:tabLst>
            </a:pPr>
            <a:r>
              <a:rPr lang="en-US" sz="3000" spc="5" dirty="0">
                <a:solidFill>
                  <a:srgbClr val="FFFFFF"/>
                </a:solidFill>
                <a:latin typeface="Garamond"/>
                <a:cs typeface="Garamond"/>
              </a:rPr>
              <a:t>Market Positioning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18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268274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89050" y="1457752"/>
            <a:ext cx="16916399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3159760" algn="l"/>
                <a:tab pos="5166360" algn="l"/>
              </a:tabLst>
            </a:pPr>
            <a:r>
              <a:rPr lang="en-US" u="none" spc="330" dirty="0">
                <a:solidFill>
                  <a:srgbClr val="242424"/>
                </a:solidFill>
              </a:rPr>
              <a:t>Long December 2022 Pakistan Sukuks</a:t>
            </a:r>
            <a:endParaRPr u="none" spc="330" dirty="0">
              <a:solidFill>
                <a:srgbClr val="242424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9723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19</a:t>
            </a:fld>
            <a:endParaRPr spc="15"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09404A-806E-43AE-9F23-1ED727145D30}"/>
              </a:ext>
            </a:extLst>
          </p:cNvPr>
          <p:cNvSpPr txBox="1"/>
          <p:nvPr/>
        </p:nvSpPr>
        <p:spPr>
          <a:xfrm>
            <a:off x="10775275" y="4022674"/>
            <a:ext cx="8899142" cy="506100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rtl="0"/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Key Points: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Pakistan’s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resumption</a:t>
            </a:r>
            <a:r>
              <a:rPr lang="en-US" sz="2950" b="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of its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IMF Extended Fund Facility (EFF) </a:t>
            </a:r>
            <a:r>
              <a:rPr lang="en-US" sz="2950" b="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program should buoy the country’s short-term finances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Former Prime Minister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Imran Khan </a:t>
            </a:r>
            <a:r>
              <a:rPr lang="en-US" sz="2950" b="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does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not</a:t>
            </a:r>
            <a:r>
              <a:rPr lang="en-US" sz="2950" b="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have the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political capital</a:t>
            </a:r>
            <a:r>
              <a:rPr lang="en-US" sz="2950" b="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to call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early elections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Pakistan has also shown a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willingness to pay</a:t>
            </a:r>
          </a:p>
          <a:p>
            <a:pPr rtl="0"/>
            <a:endParaRPr lang="en-US" sz="2950" b="1" i="0" u="none" strike="noStrike" kern="1200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rtl="0"/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Recommendation: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I recommend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longing</a:t>
            </a:r>
            <a:r>
              <a:rPr lang="en-US" sz="2950" b="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the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12/05/2022 Pakistan International Sukuk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51861C-5B61-BFBD-03A5-B6906FE64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4231068"/>
            <a:ext cx="9739452" cy="471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9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91926" y="1457752"/>
            <a:ext cx="4079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08505" algn="l"/>
              </a:tabLst>
            </a:pPr>
            <a:r>
              <a:rPr u="none" spc="385" dirty="0">
                <a:solidFill>
                  <a:srgbClr val="242424"/>
                </a:solidFill>
              </a:rPr>
              <a:t>Brain	</a:t>
            </a:r>
            <a:r>
              <a:rPr u="none" spc="330" dirty="0">
                <a:solidFill>
                  <a:srgbClr val="242424"/>
                </a:solidFill>
              </a:rPr>
              <a:t>Teaser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735484" y="3093777"/>
            <a:ext cx="10938933" cy="69628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1430">
              <a:lnSpc>
                <a:spcPct val="100000"/>
              </a:lnSpc>
              <a:spcBef>
                <a:spcPts val="95"/>
              </a:spcBef>
              <a:tabLst>
                <a:tab pos="776605" algn="l"/>
                <a:tab pos="2782570" algn="l"/>
                <a:tab pos="6804659" algn="l"/>
              </a:tabLst>
            </a:pPr>
            <a:r>
              <a:rPr lang="en-US" sz="4500" b="1" spc="20" dirty="0">
                <a:latin typeface="Garamond"/>
                <a:cs typeface="Garamond"/>
              </a:rPr>
              <a:t>Question: </a:t>
            </a:r>
            <a:r>
              <a:rPr lang="en-US" sz="4500" spc="20" dirty="0">
                <a:latin typeface="Garamond"/>
                <a:cs typeface="Garamond"/>
              </a:rPr>
              <a:t>Person A and Person B are playing a game. A takes two slips of paper and writes a different integer on each. He then conceals one slip in each hand.</a:t>
            </a:r>
          </a:p>
          <a:p>
            <a:pPr marL="12700" marR="5080" indent="-11430">
              <a:lnSpc>
                <a:spcPct val="100000"/>
              </a:lnSpc>
              <a:spcBef>
                <a:spcPts val="95"/>
              </a:spcBef>
              <a:tabLst>
                <a:tab pos="776605" algn="l"/>
                <a:tab pos="2782570" algn="l"/>
                <a:tab pos="6804659" algn="l"/>
              </a:tabLst>
            </a:pPr>
            <a:endParaRPr lang="en-US" sz="4500" spc="20" dirty="0">
              <a:latin typeface="Garamond"/>
              <a:cs typeface="Garamond"/>
            </a:endParaRPr>
          </a:p>
          <a:p>
            <a:pPr marL="12700" marR="5080" indent="-11430">
              <a:lnSpc>
                <a:spcPct val="100000"/>
              </a:lnSpc>
              <a:spcBef>
                <a:spcPts val="95"/>
              </a:spcBef>
              <a:tabLst>
                <a:tab pos="776605" algn="l"/>
                <a:tab pos="2782570" algn="l"/>
                <a:tab pos="6804659" algn="l"/>
              </a:tabLst>
            </a:pPr>
            <a:r>
              <a:rPr lang="en-US" sz="4500" spc="20" dirty="0">
                <a:latin typeface="Garamond"/>
                <a:cs typeface="Garamond"/>
              </a:rPr>
              <a:t>B chooses one of A’s hands and sees the integer. B must now guess whether that number is larger or smaller than the other number. Devise an optimal strategy to win more than 50% of the time.</a:t>
            </a:r>
            <a:endParaRPr sz="4500" dirty="0">
              <a:latin typeface="Garamond"/>
              <a:cs typeface="Garamon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</a:t>
            </a:fld>
            <a:endParaRPr spc="1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243" y="1607392"/>
            <a:ext cx="19428173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3159760" algn="l"/>
                <a:tab pos="5166360" algn="l"/>
              </a:tabLst>
            </a:pPr>
            <a:r>
              <a:rPr lang="en-US" sz="4200" u="none" spc="330" dirty="0">
                <a:solidFill>
                  <a:srgbClr val="242424"/>
                </a:solidFill>
              </a:rPr>
              <a:t>Long the 2024 NTN-B (Inflation-Linked) Brazilian Government Bond</a:t>
            </a:r>
            <a:endParaRPr sz="4200" u="none" spc="330" dirty="0">
              <a:solidFill>
                <a:srgbClr val="242424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9723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20</a:t>
            </a:fld>
            <a:endParaRPr spc="15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297E42-E204-4660-9936-1C86D13721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6706138"/>
              </p:ext>
            </p:extLst>
          </p:nvPr>
        </p:nvGraphicFramePr>
        <p:xfrm>
          <a:off x="461344" y="2792840"/>
          <a:ext cx="8153400" cy="40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AA8C668-C7D4-A47F-9BE0-CCADE759C5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0820208"/>
              </p:ext>
            </p:extLst>
          </p:nvPr>
        </p:nvGraphicFramePr>
        <p:xfrm>
          <a:off x="461344" y="7020960"/>
          <a:ext cx="8153400" cy="40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object 6">
            <a:extLst>
              <a:ext uri="{FF2B5EF4-FFF2-40B4-BE49-F238E27FC236}">
                <a16:creationId xmlns:a16="http://schemas.microsoft.com/office/drawing/2014/main" id="{96B4F2BD-051E-1F5F-4495-2A62EE7B9A6A}"/>
              </a:ext>
            </a:extLst>
          </p:cNvPr>
          <p:cNvSpPr txBox="1"/>
          <p:nvPr/>
        </p:nvSpPr>
        <p:spPr>
          <a:xfrm>
            <a:off x="9061449" y="3591920"/>
            <a:ext cx="10612967" cy="64485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rtl="0"/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Key Points: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Brazil faces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runaway</a:t>
            </a:r>
            <a:r>
              <a:rPr lang="en-US" sz="295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and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de-anchoring inflation expectations </a:t>
            </a:r>
            <a:r>
              <a:rPr lang="en-US" sz="295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as </a:t>
            </a:r>
            <a:r>
              <a:rPr lang="en-US" sz="2950" dirty="0">
                <a:solidFill>
                  <a:srgbClr val="000000"/>
                </a:solidFill>
                <a:latin typeface="Garamond" panose="02020404030301010803" pitchFamily="18" charset="0"/>
              </a:rPr>
              <a:t>the BCB plans </a:t>
            </a:r>
            <a:r>
              <a:rPr lang="en-US" sz="295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to end its hiking cycle.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The 2022 General Election has prompted incumbent President Jair Bolsonaro to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accelerate populist spending policies.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Local investors</a:t>
            </a:r>
            <a:r>
              <a:rPr lang="en-US" sz="295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have and will continue to rebalance their portfolios away from risky assets (equities, fixed-coupon bonds) and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into floating notes</a:t>
            </a:r>
            <a:r>
              <a:rPr lang="en-US" sz="295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as they seek to hedge against continued inflation and economic risks</a:t>
            </a:r>
          </a:p>
          <a:p>
            <a:pPr>
              <a:lnSpc>
                <a:spcPct val="100000"/>
              </a:lnSpc>
              <a:spcBef>
                <a:spcPts val="120"/>
              </a:spcBef>
              <a:tabLst>
                <a:tab pos="472440" algn="l"/>
              </a:tabLst>
            </a:pPr>
            <a:endParaRPr lang="en-US" sz="2950" i="0" u="none" strike="noStrike" kern="1200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120"/>
              </a:spcBef>
              <a:tabLst>
                <a:tab pos="472440" algn="l"/>
              </a:tabLst>
            </a:pPr>
            <a:r>
              <a:rPr lang="en-US" sz="2950" b="1" dirty="0">
                <a:solidFill>
                  <a:srgbClr val="000000"/>
                </a:solidFill>
                <a:latin typeface="Garamond" panose="02020404030301010803" pitchFamily="18" charset="0"/>
              </a:rPr>
              <a:t>Recommendation: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As such, I recommend a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long position </a:t>
            </a:r>
            <a:r>
              <a:rPr lang="en-US" sz="295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in the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Real-denominated</a:t>
            </a:r>
            <a:r>
              <a:rPr lang="en-US" sz="295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08/15/2024</a:t>
            </a:r>
            <a:r>
              <a:rPr lang="en-US" sz="295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2950" b="1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NTN-B (Inflation-Linked) </a:t>
            </a:r>
            <a:r>
              <a:rPr lang="en-US" sz="2950" i="0" u="none" strike="noStrike" kern="1200" baseline="0" dirty="0">
                <a:solidFill>
                  <a:srgbClr val="000000"/>
                </a:solidFill>
                <a:latin typeface="Garamond" panose="02020404030301010803" pitchFamily="18" charset="0"/>
              </a:rPr>
              <a:t>Brazilian Government Bond </a:t>
            </a:r>
          </a:p>
        </p:txBody>
      </p:sp>
    </p:spTree>
    <p:extLst>
      <p:ext uri="{BB962C8B-B14F-4D97-AF65-F5344CB8AC3E}">
        <p14:creationId xmlns:p14="http://schemas.microsoft.com/office/powerpoint/2010/main" val="2128596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459014"/>
            <a:ext cx="20096248" cy="2299323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95" y="219653"/>
            <a:ext cx="2693547" cy="861935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alphaModFix amt="81000"/>
          </a:blip>
          <a:srcRect t="31700" b="31700"/>
          <a:stretch>
            <a:fillRect/>
          </a:stretch>
        </p:blipFill>
        <p:spPr>
          <a:xfrm>
            <a:off x="-7852" y="1436328"/>
            <a:ext cx="20104100" cy="229936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7849519" y="4158481"/>
            <a:ext cx="4455836" cy="85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46" b="1" spc="495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Get in Touch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7965192" y="5265091"/>
            <a:ext cx="422445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3109856" y="5603276"/>
            <a:ext cx="13935124" cy="5175631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Feel free to reach out to us over Facebook or email if you have any questions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  <a:hlinkClick r:id="rId5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5"/>
              </a:rPr>
              <a:t>www.quantfsnyu.com</a:t>
            </a: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   quantfsnyu@gmail.com	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President – Connor Liu (</a:t>
            </a:r>
            <a:r>
              <a:rPr lang="sv-SE" sz="3298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hlinkClick r:id="rId6"/>
              </a:rPr>
              <a:t>connor.liu@stern.nyu.edu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Vice-President – Arjan Kang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7"/>
              </a:rPr>
              <a:t>ask9108@stern.nyu.edu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Head of All Portfolios – Michael Lu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8"/>
              </a:rPr>
              <a:t>michael.j.lu@stern.nyu.edu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001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14789" y="1457752"/>
            <a:ext cx="723709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159760" algn="l"/>
                <a:tab pos="5166360" algn="l"/>
              </a:tabLst>
            </a:pPr>
            <a:r>
              <a:rPr u="none" spc="425" dirty="0">
                <a:solidFill>
                  <a:srgbClr val="242424"/>
                </a:solidFill>
              </a:rPr>
              <a:t>Solution:	</a:t>
            </a:r>
            <a:r>
              <a:rPr u="none" spc="385" dirty="0">
                <a:solidFill>
                  <a:srgbClr val="242424"/>
                </a:solidFill>
              </a:rPr>
              <a:t>Brain	</a:t>
            </a:r>
            <a:r>
              <a:rPr u="none" spc="330" dirty="0">
                <a:solidFill>
                  <a:srgbClr val="242424"/>
                </a:solidFill>
              </a:rPr>
              <a:t>Teaser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object 6"/>
              <p:cNvSpPr txBox="1"/>
              <p:nvPr/>
            </p:nvSpPr>
            <p:spPr>
              <a:xfrm>
                <a:off x="9137650" y="3032503"/>
                <a:ext cx="9844405" cy="6736972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lang="en-US" sz="3100" b="1" spc="5" dirty="0">
                    <a:latin typeface="Garamond"/>
                    <a:cs typeface="Garamond"/>
                  </a:rPr>
                  <a:t>Answer:</a:t>
                </a:r>
                <a:r>
                  <a:rPr lang="en-US" sz="3100" spc="5" dirty="0">
                    <a:latin typeface="Garamond"/>
                    <a:cs typeface="Garamond"/>
                  </a:rPr>
                  <a:t> First, B can devise some probability distribution on integers (e.g., he can select random integers).</a:t>
                </a:r>
              </a:p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endParaRPr lang="en-US" sz="3100" spc="5" dirty="0">
                  <a:latin typeface="Garamond"/>
                  <a:cs typeface="Garamond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lang="en-US" sz="3100" spc="5" dirty="0">
                    <a:latin typeface="Garamond"/>
                    <a:cs typeface="Garamond"/>
                  </a:rPr>
                  <a:t>Every round, B selects an integer as a threshold and chooses a random hand.</a:t>
                </a:r>
              </a:p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endParaRPr lang="en-US" sz="3100" spc="5" dirty="0">
                  <a:latin typeface="Garamond"/>
                  <a:cs typeface="Garamond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lang="en-US" sz="3100" spc="5" dirty="0">
                    <a:latin typeface="Garamond"/>
                    <a:cs typeface="Garamond"/>
                  </a:rPr>
                  <a:t>If the integer (denoted as </a:t>
                </a:r>
                <a14:m>
                  <m:oMath xmlns:m="http://schemas.openxmlformats.org/officeDocument/2006/math">
                    <m:r>
                      <a:rPr lang="en-US" sz="3100" b="0" i="1" spc="5" smtClean="0">
                        <a:latin typeface="Cambria Math" panose="02040503050406030204" pitchFamily="18" charset="0"/>
                        <a:cs typeface="Garamond"/>
                      </a:rPr>
                      <m:t>𝑡</m:t>
                    </m:r>
                  </m:oMath>
                </a14:m>
                <a:r>
                  <a:rPr lang="en-US" sz="3100" spc="5" dirty="0">
                    <a:latin typeface="Garamond"/>
                    <a:cs typeface="Garamond"/>
                  </a:rPr>
                  <a:t>) is larger than the threshold, then he guesses A’s number is the larger one (and vice versa).</a:t>
                </a:r>
              </a:p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endParaRPr lang="en-US" sz="3100" spc="5" baseline="-25000" dirty="0">
                  <a:latin typeface="Garamond"/>
                  <a:cs typeface="Garamond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14:m>
                  <m:oMath xmlns:m="http://schemas.openxmlformats.org/officeDocument/2006/math">
                    <m:r>
                      <a:rPr lang="en-US" sz="3100" b="0" i="1" spc="5" smtClean="0">
                        <a:latin typeface="Cambria Math" panose="02040503050406030204" pitchFamily="18" charset="0"/>
                        <a:cs typeface="Garamond"/>
                      </a:rPr>
                      <m:t>𝑃</m:t>
                    </m:r>
                    <m:d>
                      <m:dPr>
                        <m:ctrlPr>
                          <a:rPr lang="en-US" sz="3100" b="0" i="1" spc="5" smtClean="0">
                            <a:latin typeface="Cambria Math" panose="02040503050406030204" pitchFamily="18" charset="0"/>
                            <a:cs typeface="Garamond"/>
                          </a:rPr>
                        </m:ctrlPr>
                      </m:dPr>
                      <m:e>
                        <m:r>
                          <a:rPr lang="en-US" sz="3100" b="0" i="1" spc="5" smtClean="0">
                            <a:latin typeface="Cambria Math" panose="02040503050406030204" pitchFamily="18" charset="0"/>
                            <a:cs typeface="Garamond"/>
                          </a:rPr>
                          <m:t>#&gt;</m:t>
                        </m:r>
                        <m:r>
                          <a:rPr lang="en-US" sz="3100" b="0" i="1" spc="5" smtClean="0">
                            <a:latin typeface="Cambria Math" panose="02040503050406030204" pitchFamily="18" charset="0"/>
                            <a:cs typeface="Garamond"/>
                          </a:rPr>
                          <m:t>𝑡h𝑟𝑒𝑠h𝑜𝑙𝑑</m:t>
                        </m:r>
                      </m:e>
                    </m:d>
                    <m:r>
                      <a:rPr lang="en-US" sz="3100" b="0" i="1" spc="5" smtClean="0">
                        <a:latin typeface="Cambria Math" panose="02040503050406030204" pitchFamily="18" charset="0"/>
                        <a:cs typeface="Garamond"/>
                      </a:rPr>
                      <m:t>=</m:t>
                    </m:r>
                    <m:r>
                      <a:rPr lang="en-US" sz="3100" b="0" i="1" spc="5" smtClean="0">
                        <a:latin typeface="Cambria Math" panose="02040503050406030204" pitchFamily="18" charset="0"/>
                        <a:cs typeface="Garamond"/>
                      </a:rPr>
                      <m:t>𝑃</m:t>
                    </m:r>
                    <m:r>
                      <a:rPr lang="en-US" sz="3100" b="0" i="1" spc="5" smtClean="0">
                        <a:latin typeface="Cambria Math" panose="02040503050406030204" pitchFamily="18" charset="0"/>
                        <a:cs typeface="Garamond"/>
                      </a:rPr>
                      <m:t>(</m:t>
                    </m:r>
                    <m:r>
                      <a:rPr lang="en-US" sz="3100" b="0" i="1" spc="5" smtClean="0">
                        <a:latin typeface="Cambria Math" panose="02040503050406030204" pitchFamily="18" charset="0"/>
                        <a:cs typeface="Garamond"/>
                      </a:rPr>
                      <m:t>𝑡h𝑟𝑒𝑠h𝑜𝑙𝑑</m:t>
                    </m:r>
                    <m:r>
                      <a:rPr lang="en-US" sz="3100" b="0" i="1" spc="5" smtClean="0">
                        <a:latin typeface="Cambria Math" panose="02040503050406030204" pitchFamily="18" charset="0"/>
                        <a:cs typeface="Garamond"/>
                      </a:rPr>
                      <m:t>&gt;#)</m:t>
                    </m:r>
                  </m:oMath>
                </a14:m>
                <a:r>
                  <a:rPr lang="en-US" sz="3100" spc="5" dirty="0">
                    <a:latin typeface="Garamond"/>
                    <a:cs typeface="Garamond"/>
                  </a:rPr>
                  <a:t> by symmetry.</a:t>
                </a:r>
              </a:p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endParaRPr lang="en-US" sz="3100" spc="5" dirty="0">
                  <a:latin typeface="Garamond"/>
                  <a:cs typeface="Garamond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lang="en-US" sz="3100" spc="5" dirty="0">
                    <a:latin typeface="Garamond"/>
                    <a:cs typeface="Garamond"/>
                  </a:rPr>
                  <a:t>However, </a:t>
                </a:r>
                <a14:m>
                  <m:oMath xmlns:m="http://schemas.openxmlformats.org/officeDocument/2006/math">
                    <m:r>
                      <a:rPr lang="en-US" sz="3100" b="0" i="1" spc="5" smtClean="0">
                        <a:latin typeface="Cambria Math" panose="02040503050406030204" pitchFamily="18" charset="0"/>
                        <a:cs typeface="Garamond"/>
                      </a:rPr>
                      <m:t>𝑃</m:t>
                    </m:r>
                    <m:d>
                      <m:dPr>
                        <m:ctrlPr>
                          <a:rPr lang="en-US" sz="3100" b="0" i="1" spc="5" smtClean="0">
                            <a:latin typeface="Cambria Math" panose="02040503050406030204" pitchFamily="18" charset="0"/>
                            <a:cs typeface="Garamond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100" b="0" i="1" spc="5" smtClean="0">
                                <a:latin typeface="Cambria Math" panose="02040503050406030204" pitchFamily="18" charset="0"/>
                                <a:cs typeface="Garamond"/>
                              </a:rPr>
                            </m:ctrlPr>
                          </m:sSubPr>
                          <m:e>
                            <m:r>
                              <a:rPr lang="en-US" sz="3100" b="0" i="1" spc="5" smtClean="0">
                                <a:latin typeface="Cambria Math" panose="02040503050406030204" pitchFamily="18" charset="0"/>
                                <a:cs typeface="Garamond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100" b="0" i="1" spc="5" smtClean="0">
                                <a:latin typeface="Cambria Math" panose="02040503050406030204" pitchFamily="18" charset="0"/>
                                <a:cs typeface="Garamond"/>
                              </a:rPr>
                              <m:t>𝑙𝑎𝑟𝑔𝑒𝑟</m:t>
                            </m:r>
                          </m:sub>
                        </m:sSub>
                        <m:r>
                          <a:rPr lang="en-US" sz="3100" b="0" i="1" spc="5" smtClean="0">
                            <a:latin typeface="Cambria Math" panose="02040503050406030204" pitchFamily="18" charset="0"/>
                            <a:cs typeface="Garamond"/>
                          </a:rPr>
                          <m:t>&gt;</m:t>
                        </m:r>
                        <m:r>
                          <a:rPr lang="en-US" sz="3100" b="0" i="1" spc="5" smtClean="0">
                            <a:latin typeface="Cambria Math" panose="02040503050406030204" pitchFamily="18" charset="0"/>
                            <a:cs typeface="Garamond"/>
                          </a:rPr>
                          <m:t>𝑡h𝑟𝑒𝑠h𝑜𝑙𝑑</m:t>
                        </m:r>
                        <m:r>
                          <a:rPr lang="en-US" sz="3100" b="0" i="1" spc="5" smtClean="0">
                            <a:latin typeface="Cambria Math" panose="02040503050406030204" pitchFamily="18" charset="0"/>
                            <a:cs typeface="Garamond"/>
                          </a:rPr>
                          <m:t>&gt;</m:t>
                        </m:r>
                        <m:sSub>
                          <m:sSubPr>
                            <m:ctrlPr>
                              <a:rPr lang="en-US" sz="3100" b="0" i="1" spc="5" smtClean="0">
                                <a:latin typeface="Cambria Math" panose="02040503050406030204" pitchFamily="18" charset="0"/>
                                <a:cs typeface="Garamond"/>
                              </a:rPr>
                            </m:ctrlPr>
                          </m:sSubPr>
                          <m:e>
                            <m:r>
                              <a:rPr lang="en-US" sz="3100" b="0" i="1" spc="5" smtClean="0">
                                <a:latin typeface="Cambria Math" panose="02040503050406030204" pitchFamily="18" charset="0"/>
                                <a:cs typeface="Garamond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100" b="0" i="1" spc="5" smtClean="0">
                                <a:latin typeface="Cambria Math" panose="02040503050406030204" pitchFamily="18" charset="0"/>
                                <a:cs typeface="Garamond"/>
                              </a:rPr>
                              <m:t>𝑠𝑚𝑎𝑙𝑙𝑒𝑟</m:t>
                            </m:r>
                          </m:sub>
                        </m:sSub>
                      </m:e>
                    </m:d>
                    <m:r>
                      <a:rPr lang="en-US" sz="3100" b="0" i="1" spc="5" smtClean="0">
                        <a:latin typeface="Cambria Math" panose="02040503050406030204" pitchFamily="18" charset="0"/>
                        <a:cs typeface="Garamond"/>
                      </a:rPr>
                      <m:t>≥0</m:t>
                    </m:r>
                  </m:oMath>
                </a14:m>
                <a:r>
                  <a:rPr lang="en-US" sz="3100" spc="5" dirty="0">
                    <a:latin typeface="Garamond"/>
                    <a:cs typeface="Garamond"/>
                  </a:rPr>
                  <a:t>.</a:t>
                </a:r>
              </a:p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endParaRPr lang="en-US" sz="3100" spc="5" dirty="0">
                  <a:latin typeface="Garamond"/>
                  <a:cs typeface="Garamond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lang="en-US" sz="3100" spc="5" dirty="0">
                    <a:latin typeface="Garamond"/>
                    <a:cs typeface="Garamond"/>
                  </a:rPr>
                  <a:t>Therefore, B can win more than 50% of the time.</a:t>
                </a:r>
              </a:p>
            </p:txBody>
          </p:sp>
        </mc:Choice>
        <mc:Fallback>
          <p:sp>
            <p:nvSpPr>
              <p:cNvPr id="6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650" y="3032503"/>
                <a:ext cx="9844405" cy="6736972"/>
              </a:xfrm>
              <a:prstGeom prst="rect">
                <a:avLst/>
              </a:prstGeom>
              <a:blipFill>
                <a:blip r:embed="rId4"/>
                <a:stretch>
                  <a:fillRect l="-2320" t="-1504" r="-3479" b="-2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</a:t>
            </a:fld>
            <a:endParaRPr spc="1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12522" y="2281665"/>
            <a:ext cx="6509384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0" marR="5080" indent="-495934" algn="ctr">
              <a:lnSpc>
                <a:spcPct val="100000"/>
              </a:lnSpc>
              <a:spcBef>
                <a:spcPts val="95"/>
              </a:spcBef>
              <a:tabLst>
                <a:tab pos="2094864" algn="l"/>
                <a:tab pos="3780154" algn="l"/>
                <a:tab pos="4666615" algn="l"/>
                <a:tab pos="5534025" algn="l"/>
              </a:tabLst>
            </a:pPr>
            <a:r>
              <a:rPr lang="en-US" u="none" spc="484" dirty="0"/>
              <a:t>Agenda</a:t>
            </a:r>
            <a:endParaRPr u="none" spc="395" dirty="0"/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18950" cy="3922395"/>
            <a:chOff x="246244" y="218604"/>
            <a:chExt cx="11918950" cy="3922395"/>
          </a:xfrm>
        </p:grpSpPr>
        <p:sp>
          <p:nvSpPr>
            <p:cNvPr id="7" name="object 7"/>
            <p:cNvSpPr/>
            <p:nvPr/>
          </p:nvSpPr>
          <p:spPr>
            <a:xfrm>
              <a:off x="7940126" y="4130876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797358" y="4318689"/>
            <a:ext cx="6509384" cy="3181640"/>
          </a:xfrm>
          <a:prstGeom prst="rect">
            <a:avLst/>
          </a:prstGeom>
        </p:spPr>
        <p:txBody>
          <a:bodyPr vert="horz" wrap="square" lIns="0" tIns="331470" rIns="0" bIns="0" rtlCol="0">
            <a:spAutoFit/>
          </a:bodyPr>
          <a:lstStyle/>
          <a:p>
            <a:pPr marL="484505" indent="-472440">
              <a:lnSpc>
                <a:spcPct val="100000"/>
              </a:lnSpc>
              <a:spcBef>
                <a:spcPts val="2610"/>
              </a:spcBef>
              <a:buFont typeface="Wingdings"/>
              <a:buChar char=""/>
              <a:tabLst>
                <a:tab pos="485140" algn="l"/>
              </a:tabLst>
            </a:pPr>
            <a:r>
              <a:rPr lang="en-US" sz="3000" spc="5" dirty="0">
                <a:solidFill>
                  <a:srgbClr val="FFFFFF"/>
                </a:solidFill>
                <a:latin typeface="Garamond"/>
                <a:cs typeface="Garamond"/>
              </a:rPr>
              <a:t>Mathematics of Bonds</a:t>
            </a:r>
          </a:p>
          <a:p>
            <a:pPr marL="484505" indent="-472440">
              <a:lnSpc>
                <a:spcPct val="100000"/>
              </a:lnSpc>
              <a:spcBef>
                <a:spcPts val="2610"/>
              </a:spcBef>
              <a:buFont typeface="Wingdings"/>
              <a:buChar char=""/>
              <a:tabLst>
                <a:tab pos="485140" algn="l"/>
              </a:tabLst>
            </a:pPr>
            <a:r>
              <a:rPr lang="en-US" sz="3000" spc="5" dirty="0">
                <a:solidFill>
                  <a:srgbClr val="FFFFFF"/>
                </a:solidFill>
                <a:latin typeface="Garamond"/>
                <a:cs typeface="Garamond"/>
              </a:rPr>
              <a:t>Duration &amp; Convexity</a:t>
            </a:r>
          </a:p>
          <a:p>
            <a:pPr marL="484505" indent="-472440">
              <a:lnSpc>
                <a:spcPct val="100000"/>
              </a:lnSpc>
              <a:spcBef>
                <a:spcPts val="2610"/>
              </a:spcBef>
              <a:buFont typeface="Wingdings"/>
              <a:buChar char=""/>
              <a:tabLst>
                <a:tab pos="485140" algn="l"/>
              </a:tabLst>
            </a:pPr>
            <a:r>
              <a:rPr lang="en-US" sz="3000" spc="5" dirty="0">
                <a:solidFill>
                  <a:srgbClr val="FFFFFF"/>
                </a:solidFill>
                <a:latin typeface="Garamond"/>
                <a:cs typeface="Garamond"/>
              </a:rPr>
              <a:t>Investing Guidelines</a:t>
            </a:r>
          </a:p>
          <a:p>
            <a:pPr marL="484505" indent="-472440">
              <a:lnSpc>
                <a:spcPct val="100000"/>
              </a:lnSpc>
              <a:spcBef>
                <a:spcPts val="2610"/>
              </a:spcBef>
              <a:buFont typeface="Wingdings"/>
              <a:buChar char=""/>
              <a:tabLst>
                <a:tab pos="485140" algn="l"/>
              </a:tabLst>
            </a:pPr>
            <a:r>
              <a:rPr lang="en-US" sz="3000" spc="5" dirty="0">
                <a:solidFill>
                  <a:srgbClr val="FFFFFF"/>
                </a:solidFill>
                <a:latin typeface="Garamond"/>
                <a:cs typeface="Garamond"/>
              </a:rPr>
              <a:t>Sample Pitches</a:t>
            </a:r>
            <a:endParaRPr lang="en-US" sz="300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</a:t>
            </a:fld>
            <a:endParaRPr spc="1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2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04975" y="2420639"/>
            <a:ext cx="9694151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u="none" spc="320" dirty="0">
                <a:solidFill>
                  <a:schemeClr val="tx1"/>
                </a:solidFill>
              </a:rPr>
              <a:t>Time Value of Money</a:t>
            </a:r>
            <a:endParaRPr u="none" spc="37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ject 9"/>
              <p:cNvSpPr txBox="1"/>
              <p:nvPr/>
            </p:nvSpPr>
            <p:spPr>
              <a:xfrm>
                <a:off x="4192292" y="4048092"/>
                <a:ext cx="11719516" cy="5131854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471805" indent="-472440">
                  <a:lnSpc>
                    <a:spcPct val="100000"/>
                  </a:lnSpc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r>
                  <a:rPr lang="en-US" sz="2950" dirty="0">
                    <a:latin typeface="Garamond"/>
                    <a:cs typeface="Garamond"/>
                  </a:rPr>
                  <a:t>Money is ALWAYS </a:t>
                </a:r>
                <a:r>
                  <a:rPr lang="en-US" sz="2950" b="1" dirty="0">
                    <a:latin typeface="Garamond"/>
                    <a:cs typeface="Garamond"/>
                  </a:rPr>
                  <a:t>worth more today </a:t>
                </a:r>
                <a:r>
                  <a:rPr lang="en-US" sz="2950" dirty="0">
                    <a:latin typeface="Garamond"/>
                    <a:cs typeface="Garamond"/>
                  </a:rPr>
                  <a:t>than</a:t>
                </a:r>
                <a:r>
                  <a:rPr lang="en-US" sz="2950" b="1" dirty="0">
                    <a:latin typeface="Garamond"/>
                    <a:cs typeface="Garamond"/>
                  </a:rPr>
                  <a:t> </a:t>
                </a:r>
                <a:r>
                  <a:rPr lang="en-US" sz="2950" dirty="0">
                    <a:latin typeface="Garamond"/>
                    <a:cs typeface="Garamond"/>
                  </a:rPr>
                  <a:t>tomorrow. Why?</a:t>
                </a:r>
              </a:p>
              <a:p>
                <a:pPr marL="929005" lvl="1" indent="-472440"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r>
                  <a:rPr lang="en-US" sz="2950" b="1" dirty="0">
                    <a:latin typeface="Garamond"/>
                    <a:cs typeface="Garamond"/>
                  </a:rPr>
                  <a:t>Money</a:t>
                </a:r>
                <a:r>
                  <a:rPr lang="en-US" sz="2950" dirty="0">
                    <a:latin typeface="Garamond"/>
                    <a:cs typeface="Garamond"/>
                  </a:rPr>
                  <a:t> can be </a:t>
                </a:r>
                <a:r>
                  <a:rPr lang="en-US" sz="2950" b="1" dirty="0">
                    <a:latin typeface="Garamond"/>
                    <a:cs typeface="Garamond"/>
                  </a:rPr>
                  <a:t>invested</a:t>
                </a:r>
                <a:r>
                  <a:rPr lang="en-US" sz="2950" dirty="0">
                    <a:latin typeface="Garamond"/>
                    <a:cs typeface="Garamond"/>
                  </a:rPr>
                  <a:t> in some risk-free asset (e.g., U.S. Government Bonds).</a:t>
                </a: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:endParaRPr lang="en-US" sz="2950" dirty="0">
                  <a:latin typeface="Garamond"/>
                  <a:cs typeface="Garamond"/>
                </a:endParaRPr>
              </a:p>
              <a:p>
                <a:pPr marL="471805" indent="-472440"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r>
                  <a:rPr lang="en-US" sz="2950" dirty="0">
                    <a:latin typeface="Garamond"/>
                    <a:cs typeface="Garamond"/>
                  </a:rPr>
                  <a:t>We must </a:t>
                </a:r>
                <a:r>
                  <a:rPr lang="en-US" sz="2950" b="1" dirty="0">
                    <a:latin typeface="Garamond"/>
                    <a:cs typeface="Garamond"/>
                  </a:rPr>
                  <a:t>discount money</a:t>
                </a:r>
                <a:r>
                  <a:rPr lang="en-US" sz="2950" dirty="0">
                    <a:latin typeface="Garamond"/>
                    <a:cs typeface="Garamond"/>
                  </a:rPr>
                  <a:t> received in the future to </a:t>
                </a:r>
                <a:r>
                  <a:rPr lang="en-US" sz="2950" b="1" dirty="0">
                    <a:latin typeface="Garamond"/>
                    <a:cs typeface="Garamond"/>
                  </a:rPr>
                  <a:t>present value </a:t>
                </a:r>
                <a:r>
                  <a:rPr lang="en-US" sz="2950" dirty="0">
                    <a:latin typeface="Garamond"/>
                    <a:cs typeface="Garamond"/>
                  </a:rPr>
                  <a:t>with some opportunity cost.</a:t>
                </a: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𝑃𝑟𝑒𝑠𝑒𝑛𝑡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𝑉𝑎𝑙𝑢𝑒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f>
                            <m:f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𝐶𝑎𝑠h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𝐹𝑙𝑜𝑤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3200" dirty="0">
                  <a:latin typeface="Garamond" panose="02020404030301010803" pitchFamily="18" charset="0"/>
                </a:endParaRP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:endParaRPr lang="en-US" sz="2950" b="1" dirty="0">
                  <a:latin typeface="Garamond"/>
                  <a:cs typeface="Garamond"/>
                </a:endParaRPr>
              </a:p>
            </p:txBody>
          </p:sp>
        </mc:Choice>
        <mc:Fallback>
          <p:sp>
            <p:nvSpPr>
              <p:cNvPr id="9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292" y="4048092"/>
                <a:ext cx="11719516" cy="5131854"/>
              </a:xfrm>
              <a:prstGeom prst="rect">
                <a:avLst/>
              </a:prstGeom>
              <a:blipFill>
                <a:blip r:embed="rId4"/>
                <a:stretch>
                  <a:fillRect l="-1842" t="-1728" r="-2600" b="-38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5</a:t>
            </a:fld>
            <a:endParaRPr spc="1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2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04975" y="2420639"/>
            <a:ext cx="9694151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u="none" spc="320" dirty="0">
                <a:solidFill>
                  <a:schemeClr val="tx1"/>
                </a:solidFill>
              </a:rPr>
              <a:t>Zero-Coupon Bonds</a:t>
            </a:r>
            <a:endParaRPr u="none" spc="37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ject 9"/>
              <p:cNvSpPr txBox="1"/>
              <p:nvPr/>
            </p:nvSpPr>
            <p:spPr>
              <a:xfrm>
                <a:off x="4192292" y="4048092"/>
                <a:ext cx="11719516" cy="4662558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471805" indent="-472440">
                  <a:lnSpc>
                    <a:spcPct val="100000"/>
                  </a:lnSpc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r>
                  <a:rPr lang="en-US" sz="2950" b="1" dirty="0">
                    <a:latin typeface="Garamond"/>
                    <a:cs typeface="Garamond"/>
                  </a:rPr>
                  <a:t>Zero-Coupon Bonds</a:t>
                </a:r>
                <a:r>
                  <a:rPr lang="en-US" sz="2950" dirty="0">
                    <a:latin typeface="Garamond"/>
                    <a:cs typeface="Garamond"/>
                  </a:rPr>
                  <a:t>, or “Zeroes,” are bonds that do not pay a coupon and pay a </a:t>
                </a:r>
                <a:r>
                  <a:rPr lang="en-US" sz="2950" b="1" dirty="0">
                    <a:latin typeface="Garamond"/>
                    <a:cs typeface="Garamond"/>
                  </a:rPr>
                  <a:t>single cash flow</a:t>
                </a:r>
                <a:r>
                  <a:rPr lang="en-US" sz="2950" dirty="0">
                    <a:latin typeface="Garamond"/>
                    <a:cs typeface="Garamond"/>
                  </a:rPr>
                  <a:t> equal to face value at </a:t>
                </a:r>
                <a:r>
                  <a:rPr lang="en-US" sz="2950" b="1" dirty="0">
                    <a:latin typeface="Garamond"/>
                    <a:cs typeface="Garamond"/>
                  </a:rPr>
                  <a:t>maturity</a:t>
                </a:r>
                <a:r>
                  <a:rPr lang="en-US" sz="2950" dirty="0">
                    <a:latin typeface="Garamond"/>
                    <a:cs typeface="Garamond"/>
                  </a:rPr>
                  <a:t>.</a:t>
                </a:r>
              </a:p>
              <a:p>
                <a:pPr marL="471805" indent="-472440">
                  <a:lnSpc>
                    <a:spcPct val="100000"/>
                  </a:lnSpc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endParaRPr lang="en-US" sz="2950" dirty="0">
                  <a:latin typeface="Garamond"/>
                  <a:cs typeface="Garamond"/>
                </a:endParaRPr>
              </a:p>
              <a:p>
                <a:pPr marL="471805" indent="-472440">
                  <a:lnSpc>
                    <a:spcPct val="100000"/>
                  </a:lnSpc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r>
                  <a:rPr lang="en-US" sz="2950" dirty="0">
                    <a:latin typeface="Garamond"/>
                    <a:cs typeface="Garamond"/>
                  </a:rPr>
                  <a:t>We can use Zeroes and the </a:t>
                </a:r>
                <a:r>
                  <a:rPr lang="en-US" sz="2950" b="1" dirty="0">
                    <a:latin typeface="Garamond"/>
                    <a:cs typeface="Garamond"/>
                  </a:rPr>
                  <a:t>no-arbitrage principal </a:t>
                </a:r>
                <a:r>
                  <a:rPr lang="en-US" sz="2950" dirty="0">
                    <a:latin typeface="Garamond"/>
                    <a:cs typeface="Garamond"/>
                  </a:rPr>
                  <a:t>to determine the price of a </a:t>
                </a:r>
                <a:r>
                  <a:rPr lang="en-US" sz="2950" b="1" dirty="0">
                    <a:latin typeface="Garamond"/>
                    <a:cs typeface="Garamond"/>
                  </a:rPr>
                  <a:t>coupon bond</a:t>
                </a:r>
                <a:r>
                  <a:rPr lang="en-US" sz="2950" dirty="0">
                    <a:latin typeface="Garamond"/>
                    <a:cs typeface="Garamond"/>
                  </a:rPr>
                  <a:t>.</a:t>
                </a: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𝑃𝑟𝑒𝑠𝑒𝑛𝑡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𝑉𝑎𝑙𝑢𝑒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𝐶𝑎𝑠h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𝐹𝑙𝑜𝑤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>
                  <a:latin typeface="Garamond" panose="02020404030301010803" pitchFamily="18" charset="0"/>
                </a:endParaRP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:endParaRPr lang="en-US" sz="2950" b="1" dirty="0">
                  <a:latin typeface="Garamond"/>
                  <a:cs typeface="Garamond"/>
                </a:endParaRPr>
              </a:p>
            </p:txBody>
          </p:sp>
        </mc:Choice>
        <mc:Fallback>
          <p:sp>
            <p:nvSpPr>
              <p:cNvPr id="9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292" y="4048092"/>
                <a:ext cx="11719516" cy="4662558"/>
              </a:xfrm>
              <a:prstGeom prst="rect">
                <a:avLst/>
              </a:prstGeom>
              <a:blipFill>
                <a:blip r:embed="rId4"/>
                <a:stretch>
                  <a:fillRect l="-1842" t="-1902" r="-2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353881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2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04975" y="2420639"/>
            <a:ext cx="9694151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u="none" spc="320" dirty="0">
                <a:solidFill>
                  <a:schemeClr val="tx1"/>
                </a:solidFill>
              </a:rPr>
              <a:t>Law of One Price</a:t>
            </a:r>
            <a:endParaRPr u="none" spc="37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192292" y="4048092"/>
            <a:ext cx="11719516" cy="4203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1" dirty="0">
                <a:latin typeface="Garamond"/>
                <a:cs typeface="Garamond"/>
              </a:rPr>
              <a:t>Two assets </a:t>
            </a:r>
            <a:r>
              <a:rPr lang="en-US" sz="2950" dirty="0">
                <a:latin typeface="Garamond"/>
                <a:cs typeface="Garamond"/>
              </a:rPr>
              <a:t>which offer the </a:t>
            </a:r>
            <a:r>
              <a:rPr lang="en-US" sz="2950" b="1" dirty="0">
                <a:latin typeface="Garamond"/>
                <a:cs typeface="Garamond"/>
              </a:rPr>
              <a:t>same cash flows </a:t>
            </a:r>
            <a:r>
              <a:rPr lang="en-US" sz="2950" dirty="0">
                <a:latin typeface="Garamond"/>
                <a:cs typeface="Garamond"/>
              </a:rPr>
              <a:t>must sell for the </a:t>
            </a:r>
            <a:r>
              <a:rPr lang="en-US" sz="2950" b="1" dirty="0">
                <a:latin typeface="Garamond"/>
                <a:cs typeface="Garamond"/>
              </a:rPr>
              <a:t>same price</a:t>
            </a:r>
            <a:r>
              <a:rPr lang="en-US" sz="2950" dirty="0">
                <a:latin typeface="Garamond"/>
                <a:cs typeface="Garamond"/>
              </a:rPr>
              <a:t>.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latin typeface="Garamond"/>
                <a:cs typeface="Garamond"/>
              </a:rPr>
              <a:t>Otherwise, there would be an arbitrage opportunity!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latin typeface="Garamond" panose="02020404030301010803" pitchFamily="18" charset="0"/>
              </a:rPr>
              <a:t>Limits to Arbitrage:</a:t>
            </a:r>
          </a:p>
          <a:p>
            <a:pPr marL="929005" lvl="1" indent="-472440"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latin typeface="Garamond" panose="02020404030301010803" pitchFamily="18" charset="0"/>
              </a:rPr>
              <a:t>Transaction Costs</a:t>
            </a:r>
          </a:p>
          <a:p>
            <a:pPr marL="929005" lvl="1" indent="-472440"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latin typeface="Garamond" panose="02020404030301010803" pitchFamily="18" charset="0"/>
              </a:rPr>
              <a:t>Capital Constraints</a:t>
            </a:r>
          </a:p>
          <a:p>
            <a:pPr marL="929005" lvl="1" indent="-472440"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latin typeface="Garamond" panose="02020404030301010803" pitchFamily="18" charset="0"/>
              </a:rPr>
              <a:t>Barriers to Trading Across Markets</a:t>
            </a:r>
          </a:p>
          <a:p>
            <a:pPr marL="456565" lvl="1">
              <a:spcBef>
                <a:spcPts val="120"/>
              </a:spcBef>
              <a:tabLst>
                <a:tab pos="472440" algn="l"/>
              </a:tabLst>
            </a:pPr>
            <a:endParaRPr lang="en-US" sz="2950" b="1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7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588391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2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91146" y="2427390"/>
            <a:ext cx="11719516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u="none" spc="320" dirty="0">
                <a:solidFill>
                  <a:schemeClr val="tx1"/>
                </a:solidFill>
              </a:rPr>
              <a:t>Fundamental Theorem of Bond Math</a:t>
            </a:r>
            <a:endParaRPr u="none" spc="37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ject 9"/>
              <p:cNvSpPr txBox="1"/>
              <p:nvPr/>
            </p:nvSpPr>
            <p:spPr>
              <a:xfrm>
                <a:off x="4192292" y="4048092"/>
                <a:ext cx="11719516" cy="5310043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471805" indent="-472440">
                  <a:lnSpc>
                    <a:spcPct val="100000"/>
                  </a:lnSpc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:r>
                  <a:rPr lang="en-US" sz="2950" dirty="0">
                    <a:latin typeface="Garamond"/>
                    <a:cs typeface="Garamond"/>
                  </a:rPr>
                  <a:t>Let’s say that a debt instrument pays fixed cash flows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</m:ctrlPr>
                      </m:sSubPr>
                      <m:e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𝐾</m:t>
                        </m:r>
                      </m:e>
                      <m:sub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1</m:t>
                        </m:r>
                      </m:sub>
                    </m:sSub>
                    <m:r>
                      <a:rPr lang="en-US" sz="2950" b="0" i="1" smtClean="0">
                        <a:latin typeface="Cambria Math" panose="02040503050406030204" pitchFamily="18" charset="0"/>
                        <a:cs typeface="Garamond"/>
                      </a:rPr>
                      <m:t>, </m:t>
                    </m:r>
                    <m:sSub>
                      <m:sSubPr>
                        <m:ctrlP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</m:ctrlPr>
                      </m:sSubPr>
                      <m:e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𝐾</m:t>
                        </m:r>
                      </m:e>
                      <m:sub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2</m:t>
                        </m:r>
                      </m:sub>
                    </m:sSub>
                    <m:r>
                      <a:rPr lang="en-US" sz="2950" b="0" i="1" smtClean="0">
                        <a:latin typeface="Cambria Math" panose="02040503050406030204" pitchFamily="18" charset="0"/>
                        <a:cs typeface="Garamond"/>
                      </a:rPr>
                      <m:t>, …, </m:t>
                    </m:r>
                    <m:sSub>
                      <m:sSubPr>
                        <m:ctrlP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</m:ctrlPr>
                      </m:sSubPr>
                      <m:e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𝐾</m:t>
                        </m:r>
                      </m:e>
                      <m:sub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950" dirty="0">
                    <a:latin typeface="Garamond"/>
                    <a:cs typeface="Garamond"/>
                  </a:rPr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</m:ctrlPr>
                      </m:sSubPr>
                      <m:e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𝑡</m:t>
                        </m:r>
                      </m:e>
                      <m:sub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1</m:t>
                        </m:r>
                      </m:sub>
                    </m:sSub>
                    <m:r>
                      <a:rPr lang="en-US" sz="2950" b="0" i="1" smtClean="0">
                        <a:latin typeface="Cambria Math" panose="02040503050406030204" pitchFamily="18" charset="0"/>
                        <a:cs typeface="Garamond"/>
                      </a:rPr>
                      <m:t>, </m:t>
                    </m:r>
                    <m:sSub>
                      <m:sSubPr>
                        <m:ctrlP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</m:ctrlPr>
                      </m:sSubPr>
                      <m:e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𝑡</m:t>
                        </m:r>
                      </m:e>
                      <m:sub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2</m:t>
                        </m:r>
                      </m:sub>
                    </m:sSub>
                    <m:r>
                      <a:rPr lang="en-US" sz="2950" b="0" i="1" smtClean="0">
                        <a:latin typeface="Cambria Math" panose="02040503050406030204" pitchFamily="18" charset="0"/>
                        <a:cs typeface="Garamond"/>
                      </a:rPr>
                      <m:t>,…, </m:t>
                    </m:r>
                    <m:sSub>
                      <m:sSubPr>
                        <m:ctrlP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</m:ctrlPr>
                      </m:sSubPr>
                      <m:e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𝑡</m:t>
                        </m:r>
                      </m:e>
                      <m:sub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950" dirty="0">
                    <a:latin typeface="Garamond"/>
                    <a:cs typeface="Garamond"/>
                  </a:rPr>
                  <a:t>. This is the same as:</a:t>
                </a:r>
              </a:p>
              <a:p>
                <a:pPr marL="929005" lvl="1" indent="-472440">
                  <a:spcBef>
                    <a:spcPts val="120"/>
                  </a:spcBef>
                  <a:buFont typeface="Wingdings"/>
                  <a:buChar char=""/>
                  <a:tabLst>
                    <a:tab pos="47244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</m:ctrlPr>
                      </m:sSubPr>
                      <m:e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𝐾</m:t>
                        </m:r>
                      </m:e>
                      <m:sub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</m:ctrlPr>
                      </m:sSubPr>
                      <m:e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𝑡</m:t>
                        </m:r>
                      </m:e>
                      <m:sub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950" dirty="0">
                    <a:latin typeface="Garamond"/>
                    <a:cs typeface="Garamond"/>
                  </a:rPr>
                  <a:t>-year zeroes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50" i="1" smtClean="0">
                            <a:latin typeface="Cambria Math" panose="02040503050406030204" pitchFamily="18" charset="0"/>
                            <a:cs typeface="Garamond"/>
                          </a:rPr>
                        </m:ctrlPr>
                      </m:sSubPr>
                      <m:e>
                        <m:r>
                          <a:rPr lang="en-US" sz="2950" i="1">
                            <a:latin typeface="Cambria Math" panose="02040503050406030204" pitchFamily="18" charset="0"/>
                            <a:cs typeface="Garamond"/>
                          </a:rPr>
                          <m:t>𝐾</m:t>
                        </m:r>
                      </m:e>
                      <m:sub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950" i="1">
                            <a:latin typeface="Cambria Math" panose="02040503050406030204" pitchFamily="18" charset="0"/>
                            <a:cs typeface="Garamond"/>
                          </a:rPr>
                        </m:ctrlPr>
                      </m:sSubPr>
                      <m:e>
                        <m:r>
                          <a:rPr lang="en-US" sz="2950" i="1">
                            <a:latin typeface="Cambria Math" panose="02040503050406030204" pitchFamily="18" charset="0"/>
                            <a:cs typeface="Garamond"/>
                          </a:rPr>
                          <m:t>𝑡</m:t>
                        </m:r>
                      </m:e>
                      <m:sub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950" dirty="0">
                    <a:latin typeface="Garamond"/>
                    <a:cs typeface="Garamond"/>
                  </a:rPr>
                  <a:t>-year zeroes + …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50" i="1">
                            <a:latin typeface="Cambria Math" panose="02040503050406030204" pitchFamily="18" charset="0"/>
                            <a:cs typeface="Garamond"/>
                          </a:rPr>
                        </m:ctrlPr>
                      </m:sSubPr>
                      <m:e>
                        <m:r>
                          <a:rPr lang="en-US" sz="2950" i="1">
                            <a:latin typeface="Cambria Math" panose="02040503050406030204" pitchFamily="18" charset="0"/>
                            <a:cs typeface="Garamond"/>
                          </a:rPr>
                          <m:t>𝐾</m:t>
                        </m:r>
                      </m:e>
                      <m:sub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sz="2950" i="1">
                            <a:latin typeface="Cambria Math" panose="02040503050406030204" pitchFamily="18" charset="0"/>
                            <a:cs typeface="Garamond"/>
                          </a:rPr>
                        </m:ctrlPr>
                      </m:sSubPr>
                      <m:e>
                        <m:r>
                          <a:rPr lang="en-US" sz="2950" i="1">
                            <a:latin typeface="Cambria Math" panose="02040503050406030204" pitchFamily="18" charset="0"/>
                            <a:cs typeface="Garamond"/>
                          </a:rPr>
                          <m:t>𝑡</m:t>
                        </m:r>
                      </m:e>
                      <m:sub>
                        <m:r>
                          <a:rPr lang="en-US" sz="2950" b="0" i="1" smtClean="0">
                            <a:latin typeface="Cambria Math" panose="02040503050406030204" pitchFamily="18" charset="0"/>
                            <a:cs typeface="Garamond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950" dirty="0">
                    <a:latin typeface="Garamond"/>
                    <a:cs typeface="Garamond"/>
                  </a:rPr>
                  <a:t>-year zeroes.</a:t>
                </a:r>
              </a:p>
              <a:p>
                <a:pPr marL="88900">
                  <a:spcBef>
                    <a:spcPts val="440"/>
                  </a:spcBef>
                  <a:buClr>
                    <a:schemeClr val="dk1"/>
                  </a:buClr>
                  <a:buSzPts val="2200"/>
                </a:pPr>
                <a:endParaRPr lang="en-US" sz="32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endParaRPr>
              </a:p>
              <a:p>
                <a:pPr marL="88900">
                  <a:spcBef>
                    <a:spcPts val="440"/>
                  </a:spcBef>
                  <a:buClr>
                    <a:schemeClr val="dk1"/>
                  </a:buClr>
                  <a:buSzPts val="22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Garamond"/>
                          <a:cs typeface="Garamond"/>
                          <a:sym typeface="Garamond"/>
                        </a:rPr>
                        <m:t>𝑉</m:t>
                      </m:r>
                      <m:r>
                        <a:rPr lang="en-US" sz="32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Garamond"/>
                          <a:cs typeface="Garamond"/>
                          <a:sym typeface="Garamond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Garamond"/>
                              <a:cs typeface="Garamond"/>
                              <a:sym typeface="Garamond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Garamond"/>
                              <a:cs typeface="Garamond"/>
                              <a:sym typeface="Garamond"/>
                            </a:rPr>
                            <m:t>𝐾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Garamond"/>
                              <a:cs typeface="Garamond"/>
                              <a:sym typeface="Garamond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Garamond"/>
                          <a:cs typeface="Garamond"/>
                          <a:sym typeface="Garamond"/>
                        </a:rPr>
                        <m:t>×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Garamond"/>
                              <a:cs typeface="Garamond"/>
                              <a:sym typeface="Garamond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Garamond"/>
                              <a:cs typeface="Garamond"/>
                              <a:sym typeface="Garamond"/>
                            </a:rPr>
                            <m:t>𝑑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Garamond"/>
                                  <a:cs typeface="Garamond"/>
                                  <a:sym typeface="Garamond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Garamond"/>
                                  <a:cs typeface="Garamond"/>
                                  <a:sym typeface="Garamond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Garamond"/>
                                  <a:cs typeface="Garamond"/>
                                  <a:sym typeface="Garamond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sz="32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Garamond"/>
                          <a:cs typeface="Garamond"/>
                          <a:sym typeface="Garamond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Garamond"/>
                              <a:cs typeface="Garamond"/>
                              <a:sym typeface="Garamond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Garamond"/>
                              <a:cs typeface="Garamond"/>
                              <a:sym typeface="Garamond"/>
                            </a:rPr>
                            <m:t>𝐾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Garamond"/>
                              <a:cs typeface="Garamond"/>
                              <a:sym typeface="Garamond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  <a:sym typeface="Garamond"/>
                        </a:rPr>
                        <m:t>×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  <a:sym typeface="Garamond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  <a:sym typeface="Garamond"/>
                            </a:rPr>
                            <m:t>𝑑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  <a:sym typeface="Garamond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  <a:sym typeface="Garamond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  <a:sym typeface="Garamond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32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  <a:sym typeface="Garamond"/>
                        </a:rPr>
                        <m:t>+…+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  <a:sym typeface="Garamond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  <a:sym typeface="Garamond"/>
                            </a:rPr>
                            <m:t>𝐾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  <a:sym typeface="Garamond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aramond"/>
                          <a:sym typeface="Garamond"/>
                        </a:rPr>
                        <m:t>×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  <a:sym typeface="Garamond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aramond"/>
                              <a:sym typeface="Garamond"/>
                            </a:rPr>
                            <m:t>𝑑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  <a:sym typeface="Garamond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  <a:sym typeface="Garamond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aramond"/>
                                  <a:sym typeface="Garamond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endParaRPr>
              </a:p>
              <a:p>
                <a:pPr marL="88900" algn="ctr">
                  <a:spcBef>
                    <a:spcPts val="440"/>
                  </a:spcBef>
                  <a:buClr>
                    <a:schemeClr val="dk1"/>
                  </a:buClr>
                  <a:buSzPts val="2200"/>
                </a:pPr>
                <a:r>
                  <a:rPr lang="en-US" sz="2950" dirty="0">
                    <a:solidFill>
                      <a:schemeClr val="dk1"/>
                    </a:solidFill>
                    <a:latin typeface="Garamond" panose="02020404030301010803" pitchFamily="18" charset="0"/>
                    <a:ea typeface="Garamond"/>
                    <a:cs typeface="Garamond"/>
                    <a:sym typeface="Garamond"/>
                  </a:rPr>
                  <a:t>Or</a:t>
                </a:r>
                <a:endParaRPr lang="en-US" sz="32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endParaRPr>
              </a:p>
              <a:p>
                <a:pPr marL="88900" algn="ctr">
                  <a:spcBef>
                    <a:spcPts val="440"/>
                  </a:spcBef>
                  <a:buClr>
                    <a:schemeClr val="dk1"/>
                  </a:buClr>
                  <a:buSzPts val="22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Garamond"/>
                          <a:cs typeface="Garamond"/>
                          <a:sym typeface="Garamond"/>
                        </a:rPr>
                        <m:t>𝑉</m:t>
                      </m:r>
                      <m:r>
                        <a:rPr lang="en-US" sz="32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Garamond"/>
                          <a:cs typeface="Garamond"/>
                          <a:sym typeface="Garamond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Garamond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Garamond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Garamond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Garamond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sym typeface="Garamond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sym typeface="Garamond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sym typeface="Garamond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aramond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Garamond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Garamond"/>
                                </a:rPr>
                                <m:t>𝑑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Garamond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Garamond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Garamond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endParaRP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:endParaRPr lang="en-US" sz="2950" dirty="0">
                  <a:latin typeface="Garamond"/>
                  <a:cs typeface="Garamond"/>
                </a:endParaRPr>
              </a:p>
              <a:p>
                <a:pPr marL="456565" lvl="1">
                  <a:spcBef>
                    <a:spcPts val="120"/>
                  </a:spcBef>
                  <a:tabLst>
                    <a:tab pos="472440" algn="l"/>
                  </a:tabLst>
                </a:pPr>
                <a:endParaRPr lang="en-US" sz="2950" dirty="0">
                  <a:latin typeface="Garamond"/>
                  <a:cs typeface="Garamond"/>
                </a:endParaRPr>
              </a:p>
            </p:txBody>
          </p:sp>
        </mc:Choice>
        <mc:Fallback>
          <p:sp>
            <p:nvSpPr>
              <p:cNvPr id="9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292" y="4048092"/>
                <a:ext cx="11719516" cy="5310043"/>
              </a:xfrm>
              <a:prstGeom prst="rect">
                <a:avLst/>
              </a:prstGeom>
              <a:blipFill>
                <a:blip r:embed="rId4"/>
                <a:stretch>
                  <a:fillRect l="-1842" t="-1671" r="-433" b="-27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8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882030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2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91146" y="2427390"/>
            <a:ext cx="11719516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u="none" spc="320" dirty="0">
                <a:solidFill>
                  <a:schemeClr val="tx1"/>
                </a:solidFill>
              </a:rPr>
              <a:t>Interest Rates</a:t>
            </a:r>
            <a:endParaRPr u="none" spc="370" dirty="0">
              <a:solidFill>
                <a:schemeClr val="tx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192292" y="4048092"/>
            <a:ext cx="11719516" cy="417806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You </a:t>
            </a:r>
            <a:r>
              <a:rPr lang="en-US" sz="295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discount future cash flows </a:t>
            </a:r>
            <a:r>
              <a:rPr lang="en-US" sz="295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at the </a:t>
            </a:r>
            <a:r>
              <a:rPr lang="en-US" sz="295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appropriate opportunity cost </a:t>
            </a:r>
            <a:r>
              <a:rPr lang="en-US" sz="295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– some interest rate.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endParaRPr lang="en-US" sz="2950" dirty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1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Buying</a:t>
            </a:r>
            <a:r>
              <a:rPr lang="en-US" sz="295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 a zero is </a:t>
            </a:r>
            <a:r>
              <a:rPr lang="en-US" sz="2950" b="1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lending</a:t>
            </a:r>
            <a:r>
              <a:rPr lang="en-US" sz="295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 money – you pay money now and receive money later.</a:t>
            </a: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endParaRPr lang="en-US" sz="2950" dirty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b="1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Selling</a:t>
            </a:r>
            <a:r>
              <a:rPr lang="en-US" sz="295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 a zero is </a:t>
            </a:r>
            <a:r>
              <a:rPr lang="en-US" sz="2950" b="1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borrowing</a:t>
            </a:r>
            <a:r>
              <a:rPr lang="en-US" sz="295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 money – you receive money now and pay later.</a:t>
            </a:r>
          </a:p>
          <a:p>
            <a:pPr marL="456565" lvl="1">
              <a:spcBef>
                <a:spcPts val="120"/>
              </a:spcBef>
              <a:tabLst>
                <a:tab pos="472440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456565" lvl="1">
              <a:spcBef>
                <a:spcPts val="120"/>
              </a:spcBef>
              <a:tabLst>
                <a:tab pos="472440" algn="l"/>
              </a:tabLst>
            </a:pPr>
            <a:endParaRPr lang="en-US" sz="295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9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60466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</TotalTime>
  <Words>1122</Words>
  <Application>Microsoft Macintosh PowerPoint</Application>
  <PresentationFormat>Custom</PresentationFormat>
  <Paragraphs>163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Lato Light</vt:lpstr>
      <vt:lpstr>Calibri</vt:lpstr>
      <vt:lpstr>Cambria Math</vt:lpstr>
      <vt:lpstr>Segoe UI</vt:lpstr>
      <vt:lpstr>Wingdings</vt:lpstr>
      <vt:lpstr>Garamond</vt:lpstr>
      <vt:lpstr>Arial</vt:lpstr>
      <vt:lpstr>Office Theme</vt:lpstr>
      <vt:lpstr>PowerPoint Presentation</vt:lpstr>
      <vt:lpstr>Brain Teaser</vt:lpstr>
      <vt:lpstr>Solution: Brain Teaser</vt:lpstr>
      <vt:lpstr>Agenda</vt:lpstr>
      <vt:lpstr>Time Value of Money</vt:lpstr>
      <vt:lpstr>Zero-Coupon Bonds</vt:lpstr>
      <vt:lpstr>Law of One Price</vt:lpstr>
      <vt:lpstr>Fundamental Theorem of Bond Math</vt:lpstr>
      <vt:lpstr>Interest Rates</vt:lpstr>
      <vt:lpstr>Zero Rate Yield Curve</vt:lpstr>
      <vt:lpstr>Coupon Bonds</vt:lpstr>
      <vt:lpstr>Coupon Bonds (cont.)</vt:lpstr>
      <vt:lpstr>Duration</vt:lpstr>
      <vt:lpstr>Duration (cont.)</vt:lpstr>
      <vt:lpstr>Convexity</vt:lpstr>
      <vt:lpstr>Convexity (cont.)</vt:lpstr>
      <vt:lpstr>Market Phenomena</vt:lpstr>
      <vt:lpstr>Fixed Income Pitches</vt:lpstr>
      <vt:lpstr>Long December 2022 Pakistan Sukuks</vt:lpstr>
      <vt:lpstr>Long the 2024 NTN-B (Inflation-Linked) Brazilian Government Bond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Kevin Chen</cp:lastModifiedBy>
  <cp:revision>173</cp:revision>
  <dcterms:created xsi:type="dcterms:W3CDTF">2020-05-22T21:48:51Z</dcterms:created>
  <dcterms:modified xsi:type="dcterms:W3CDTF">2023-11-07T04:16:41Z</dcterms:modified>
</cp:coreProperties>
</file>