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81" r:id="rId2"/>
    <p:sldId id="257" r:id="rId3"/>
    <p:sldId id="258" r:id="rId4"/>
    <p:sldId id="262" r:id="rId5"/>
    <p:sldId id="3001" r:id="rId6"/>
    <p:sldId id="3003" r:id="rId7"/>
    <p:sldId id="3009" r:id="rId8"/>
    <p:sldId id="3004" r:id="rId9"/>
    <p:sldId id="3005" r:id="rId10"/>
    <p:sldId id="3010" r:id="rId11"/>
    <p:sldId id="3011" r:id="rId12"/>
    <p:sldId id="3012" r:id="rId13"/>
    <p:sldId id="3008" r:id="rId14"/>
    <p:sldId id="2991" r:id="rId15"/>
  </p:sldIdLst>
  <p:sldSz cx="20104100" cy="11309350"/>
  <p:notesSz cx="20104100" cy="11309350"/>
  <p:embeddedFontLst>
    <p:embeddedFont>
      <p:font typeface="Arial" panose="020B0604020202020204" pitchFamily="34" charset="0"/>
      <p:regular r:id="rId17"/>
    </p:embeddedFont>
    <p:embeddedFont>
      <p:font typeface="Calibri" panose="020F0502020204030204" pitchFamily="34" charset="0"/>
      <p:regular r:id="rId18"/>
      <p:bold r:id="rId19"/>
      <p:italic r:id="rId20"/>
      <p:boldItalic r:id="rId21"/>
    </p:embeddedFont>
    <p:embeddedFont>
      <p:font typeface="Garamond" panose="02020404030301010803" pitchFamily="18" charset="0"/>
      <p:regular r:id="rId22"/>
      <p:bold r:id="rId23"/>
      <p:italic r:id="rId24"/>
      <p:boldItalic r:id="rId25"/>
    </p:embeddedFont>
    <p:embeddedFont>
      <p:font typeface="Lato Light" panose="020F0302020204030204" pitchFamily="34" charset="0"/>
      <p:regular r:id="rId26"/>
      <p:italic r:id="rId27"/>
    </p:embeddedFont>
    <p:embeddedFont>
      <p:font typeface="Segoe UI" panose="020B0502040204020203" pitchFamily="34" charset="0"/>
      <p:regular r:id="rId28"/>
      <p:bold r:id="rId29"/>
      <p:italic r:id="rId30"/>
      <p:boldItalic r:id="rId31"/>
    </p:embeddedFont>
    <p:embeddedFont>
      <p:font typeface="Times New Roman" panose="02020603050405020304" pitchFamily="18" charset="0"/>
      <p:regular r:id="rId32"/>
    </p:embeddedFont>
    <p:embeddedFont>
      <p:font typeface="Wingdings" pitchFamily="2" charset="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577"/>
  </p:normalViewPr>
  <p:slideViewPr>
    <p:cSldViewPr>
      <p:cViewPr>
        <p:scale>
          <a:sx n="48" d="100"/>
          <a:sy n="48" d="100"/>
        </p:scale>
        <p:origin x="1848" y="5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3C6B104-7C26-46A9-BE38-3041ED9C6199}" type="datetimeFigureOut">
              <a:rPr lang="en-US" smtClean="0"/>
              <a:t>3/7/22</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C605FC1-50C5-4CDE-B53A-E797A8726F70}" type="slidenum">
              <a:rPr lang="en-US" smtClean="0"/>
              <a:t>‹#›</a:t>
            </a:fld>
            <a:endParaRPr lang="en-US"/>
          </a:p>
        </p:txBody>
      </p:sp>
    </p:spTree>
    <p:extLst>
      <p:ext uri="{BB962C8B-B14F-4D97-AF65-F5344CB8AC3E}">
        <p14:creationId xmlns:p14="http://schemas.microsoft.com/office/powerpoint/2010/main" val="74290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12</a:t>
            </a:fld>
            <a:endParaRPr lang="en-US"/>
          </a:p>
        </p:txBody>
      </p:sp>
    </p:spTree>
    <p:extLst>
      <p:ext uri="{BB962C8B-B14F-4D97-AF65-F5344CB8AC3E}">
        <p14:creationId xmlns:p14="http://schemas.microsoft.com/office/powerpoint/2010/main" val="1494633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13</a:t>
            </a:fld>
            <a:endParaRPr lang="en-US"/>
          </a:p>
        </p:txBody>
      </p:sp>
    </p:spTree>
    <p:extLst>
      <p:ext uri="{BB962C8B-B14F-4D97-AF65-F5344CB8AC3E}">
        <p14:creationId xmlns:p14="http://schemas.microsoft.com/office/powerpoint/2010/main" val="2676322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14</a:t>
            </a:fld>
            <a:endParaRPr lang="en-US" dirty="0"/>
          </a:p>
        </p:txBody>
      </p:sp>
    </p:spTree>
    <p:extLst>
      <p:ext uri="{BB962C8B-B14F-4D97-AF65-F5344CB8AC3E}">
        <p14:creationId xmlns:p14="http://schemas.microsoft.com/office/powerpoint/2010/main" val="51306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usually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4</a:t>
            </a:fld>
            <a:endParaRPr lang="en-US"/>
          </a:p>
        </p:txBody>
      </p:sp>
    </p:spTree>
    <p:extLst>
      <p:ext uri="{BB962C8B-B14F-4D97-AF65-F5344CB8AC3E}">
        <p14:creationId xmlns:p14="http://schemas.microsoft.com/office/powerpoint/2010/main" val="352460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5</a:t>
            </a:fld>
            <a:endParaRPr lang="en-US"/>
          </a:p>
        </p:txBody>
      </p:sp>
    </p:spTree>
    <p:extLst>
      <p:ext uri="{BB962C8B-B14F-4D97-AF65-F5344CB8AC3E}">
        <p14:creationId xmlns:p14="http://schemas.microsoft.com/office/powerpoint/2010/main" val="1634073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6</a:t>
            </a:fld>
            <a:endParaRPr lang="en-US"/>
          </a:p>
        </p:txBody>
      </p:sp>
    </p:spTree>
    <p:extLst>
      <p:ext uri="{BB962C8B-B14F-4D97-AF65-F5344CB8AC3E}">
        <p14:creationId xmlns:p14="http://schemas.microsoft.com/office/powerpoint/2010/main" val="52181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7</a:t>
            </a:fld>
            <a:endParaRPr lang="en-US"/>
          </a:p>
        </p:txBody>
      </p:sp>
    </p:spTree>
    <p:extLst>
      <p:ext uri="{BB962C8B-B14F-4D97-AF65-F5344CB8AC3E}">
        <p14:creationId xmlns:p14="http://schemas.microsoft.com/office/powerpoint/2010/main" val="47251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8</a:t>
            </a:fld>
            <a:endParaRPr lang="en-US"/>
          </a:p>
        </p:txBody>
      </p:sp>
    </p:spTree>
    <p:extLst>
      <p:ext uri="{BB962C8B-B14F-4D97-AF65-F5344CB8AC3E}">
        <p14:creationId xmlns:p14="http://schemas.microsoft.com/office/powerpoint/2010/main" val="1396969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9</a:t>
            </a:fld>
            <a:endParaRPr lang="en-US"/>
          </a:p>
        </p:txBody>
      </p:sp>
    </p:spTree>
    <p:extLst>
      <p:ext uri="{BB962C8B-B14F-4D97-AF65-F5344CB8AC3E}">
        <p14:creationId xmlns:p14="http://schemas.microsoft.com/office/powerpoint/2010/main" val="4220238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10</a:t>
            </a:fld>
            <a:endParaRPr lang="en-US"/>
          </a:p>
        </p:txBody>
      </p:sp>
    </p:spTree>
    <p:extLst>
      <p:ext uri="{BB962C8B-B14F-4D97-AF65-F5344CB8AC3E}">
        <p14:creationId xmlns:p14="http://schemas.microsoft.com/office/powerpoint/2010/main" val="193018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11</a:t>
            </a:fld>
            <a:endParaRPr lang="en-US"/>
          </a:p>
        </p:txBody>
      </p:sp>
    </p:spTree>
    <p:extLst>
      <p:ext uri="{BB962C8B-B14F-4D97-AF65-F5344CB8AC3E}">
        <p14:creationId xmlns:p14="http://schemas.microsoft.com/office/powerpoint/2010/main" val="115934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3/7/22</a:t>
            </a:fld>
            <a:endParaRPr lang="en-US"/>
          </a:p>
        </p:txBody>
      </p:sp>
      <p:sp>
        <p:nvSpPr>
          <p:cNvPr id="7" name="Holder 7"/>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4" y="10490515"/>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17" name="bg object 17"/>
          <p:cNvSpPr/>
          <p:nvPr/>
        </p:nvSpPr>
        <p:spPr>
          <a:xfrm>
            <a:off x="5025" y="0"/>
            <a:ext cx="20094575" cy="11307445"/>
          </a:xfrm>
          <a:custGeom>
            <a:avLst/>
            <a:gdLst/>
            <a:ahLst/>
            <a:cxnLst/>
            <a:rect l="l" t="t" r="r" b="b"/>
            <a:pathLst>
              <a:path w="20094575" h="11307445">
                <a:moveTo>
                  <a:pt x="20094048" y="0"/>
                </a:moveTo>
                <a:lnTo>
                  <a:pt x="0" y="0"/>
                </a:lnTo>
                <a:lnTo>
                  <a:pt x="0" y="11307142"/>
                </a:lnTo>
                <a:lnTo>
                  <a:pt x="20094048" y="11307142"/>
                </a:lnTo>
                <a:lnTo>
                  <a:pt x="20094048" y="0"/>
                </a:lnTo>
                <a:close/>
              </a:path>
            </a:pathLst>
          </a:custGeom>
          <a:solidFill>
            <a:srgbClr val="3D576F">
              <a:alpha val="41175"/>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5025" y="0"/>
            <a:ext cx="20099074" cy="11307141"/>
          </a:xfrm>
          <a:prstGeom prst="rect">
            <a:avLst/>
          </a:prstGeom>
        </p:spPr>
      </p:pic>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3/7/22</a:t>
            </a:fld>
            <a:endParaRPr lang="en-US"/>
          </a:p>
        </p:txBody>
      </p:sp>
      <p:sp>
        <p:nvSpPr>
          <p:cNvPr id="5" name="Holder 5"/>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20104099" cy="11290301"/>
          </a:xfrm>
          <a:prstGeom prst="rect">
            <a:avLst/>
          </a:prstGeom>
        </p:spPr>
      </p:pic>
      <p:sp>
        <p:nvSpPr>
          <p:cNvPr id="18" name="bg object 18"/>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3/7/22</a:t>
            </a:fld>
            <a:endParaRPr lang="en-US"/>
          </a:p>
        </p:txBody>
      </p:sp>
      <p:sp>
        <p:nvSpPr>
          <p:cNvPr id="4" name="Holder 4"/>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20104099" cy="11309350"/>
          </a:xfrm>
          <a:effectLst/>
        </p:spPr>
        <p:txBody>
          <a:bodyPr>
            <a:normAutofit/>
          </a:bodyPr>
          <a:lstStyle>
            <a:lvl1pPr marL="0" indent="0">
              <a:buNone/>
              <a:defRPr sz="3462">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755056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2" name="Holder 2"/>
          <p:cNvSpPr>
            <a:spLocks noGrp="1"/>
          </p:cNvSpPr>
          <p:nvPr>
            <p:ph type="title"/>
          </p:nvPr>
        </p:nvSpPr>
        <p:spPr>
          <a:xfrm>
            <a:off x="7871377" y="1706257"/>
            <a:ext cx="4361344" cy="779780"/>
          </a:xfrm>
          <a:prstGeom prst="rect">
            <a:avLst/>
          </a:prstGeom>
        </p:spPr>
        <p:txBody>
          <a:bodyPr wrap="square" lIns="0" tIns="0" rIns="0" bIns="0">
            <a:spAutoFit/>
          </a:bodyPr>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a:xfrm>
            <a:off x="1975494" y="3057565"/>
            <a:ext cx="16153111" cy="5906770"/>
          </a:xfrm>
          <a:prstGeom prst="rect">
            <a:avLst/>
          </a:prstGeom>
        </p:spPr>
        <p:txBody>
          <a:bodyPr wrap="square" lIns="0" tIns="0" rIns="0" bIns="0">
            <a:spAutoFit/>
          </a:bodyPr>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3/7/22</a:t>
            </a:fld>
            <a:endParaRPr lang="en-US"/>
          </a:p>
        </p:txBody>
      </p:sp>
      <p:sp>
        <p:nvSpPr>
          <p:cNvPr id="6" name="Holder 6"/>
          <p:cNvSpPr>
            <a:spLocks noGrp="1"/>
          </p:cNvSpPr>
          <p:nvPr>
            <p:ph type="sldNum" sz="quarter" idx="7"/>
          </p:nvPr>
        </p:nvSpPr>
        <p:spPr>
          <a:xfrm>
            <a:off x="19306117" y="10576790"/>
            <a:ext cx="368300" cy="360045"/>
          </a:xfrm>
          <a:prstGeom prst="rect">
            <a:avLst/>
          </a:prstGeom>
        </p:spPr>
        <p:txBody>
          <a:bodyPr wrap="square" lIns="0" tIns="0" rIns="0" bIns="0">
            <a:spAutoFit/>
          </a:bodyPr>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hyperlink" Target="mailto:skd359@stern.nyu.edu" TargetMode="External"/><Relationship Id="rId3" Type="http://schemas.openxmlformats.org/officeDocument/2006/relationships/image" Target="../media/image4.png"/><Relationship Id="rId7" Type="http://schemas.openxmlformats.org/officeDocument/2006/relationships/hyperlink" Target="mailto:connor.sheehy@stern.nyu.edu"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mailto:alex.poon@stern.nyu.edu" TargetMode="External"/><Relationship Id="rId5" Type="http://schemas.openxmlformats.org/officeDocument/2006/relationships/hyperlink" Target="mailto:rer407@stern.nyu.edu" TargetMode="Externa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26" y="1133"/>
            <a:ext cx="20096248" cy="11307086"/>
          </a:xfrm>
          <a:prstGeom prst="rect">
            <a:avLst/>
          </a:prstGeom>
          <a:solidFill>
            <a:srgbClr val="3E587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1" name="Picture Placeholder 10">
            <a:extLst>
              <a:ext uri="{FF2B5EF4-FFF2-40B4-BE49-F238E27FC236}">
                <a16:creationId xmlns:a16="http://schemas.microsoft.com/office/drawing/2014/main" id="{42A8C946-CC9F-4E44-A916-CB423880A04C}"/>
              </a:ext>
            </a:extLst>
          </p:cNvPr>
          <p:cNvPicPr>
            <a:picLocks noGrp="1" noChangeAspect="1"/>
          </p:cNvPicPr>
          <p:nvPr>
            <p:ph type="pic" sz="quarter" idx="13"/>
          </p:nvPr>
        </p:nvPicPr>
        <p:blipFill>
          <a:blip r:embed="rId3">
            <a:alphaModFix amt="68000"/>
          </a:blip>
          <a:srcRect t="7" b="7"/>
          <a:stretch>
            <a:fillRect/>
          </a:stretch>
        </p:blipFill>
        <p:spPr>
          <a:xfrm>
            <a:off x="3926" y="1135"/>
            <a:ext cx="20104099" cy="11307084"/>
          </a:xfrm>
        </p:spPr>
      </p:pic>
      <p:sp>
        <p:nvSpPr>
          <p:cNvPr id="19" name="TextBox 18"/>
          <p:cNvSpPr txBox="1"/>
          <p:nvPr/>
        </p:nvSpPr>
        <p:spPr>
          <a:xfrm>
            <a:off x="1593850" y="6932627"/>
            <a:ext cx="16539683" cy="1169551"/>
          </a:xfrm>
          <a:prstGeom prst="rect">
            <a:avLst/>
          </a:prstGeom>
          <a:noFill/>
        </p:spPr>
        <p:txBody>
          <a:bodyPr wrap="square" rtlCol="0">
            <a:spAutoFit/>
          </a:bodyPr>
          <a:lstStyle/>
          <a:p>
            <a:pPr algn="ctr"/>
            <a:r>
              <a:rPr lang="en-US" sz="7000" b="1" u="none" spc="-10" dirty="0">
                <a:solidFill>
                  <a:schemeClr val="bg1"/>
                </a:solidFill>
                <a:latin typeface="Garamond"/>
                <a:cs typeface="Garamond"/>
              </a:rPr>
              <a:t>Options 301 – Volatility</a:t>
            </a:r>
            <a:endParaRPr lang="en-US" sz="7000" b="1" dirty="0">
              <a:solidFill>
                <a:schemeClr val="bg1"/>
              </a:solidFill>
              <a:latin typeface="Garamond" panose="02020404030301010803" pitchFamily="18" charset="0"/>
              <a:ea typeface="Lato Thin" charset="0"/>
              <a:cs typeface="Lato Thin" charset="0"/>
            </a:endParaRPr>
          </a:p>
        </p:txBody>
      </p:sp>
      <p:sp>
        <p:nvSpPr>
          <p:cNvPr id="18" name="Rectangle 17">
            <a:extLst>
              <a:ext uri="{FF2B5EF4-FFF2-40B4-BE49-F238E27FC236}">
                <a16:creationId xmlns:a16="http://schemas.microsoft.com/office/drawing/2014/main" id="{DA2535C7-85DA-9046-8E03-4F182540E5E0}"/>
              </a:ext>
            </a:extLst>
          </p:cNvPr>
          <p:cNvSpPr/>
          <p:nvPr/>
        </p:nvSpPr>
        <p:spPr>
          <a:xfrm>
            <a:off x="-84690" y="6702256"/>
            <a:ext cx="20276061" cy="169940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p>
        </p:txBody>
      </p:sp>
      <p:pic>
        <p:nvPicPr>
          <p:cNvPr id="22" name="Picture 21">
            <a:extLst>
              <a:ext uri="{FF2B5EF4-FFF2-40B4-BE49-F238E27FC236}">
                <a16:creationId xmlns:a16="http://schemas.microsoft.com/office/drawing/2014/main" id="{538A0A7C-4C3E-2540-B28D-7F52115424DC}"/>
              </a:ext>
            </a:extLst>
          </p:cNvPr>
          <p:cNvPicPr>
            <a:picLocks noChangeAspect="1"/>
          </p:cNvPicPr>
          <p:nvPr/>
        </p:nvPicPr>
        <p:blipFill>
          <a:blip r:embed="rId4"/>
          <a:stretch>
            <a:fillRect/>
          </a:stretch>
        </p:blipFill>
        <p:spPr>
          <a:xfrm>
            <a:off x="246295" y="219652"/>
            <a:ext cx="3691889" cy="1181405"/>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5693866"/>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Black Scholes Failure</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spc="5" dirty="0">
                <a:latin typeface="Garamond"/>
                <a:cs typeface="Garamond"/>
              </a:rPr>
              <a:t>Returns are </a:t>
            </a:r>
            <a:r>
              <a:rPr lang="en-US" sz="2950" b="1" spc="5" dirty="0">
                <a:latin typeface="Garamond"/>
                <a:cs typeface="Garamond"/>
              </a:rPr>
              <a:t>not normally distributed</a:t>
            </a:r>
            <a:r>
              <a:rPr lang="en-US" sz="2950" spc="5" dirty="0">
                <a:latin typeface="Garamond"/>
                <a:cs typeface="Garamond"/>
              </a:rPr>
              <a:t> which means that our black </a:t>
            </a:r>
            <a:r>
              <a:rPr lang="en-US" sz="2950" spc="5" dirty="0" err="1">
                <a:latin typeface="Garamond"/>
                <a:cs typeface="Garamond"/>
              </a:rPr>
              <a:t>scholes</a:t>
            </a:r>
            <a:r>
              <a:rPr lang="en-US" sz="2950" spc="5" dirty="0">
                <a:latin typeface="Garamond"/>
                <a:cs typeface="Garamond"/>
              </a:rPr>
              <a:t> assumptions have been violated. </a:t>
            </a:r>
          </a:p>
          <a:p>
            <a:pPr marL="2311400" marR="1629410" indent="-472440">
              <a:lnSpc>
                <a:spcPct val="100699"/>
              </a:lnSpc>
              <a:spcBef>
                <a:spcPts val="4815"/>
              </a:spcBef>
              <a:buFont typeface="Wingdings"/>
              <a:buChar char=""/>
              <a:tabLst>
                <a:tab pos="2312035" algn="l"/>
              </a:tabLst>
            </a:pPr>
            <a:r>
              <a:rPr lang="en-US" sz="2950" spc="5" dirty="0">
                <a:latin typeface="Garamond"/>
                <a:cs typeface="Garamond"/>
              </a:rPr>
              <a:t>This manifests in something called </a:t>
            </a:r>
            <a:r>
              <a:rPr lang="en-US" sz="2950" b="1" spc="5" dirty="0">
                <a:latin typeface="Garamond"/>
                <a:cs typeface="Garamond"/>
              </a:rPr>
              <a:t>skew as</a:t>
            </a:r>
            <a:r>
              <a:rPr lang="en-US" sz="2950" spc="5" dirty="0">
                <a:latin typeface="Garamond"/>
                <a:cs typeface="Garamond"/>
              </a:rPr>
              <a:t> we want to hedge out our increased risk of negative tail events. I.e., BSM underprices puts.</a:t>
            </a:r>
            <a:endParaRPr lang="en-US" sz="2950" b="1" spc="5" dirty="0">
              <a:latin typeface="Garamond"/>
              <a:cs typeface="Garamond"/>
            </a:endParaRPr>
          </a:p>
          <a:p>
            <a:pPr marL="2311400" marR="1629410" indent="-472440">
              <a:lnSpc>
                <a:spcPct val="100699"/>
              </a:lnSpc>
              <a:spcBef>
                <a:spcPts val="4815"/>
              </a:spcBef>
              <a:buFont typeface="Wingdings"/>
              <a:buChar char=""/>
              <a:tabLst>
                <a:tab pos="2312035" algn="l"/>
              </a:tabLst>
            </a:pPr>
            <a:endParaRPr lang="en-US" sz="3150" spc="5"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10</a:t>
            </a:fld>
            <a:endParaRPr spc="15" dirty="0"/>
          </a:p>
        </p:txBody>
      </p:sp>
      <p:pic>
        <p:nvPicPr>
          <p:cNvPr id="5122" name="Picture 2" descr="Volatility Skew Definition">
            <a:extLst>
              <a:ext uri="{FF2B5EF4-FFF2-40B4-BE49-F238E27FC236}">
                <a16:creationId xmlns:a16="http://schemas.microsoft.com/office/drawing/2014/main" id="{882FE51C-5643-B047-98D0-1E65D5BD8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3550" y="6411577"/>
            <a:ext cx="6477000" cy="320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35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5047792"/>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Skew in current events</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spc="5" dirty="0">
                <a:latin typeface="Garamond"/>
                <a:cs typeface="Garamond"/>
              </a:rPr>
              <a:t>Oil and other commodities have recently experienced supply shock fears, this has caused greater negative skew (skew towards the OTM options prices) as supply shocks cause prices to increase, and people want protection against those events. </a:t>
            </a:r>
          </a:p>
          <a:p>
            <a:pPr marL="2311400" marR="1629410" indent="-472440">
              <a:lnSpc>
                <a:spcPct val="100699"/>
              </a:lnSpc>
              <a:spcBef>
                <a:spcPts val="4815"/>
              </a:spcBef>
              <a:buFont typeface="Wingdings"/>
              <a:buChar char=""/>
              <a:tabLst>
                <a:tab pos="2312035" algn="l"/>
              </a:tabLst>
            </a:pPr>
            <a:r>
              <a:rPr lang="en-US" sz="2950" spc="5" dirty="0">
                <a:latin typeface="Garamond"/>
                <a:cs typeface="Garamond"/>
              </a:rPr>
              <a:t>The S&amp;P still shows skew towards lower strikes (as we would expect).</a:t>
            </a: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11</a:t>
            </a:fld>
            <a:endParaRPr spc="15" dirty="0"/>
          </a:p>
        </p:txBody>
      </p:sp>
    </p:spTree>
    <p:extLst>
      <p:ext uri="{BB962C8B-B14F-4D97-AF65-F5344CB8AC3E}">
        <p14:creationId xmlns:p14="http://schemas.microsoft.com/office/powerpoint/2010/main" val="206150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1532471"/>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Skew in current events</a:t>
            </a:r>
            <a:endParaRPr sz="550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12</a:t>
            </a:fld>
            <a:endParaRPr spc="15" dirty="0"/>
          </a:p>
        </p:txBody>
      </p:sp>
      <p:pic>
        <p:nvPicPr>
          <p:cNvPr id="12" name="Picture 11" descr="Chart, line chart&#10;&#10;Description automatically generated">
            <a:extLst>
              <a:ext uri="{FF2B5EF4-FFF2-40B4-BE49-F238E27FC236}">
                <a16:creationId xmlns:a16="http://schemas.microsoft.com/office/drawing/2014/main" id="{3A54E673-E7C5-6049-8C60-8165AE8C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1936" y="3854204"/>
            <a:ext cx="13397935" cy="2946938"/>
          </a:xfrm>
          <a:prstGeom prst="rect">
            <a:avLst/>
          </a:prstGeom>
        </p:spPr>
      </p:pic>
      <p:pic>
        <p:nvPicPr>
          <p:cNvPr id="13" name="Picture 12" descr="Chart, line chart&#10;&#10;Description automatically generated">
            <a:extLst>
              <a:ext uri="{FF2B5EF4-FFF2-40B4-BE49-F238E27FC236}">
                <a16:creationId xmlns:a16="http://schemas.microsoft.com/office/drawing/2014/main" id="{52F60D42-2DDD-874F-B407-6E4C7FF0E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936" y="6971161"/>
            <a:ext cx="13397934" cy="2904660"/>
          </a:xfrm>
          <a:prstGeom prst="rect">
            <a:avLst/>
          </a:prstGeom>
        </p:spPr>
      </p:pic>
    </p:spTree>
    <p:extLst>
      <p:ext uri="{BB962C8B-B14F-4D97-AF65-F5344CB8AC3E}">
        <p14:creationId xmlns:p14="http://schemas.microsoft.com/office/powerpoint/2010/main" val="2119434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3973717"/>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Trading Volatility</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Straddles/Strangles </a:t>
            </a:r>
            <a:r>
              <a:rPr lang="en-US" sz="2950" dirty="0">
                <a:latin typeface="Garamond"/>
                <a:cs typeface="Garamond"/>
              </a:rPr>
              <a:t>are a way for us to express our view on volatility without a view in the underlying, it involves buying a call and a put the same distance from ATM. This is delta neutral at inception and is holding a lot of </a:t>
            </a:r>
            <a:r>
              <a:rPr lang="en-US" sz="2950" dirty="0" err="1">
                <a:latin typeface="Garamond"/>
                <a:cs typeface="Garamond"/>
              </a:rPr>
              <a:t>vega</a:t>
            </a:r>
            <a:r>
              <a:rPr lang="en-US" sz="2950" dirty="0">
                <a:latin typeface="Garamond"/>
                <a:cs typeface="Garamond"/>
              </a:rPr>
              <a:t>. </a:t>
            </a:r>
            <a:endParaRPr sz="2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13</a:t>
            </a:fld>
            <a:endParaRPr spc="15" dirty="0"/>
          </a:p>
        </p:txBody>
      </p:sp>
      <p:pic>
        <p:nvPicPr>
          <p:cNvPr id="8194" name="Picture 2" descr="Multi-leg Options Positions (Part 1 — Straddles and Strangles) | by  Cryptarbitrage | Deribit Official | Medium">
            <a:extLst>
              <a:ext uri="{FF2B5EF4-FFF2-40B4-BE49-F238E27FC236}">
                <a16:creationId xmlns:a16="http://schemas.microsoft.com/office/drawing/2014/main" id="{7E2314C5-829F-6E41-A705-297B7C67D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009" y="5761607"/>
            <a:ext cx="8050081" cy="402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113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459014"/>
            <a:ext cx="20096248" cy="2299323"/>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46295" y="219653"/>
            <a:ext cx="2693547" cy="861935"/>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print">
            <a:alphaModFix amt="81000"/>
            <a:extLst>
              <a:ext uri="{28A0092B-C50C-407E-A947-70E740481C1C}">
                <a14:useLocalDpi xmlns:a14="http://schemas.microsoft.com/office/drawing/2010/main"/>
              </a:ext>
            </a:extLst>
          </a:blip>
          <a:srcRect/>
          <a:stretch>
            <a:fillRect/>
          </a:stretch>
        </p:blipFill>
        <p:spPr>
          <a:xfrm>
            <a:off x="-7852" y="1436328"/>
            <a:ext cx="20104100" cy="2299369"/>
          </a:xfrm>
        </p:spPr>
      </p:pic>
      <p:sp>
        <p:nvSpPr>
          <p:cNvPr id="19" name="TextBox 18">
            <a:extLst>
              <a:ext uri="{FF2B5EF4-FFF2-40B4-BE49-F238E27FC236}">
                <a16:creationId xmlns:a16="http://schemas.microsoft.com/office/drawing/2014/main" id="{2257F642-A47C-314F-A0E0-7B27689B0331}"/>
              </a:ext>
            </a:extLst>
          </p:cNvPr>
          <p:cNvSpPr txBox="1"/>
          <p:nvPr/>
        </p:nvSpPr>
        <p:spPr>
          <a:xfrm>
            <a:off x="7849519" y="4158481"/>
            <a:ext cx="4455836" cy="853439"/>
          </a:xfrm>
          <a:prstGeom prst="rect">
            <a:avLst/>
          </a:prstGeom>
          <a:noFill/>
        </p:spPr>
        <p:txBody>
          <a:bodyPr wrap="none" rtlCol="0">
            <a:spAutoFit/>
          </a:bodyPr>
          <a:lstStyle/>
          <a:p>
            <a:pPr algn="ctr"/>
            <a:r>
              <a:rPr lang="en-US" sz="4946" b="1" spc="495"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Get in Touch</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7965192" y="5265091"/>
            <a:ext cx="4224452"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A8A487D6-5338-D441-B4CA-C27307B03263}"/>
              </a:ext>
            </a:extLst>
          </p:cNvPr>
          <p:cNvSpPr/>
          <p:nvPr/>
        </p:nvSpPr>
        <p:spPr>
          <a:xfrm>
            <a:off x="3109856" y="5603276"/>
            <a:ext cx="13935124" cy="5175631"/>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98" dirty="0">
                <a:solidFill>
                  <a:srgbClr val="000000"/>
                </a:solidFill>
                <a:latin typeface="Garamond" charset="0"/>
                <a:ea typeface="Garamond" charset="0"/>
                <a:cs typeface="Garamond" charset="0"/>
              </a:rPr>
              <a:t>Feel free to reach out to us over Facebook or email if you have any questions</a:t>
            </a:r>
          </a:p>
          <a:p>
            <a:pPr algn="ctr"/>
            <a:endParaRPr lang="en-US" sz="3298" dirty="0">
              <a:solidFill>
                <a:srgbClr val="000000"/>
              </a:solidFill>
              <a:latin typeface="Garamond" charset="0"/>
              <a:ea typeface="Garamond" charset="0"/>
              <a:cs typeface="Garamond" charset="0"/>
              <a:hlinkClick r:id="" action="ppaction://noaction"/>
            </a:endParaRPr>
          </a:p>
          <a:p>
            <a:pPr algn="ctr"/>
            <a:r>
              <a:rPr lang="en-US" sz="3298" dirty="0">
                <a:solidFill>
                  <a:srgbClr val="000000"/>
                </a:solidFill>
                <a:latin typeface="Garamond" charset="0"/>
                <a:ea typeface="Garamond" charset="0"/>
                <a:cs typeface="Garamond" charset="0"/>
                <a:hlinkClick r:id="" action="ppaction://noaction"/>
              </a:rPr>
              <a:t>www.quantfsnyu.com</a:t>
            </a:r>
            <a:endParaRPr lang="en-US" sz="3298" dirty="0">
              <a:solidFill>
                <a:srgbClr val="000000"/>
              </a:solidFill>
              <a:latin typeface="Garamond" charset="0"/>
              <a:ea typeface="Garamond" charset="0"/>
              <a:cs typeface="Garamond" charset="0"/>
            </a:endParaRPr>
          </a:p>
          <a:p>
            <a:pPr algn="ctr"/>
            <a:r>
              <a:rPr lang="en-US" sz="3298" dirty="0">
                <a:solidFill>
                  <a:srgbClr val="000000"/>
                </a:solidFill>
                <a:latin typeface="Garamond" charset="0"/>
                <a:ea typeface="Garamond" charset="0"/>
                <a:cs typeface="Garamond" charset="0"/>
              </a:rPr>
              <a:t>    quantfsnyu@gmail.com	</a:t>
            </a:r>
          </a:p>
          <a:p>
            <a:pPr algn="ctr"/>
            <a:endParaRPr lang="en-US" sz="3298" dirty="0">
              <a:solidFill>
                <a:srgbClr val="000000"/>
              </a:solidFill>
              <a:latin typeface="Garamond" charset="0"/>
              <a:ea typeface="Garamond" charset="0"/>
              <a:cs typeface="Garamond" charset="0"/>
            </a:endParaRPr>
          </a:p>
          <a:p>
            <a:pPr marL="471145" indent="-471145">
              <a:buFont typeface="Arial" charset="0"/>
              <a:buChar char="•"/>
            </a:pPr>
            <a:r>
              <a:rPr lang="en-US" sz="3298" dirty="0">
                <a:solidFill>
                  <a:srgbClr val="000000"/>
                </a:solidFill>
                <a:latin typeface="Garamond" charset="0"/>
                <a:ea typeface="Garamond" charset="0"/>
                <a:cs typeface="Garamond" charset="0"/>
              </a:rPr>
              <a:t>President – Daniel Shahab Diaz</a:t>
            </a:r>
            <a:r>
              <a:rPr lang="en-US" sz="3298" dirty="0">
                <a:solidFill>
                  <a:schemeClr val="tx2">
                    <a:lumMod val="50000"/>
                  </a:schemeClr>
                </a:solidFill>
                <a:latin typeface="Garamond" panose="02020404030301010803" pitchFamily="18" charset="0"/>
              </a:rPr>
              <a:t> </a:t>
            </a:r>
            <a:r>
              <a:rPr lang="en-US" sz="3298" dirty="0">
                <a:solidFill>
                  <a:srgbClr val="000000"/>
                </a:solidFill>
                <a:latin typeface="Garamond" charset="0"/>
                <a:ea typeface="Garamond" charset="0"/>
                <a:cs typeface="Garamond" charset="0"/>
              </a:rPr>
              <a:t>(</a:t>
            </a:r>
            <a:r>
              <a:rPr lang="en-US" sz="3298" dirty="0">
                <a:solidFill>
                  <a:schemeClr val="tx2">
                    <a:lumMod val="50000"/>
                  </a:schemeClr>
                </a:solidFill>
                <a:latin typeface="Garamond" panose="02020404030301010803" pitchFamily="18" charset="0"/>
                <a:hlinkClick r:id="rId5"/>
              </a:rPr>
              <a:t>daniel.diaz@stern.nyu.edu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Vice-President – Jessica Wu (</a:t>
            </a:r>
            <a:r>
              <a:rPr lang="en-US" sz="3298" dirty="0">
                <a:solidFill>
                  <a:srgbClr val="000000"/>
                </a:solidFill>
                <a:latin typeface="Garamond" charset="0"/>
                <a:ea typeface="Garamond" charset="0"/>
                <a:cs typeface="Garamond" charset="0"/>
                <a:hlinkClick r:id="rId6"/>
              </a:rPr>
              <a:t>jessica.wu@stern.nyu.edu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a:t>
            </a:r>
            <a:r>
              <a:rPr lang="en-US" sz="3298" dirty="0" err="1">
                <a:solidFill>
                  <a:srgbClr val="000000"/>
                </a:solidFill>
                <a:latin typeface="Garamond" charset="0"/>
                <a:ea typeface="Garamond" charset="0"/>
                <a:cs typeface="Garamond" charset="0"/>
              </a:rPr>
              <a:t>Vishwakrit</a:t>
            </a:r>
            <a:r>
              <a:rPr lang="en-US" sz="3298" dirty="0">
                <a:solidFill>
                  <a:srgbClr val="000000"/>
                </a:solidFill>
                <a:latin typeface="Garamond" charset="0"/>
                <a:ea typeface="Garamond" charset="0"/>
                <a:cs typeface="Garamond" charset="0"/>
              </a:rPr>
              <a:t> </a:t>
            </a:r>
            <a:r>
              <a:rPr lang="en-US" sz="3298" dirty="0" err="1">
                <a:solidFill>
                  <a:srgbClr val="000000"/>
                </a:solidFill>
                <a:latin typeface="Garamond" charset="0"/>
                <a:ea typeface="Garamond" charset="0"/>
                <a:cs typeface="Garamond" charset="0"/>
              </a:rPr>
              <a:t>Choradia</a:t>
            </a:r>
            <a:r>
              <a:rPr lang="en-US" sz="3298" dirty="0">
                <a:solidFill>
                  <a:srgbClr val="000000"/>
                </a:solidFill>
                <a:latin typeface="Garamond" charset="0"/>
                <a:ea typeface="Garamond" charset="0"/>
                <a:cs typeface="Garamond" charset="0"/>
              </a:rPr>
              <a:t> (</a:t>
            </a:r>
            <a:r>
              <a:rPr lang="en-US" sz="3298" dirty="0">
                <a:solidFill>
                  <a:srgbClr val="000000"/>
                </a:solidFill>
                <a:latin typeface="Garamond" charset="0"/>
                <a:ea typeface="Garamond" charset="0"/>
                <a:cs typeface="Garamond" charset="0"/>
                <a:hlinkClick r:id="rId7"/>
              </a:rPr>
              <a:t>vc1484@stern.nyu.edu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Austin Tang (</a:t>
            </a:r>
            <a:r>
              <a:rPr lang="en-US" sz="3298" dirty="0">
                <a:solidFill>
                  <a:srgbClr val="000000"/>
                </a:solidFill>
                <a:latin typeface="Garamond" charset="0"/>
                <a:ea typeface="Garamond" charset="0"/>
                <a:cs typeface="Garamond" charset="0"/>
                <a:hlinkClick r:id="rId8"/>
              </a:rPr>
              <a:t>austin.tang@stern.nyu.edu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endParaRPr lang="en-US" sz="3298" dirty="0">
              <a:solidFill>
                <a:srgbClr val="000000"/>
              </a:solidFill>
              <a:latin typeface="Garamond" charset="0"/>
              <a:ea typeface="Garamond" charset="0"/>
              <a:cs typeface="Garamond" charset="0"/>
            </a:endParaRPr>
          </a:p>
        </p:txBody>
      </p:sp>
    </p:spTree>
    <p:extLst>
      <p:ext uri="{BB962C8B-B14F-4D97-AF65-F5344CB8AC3E}">
        <p14:creationId xmlns:p14="http://schemas.microsoft.com/office/powerpoint/2010/main" val="3455618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1991926" y="1457752"/>
            <a:ext cx="4079240" cy="779780"/>
          </a:xfrm>
          <a:prstGeom prst="rect">
            <a:avLst/>
          </a:prstGeom>
        </p:spPr>
        <p:txBody>
          <a:bodyPr vert="horz" wrap="square" lIns="0" tIns="12065" rIns="0" bIns="0" rtlCol="0">
            <a:spAutoFit/>
          </a:bodyPr>
          <a:lstStyle/>
          <a:p>
            <a:pPr marL="12700">
              <a:lnSpc>
                <a:spcPct val="100000"/>
              </a:lnSpc>
              <a:spcBef>
                <a:spcPts val="95"/>
              </a:spcBef>
              <a:tabLst>
                <a:tab pos="2008505" algn="l"/>
              </a:tabLst>
            </a:pP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9857618" y="2947137"/>
            <a:ext cx="9458586" cy="7629653"/>
          </a:xfrm>
          <a:prstGeom prst="rect">
            <a:avLst/>
          </a:prstGeom>
        </p:spPr>
        <p:txBody>
          <a:bodyPr vert="horz" wrap="square" lIns="0" tIns="12065" rIns="0" bIns="0" rtlCol="0">
            <a:spAutoFit/>
          </a:bodyPr>
          <a:lstStyle/>
          <a:p>
            <a:pPr marL="12700" marR="5080" indent="-11430" algn="ctr">
              <a:spcBef>
                <a:spcPts val="95"/>
              </a:spcBef>
              <a:tabLst>
                <a:tab pos="776605" algn="l"/>
                <a:tab pos="2782570" algn="l"/>
                <a:tab pos="6804659" algn="l"/>
              </a:tabLst>
            </a:pPr>
            <a:r>
              <a:rPr lang="en-US" sz="4950" dirty="0">
                <a:latin typeface="Garamond" panose="02020404030301010803" pitchFamily="18" charset="0"/>
                <a:cs typeface="Garamond"/>
              </a:rPr>
              <a:t>8 Quants from different banks are getting together for drinks. They’re all interested in knowing the average compensation for the group. Since they aren’t investment bankers, each person prefers not to disclose how much they make to the group. Come up with a strategy for the group to find the average salary without knowing any individual’s salary.</a:t>
            </a:r>
            <a:endParaRPr sz="4950" dirty="0">
              <a:latin typeface="Garamond" panose="02020404030301010803" pitchFamily="18" charset="0"/>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a:t>
            </a:fld>
            <a:endParaRPr spc="1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0414789" y="1457752"/>
            <a:ext cx="7237095" cy="779780"/>
          </a:xfrm>
          <a:prstGeom prst="rect">
            <a:avLst/>
          </a:prstGeom>
        </p:spPr>
        <p:txBody>
          <a:bodyPr vert="horz" wrap="square" lIns="0" tIns="12065" rIns="0" bIns="0" rtlCol="0">
            <a:spAutoFit/>
          </a:bodyPr>
          <a:lstStyle/>
          <a:p>
            <a:pPr marL="12700">
              <a:lnSpc>
                <a:spcPct val="100000"/>
              </a:lnSpc>
              <a:spcBef>
                <a:spcPts val="95"/>
              </a:spcBef>
              <a:tabLst>
                <a:tab pos="3159760" algn="l"/>
                <a:tab pos="5166360" algn="l"/>
              </a:tabLst>
            </a:pPr>
            <a:r>
              <a:rPr u="none" spc="425" dirty="0">
                <a:solidFill>
                  <a:srgbClr val="242424"/>
                </a:solidFill>
              </a:rPr>
              <a:t>Solution:	</a:t>
            </a: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9143030" y="2796633"/>
            <a:ext cx="9844405" cy="7402668"/>
          </a:xfrm>
          <a:prstGeom prst="rect">
            <a:avLst/>
          </a:prstGeom>
        </p:spPr>
        <p:txBody>
          <a:bodyPr vert="horz" wrap="square" lIns="0" tIns="15875" rIns="0" bIns="0" rtlCol="0">
            <a:spAutoFit/>
          </a:bodyPr>
          <a:lstStyle/>
          <a:p>
            <a:pPr marL="12700">
              <a:spcBef>
                <a:spcPts val="125"/>
              </a:spcBef>
            </a:pPr>
            <a:r>
              <a:rPr sz="6000" spc="5" dirty="0">
                <a:latin typeface="Garamond"/>
                <a:cs typeface="Garamond"/>
              </a:rPr>
              <a:t>Solution:</a:t>
            </a:r>
            <a:r>
              <a:rPr lang="en-US" sz="6000" spc="5" dirty="0">
                <a:latin typeface="Garamond"/>
                <a:cs typeface="Garamond"/>
              </a:rPr>
              <a:t> 1st Quant adds random number to his salary and whispers it to 2nd. 2nd Quant adds his salary to that number and whispers it to 3rd. Goes around in circle until back to 1st Quant, who deducts the random number and divides by 8</a:t>
            </a:r>
            <a:r>
              <a:rPr lang="en-US" sz="6000" spc="10" dirty="0">
                <a:latin typeface="Garamond"/>
                <a:cs typeface="Garamond"/>
              </a:rPr>
              <a:t>.</a:t>
            </a:r>
            <a:endParaRPr sz="3100" dirty="0">
              <a:latin typeface="Garamond"/>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3</a:t>
            </a:fld>
            <a:endParaRPr spc="1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8157746"/>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a:t>
            </a:r>
            <a:r>
              <a:rPr sz="4950" b="1" spc="385" dirty="0">
                <a:latin typeface="Garamond"/>
                <a:cs typeface="Garamond"/>
              </a:rPr>
              <a:t>What</a:t>
            </a:r>
            <a:r>
              <a:rPr lang="en-US" sz="4950" b="1" spc="385" dirty="0">
                <a:latin typeface="Garamond"/>
                <a:cs typeface="Garamond"/>
              </a:rPr>
              <a:t> </a:t>
            </a:r>
            <a:r>
              <a:rPr sz="4950" b="1" spc="235" dirty="0">
                <a:latin typeface="Garamond"/>
                <a:cs typeface="Garamond"/>
              </a:rPr>
              <a:t>is</a:t>
            </a:r>
            <a:r>
              <a:rPr lang="en-US" sz="4950" b="1" spc="235" dirty="0">
                <a:latin typeface="Garamond"/>
                <a:cs typeface="Garamond"/>
              </a:rPr>
              <a:t> </a:t>
            </a:r>
            <a:r>
              <a:rPr sz="4950" b="1" spc="-5" dirty="0">
                <a:latin typeface="Garamond"/>
                <a:cs typeface="Garamond"/>
              </a:rPr>
              <a:t>a</a:t>
            </a:r>
            <a:r>
              <a:rPr lang="en-US" sz="4950" b="1" spc="-5" dirty="0">
                <a:latin typeface="Garamond"/>
                <a:cs typeface="Garamond"/>
              </a:rPr>
              <a:t>n option</a:t>
            </a:r>
            <a:r>
              <a:rPr sz="4950" b="1" spc="409" dirty="0">
                <a:latin typeface="Garamond"/>
                <a:cs typeface="Garamond"/>
              </a:rPr>
              <a:t>?</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Options</a:t>
            </a:r>
            <a:r>
              <a:rPr sz="2950" b="1" dirty="0">
                <a:latin typeface="Garamond"/>
                <a:cs typeface="Garamond"/>
              </a:rPr>
              <a:t> </a:t>
            </a:r>
            <a:r>
              <a:rPr lang="en-US" sz="2950" spc="5" dirty="0">
                <a:latin typeface="Garamond"/>
                <a:cs typeface="Garamond"/>
              </a:rPr>
              <a:t>are contracts between two traders who agree to certain conditions under which they are allowed/required to buy/sell stock over a prearranged timeframe. These contracts are exchange traded </a:t>
            </a:r>
            <a:endParaRPr sz="2950" dirty="0">
              <a:latin typeface="Garamond"/>
              <a:cs typeface="Garamond"/>
            </a:endParaRPr>
          </a:p>
          <a:p>
            <a:pPr>
              <a:lnSpc>
                <a:spcPct val="100000"/>
              </a:lnSpc>
              <a:spcBef>
                <a:spcPts val="15"/>
              </a:spcBef>
              <a:buFont typeface="Wingdings"/>
              <a:buChar char=""/>
            </a:pPr>
            <a:endParaRPr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b="1" spc="5" dirty="0">
                <a:latin typeface="Garamond"/>
                <a:cs typeface="Garamond"/>
              </a:rPr>
              <a:t>Calls </a:t>
            </a:r>
            <a:r>
              <a:rPr sz="2950" dirty="0">
                <a:latin typeface="Garamond"/>
                <a:cs typeface="Garamond"/>
              </a:rPr>
              <a:t>are </a:t>
            </a:r>
            <a:r>
              <a:rPr lang="en-US" sz="2950" spc="5" dirty="0">
                <a:latin typeface="Garamond"/>
                <a:cs typeface="Garamond"/>
              </a:rPr>
              <a:t>agreements where the buyer has the right but not the obligation to buy a security at a specific strike price, as such the seller is required to sell the security to the buyer at that price if the buyer exercises their rights under the option agreement</a:t>
            </a: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Puts </a:t>
            </a:r>
            <a:r>
              <a:rPr lang="en-US" sz="2950" dirty="0">
                <a:latin typeface="Garamond"/>
                <a:cs typeface="Garamond"/>
              </a:rPr>
              <a:t>are </a:t>
            </a:r>
            <a:r>
              <a:rPr lang="en-US" sz="2950" spc="5" dirty="0">
                <a:latin typeface="Garamond"/>
                <a:cs typeface="Garamond"/>
              </a:rPr>
              <a:t>agreements where the buyer has the right but not the obligation to sell a security at a specific strike price, as such the seller is required to buy the security from the buyer at that price if the buyer exercises their rights under the option agreement</a:t>
            </a:r>
            <a:endParaRPr sz="2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4</a:t>
            </a:fld>
            <a:endParaRPr spc="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5</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4660250"/>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Vega</a:t>
            </a:r>
          </a:p>
          <a:p>
            <a:pPr marR="15875" algn="ctr">
              <a:lnSpc>
                <a:spcPct val="100000"/>
              </a:lnSpc>
              <a:tabLst>
                <a:tab pos="1885950" algn="l"/>
                <a:tab pos="2668270" algn="l"/>
                <a:tab pos="3249930" algn="l"/>
                <a:tab pos="6522720" algn="l"/>
              </a:tabLst>
            </a:pPr>
            <a:endParaRPr lang="en-US" sz="4950" b="1" spc="385" dirty="0">
              <a:latin typeface="Garamond"/>
              <a:cs typeface="Garamond"/>
            </a:endParaRPr>
          </a:p>
          <a:p>
            <a:pPr marR="15875" algn="ctr">
              <a:tabLst>
                <a:tab pos="1885950" algn="l"/>
                <a:tab pos="2668270" algn="l"/>
                <a:tab pos="3249930" algn="l"/>
                <a:tab pos="6522720" algn="l"/>
              </a:tabLst>
            </a:pPr>
            <a:r>
              <a:rPr lang="en-US" sz="2950" b="1" dirty="0">
                <a:latin typeface="Garamond"/>
                <a:cs typeface="Garamond"/>
              </a:rPr>
              <a:t>Vega</a:t>
            </a:r>
            <a:r>
              <a:rPr lang="en-US" sz="2950" dirty="0">
                <a:latin typeface="Garamond"/>
                <a:cs typeface="Garamond"/>
              </a:rPr>
              <a:t> is the Change in the Price of an Option Relative to a 1% change in volatility. </a:t>
            </a:r>
          </a:p>
          <a:p>
            <a:pPr marR="15875" algn="ctr">
              <a:lnSpc>
                <a:spcPct val="100000"/>
              </a:lnSpc>
              <a:tabLst>
                <a:tab pos="1885950" algn="l"/>
                <a:tab pos="2668270" algn="l"/>
                <a:tab pos="3249930" algn="l"/>
                <a:tab pos="6522720" algn="l"/>
              </a:tabLst>
            </a:pPr>
            <a:endParaRPr lang="en-US" sz="5500" dirty="0">
              <a:latin typeface="Garamond"/>
              <a:cs typeface="Garamond"/>
            </a:endParaRPr>
          </a:p>
          <a:p>
            <a:pPr marL="2296160" marR="1629410" lvl="1">
              <a:lnSpc>
                <a:spcPct val="100699"/>
              </a:lnSpc>
              <a:spcBef>
                <a:spcPts val="4815"/>
              </a:spcBef>
              <a:tabLst>
                <a:tab pos="2312035" algn="l"/>
              </a:tabLst>
            </a:pPr>
            <a:endParaRPr lang="en-US" sz="2950" dirty="0">
              <a:latin typeface="Garamond"/>
              <a:cs typeface="Garamond"/>
            </a:endParaRPr>
          </a:p>
        </p:txBody>
      </p:sp>
      <p:pic>
        <p:nvPicPr>
          <p:cNvPr id="8" name="Picture 7" descr="Text&#10;&#10;Description automatically generated with low confidence">
            <a:extLst>
              <a:ext uri="{FF2B5EF4-FFF2-40B4-BE49-F238E27FC236}">
                <a16:creationId xmlns:a16="http://schemas.microsoft.com/office/drawing/2014/main" id="{11605906-7F6A-AC4B-A18A-F0BFAB8E9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0005" y="2166310"/>
            <a:ext cx="2520949" cy="1650076"/>
          </a:xfrm>
          <a:prstGeom prst="rect">
            <a:avLst/>
          </a:prstGeom>
        </p:spPr>
      </p:pic>
      <p:pic>
        <p:nvPicPr>
          <p:cNvPr id="6146" name="Picture 2" descr="Option Greeks - Vega | Brilliant Math &amp;amp; Science Wiki">
            <a:extLst>
              <a:ext uri="{FF2B5EF4-FFF2-40B4-BE49-F238E27FC236}">
                <a16:creationId xmlns:a16="http://schemas.microsoft.com/office/drawing/2014/main" id="{D5E65B0E-9239-7843-AD6C-DA9E4BF68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5152" y="4946025"/>
            <a:ext cx="4753796" cy="420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87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7497437"/>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What is volatility</a:t>
            </a:r>
            <a:r>
              <a:rPr sz="4950" b="1" spc="409" dirty="0">
                <a:latin typeface="Garamond"/>
                <a:cs typeface="Garamond"/>
              </a:rPr>
              <a:t>?</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Statistically </a:t>
            </a:r>
            <a:r>
              <a:rPr lang="en-US" sz="2950" dirty="0">
                <a:latin typeface="Garamond"/>
                <a:cs typeface="Garamond"/>
              </a:rPr>
              <a:t>volatility is simply the standard deviation of </a:t>
            </a:r>
            <a:r>
              <a:rPr lang="en-US" sz="2950" spc="5" dirty="0">
                <a:latin typeface="Garamond"/>
                <a:cs typeface="Garamond"/>
              </a:rPr>
              <a:t>an assets returns. Returns are just a way of tracking an asset’s performance over a given period. </a:t>
            </a:r>
          </a:p>
          <a:p>
            <a:pPr marL="2768600" marR="1629410" lvl="1" indent="-472440">
              <a:lnSpc>
                <a:spcPct val="100699"/>
              </a:lnSpc>
              <a:spcBef>
                <a:spcPts val="4815"/>
              </a:spcBef>
              <a:buFont typeface="Wingdings"/>
              <a:buChar char=""/>
              <a:tabLst>
                <a:tab pos="2312035" algn="l"/>
              </a:tabLst>
            </a:pPr>
            <a:r>
              <a:rPr lang="en-US" sz="2950" spc="5" dirty="0">
                <a:latin typeface="Garamond"/>
                <a:cs typeface="Garamond"/>
              </a:rPr>
              <a:t>We intuitively expect these returns to be normally distributed (events get less and less likely as they become more and more extreme).</a:t>
            </a:r>
          </a:p>
          <a:p>
            <a:pPr marL="2768600" marR="1629410" lvl="1" indent="-472440">
              <a:lnSpc>
                <a:spcPct val="100699"/>
              </a:lnSpc>
              <a:spcBef>
                <a:spcPts val="4815"/>
              </a:spcBef>
              <a:buFont typeface="Wingdings"/>
              <a:buChar char=""/>
              <a:tabLst>
                <a:tab pos="2312035" algn="l"/>
              </a:tabLst>
            </a:pPr>
            <a:r>
              <a:rPr lang="en-US" sz="2950" spc="5" dirty="0">
                <a:latin typeface="Garamond"/>
                <a:cs typeface="Garamond"/>
              </a:rPr>
              <a:t>In reality, our distributions are fat tailed (platykurtic/negative kurtosis) indicating more volatility/extreme events than a simple normal distribution. </a:t>
            </a:r>
            <a:endParaRPr lang="en-US" sz="3150" spc="5"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6</a:t>
            </a:fld>
            <a:endParaRPr spc="15" dirty="0"/>
          </a:p>
        </p:txBody>
      </p:sp>
    </p:spTree>
    <p:extLst>
      <p:ext uri="{BB962C8B-B14F-4D97-AF65-F5344CB8AC3E}">
        <p14:creationId xmlns:p14="http://schemas.microsoft.com/office/powerpoint/2010/main" val="3857700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1532471"/>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Normal Distribution of Returns</a:t>
            </a:r>
            <a:endParaRPr sz="550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7</a:t>
            </a:fld>
            <a:endParaRPr spc="15" dirty="0"/>
          </a:p>
        </p:txBody>
      </p:sp>
      <p:pic>
        <p:nvPicPr>
          <p:cNvPr id="2052" name="Picture 4">
            <a:extLst>
              <a:ext uri="{FF2B5EF4-FFF2-40B4-BE49-F238E27FC236}">
                <a16:creationId xmlns:a16="http://schemas.microsoft.com/office/drawing/2014/main" id="{1AD728B5-F58D-4444-8546-104E4FE5D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081" y="3854204"/>
            <a:ext cx="100330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02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7240700"/>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Deep Dive – Realized Volatility</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Realized Volatility </a:t>
            </a:r>
            <a:r>
              <a:rPr lang="en-US" sz="2950" dirty="0">
                <a:latin typeface="Garamond"/>
                <a:cs typeface="Garamond"/>
              </a:rPr>
              <a:t>is a value calculated on top of spot prices which gives us a value for past volatility. It is </a:t>
            </a:r>
            <a:r>
              <a:rPr lang="en-US" sz="2950" b="1" dirty="0">
                <a:latin typeface="Garamond"/>
                <a:cs typeface="Garamond"/>
              </a:rPr>
              <a:t>not forward looking </a:t>
            </a:r>
            <a:r>
              <a:rPr lang="en-US" sz="2950" dirty="0">
                <a:latin typeface="Garamond"/>
                <a:cs typeface="Garamond"/>
              </a:rPr>
              <a:t>which means it is solely based on past data. </a:t>
            </a:r>
            <a:endParaRPr sz="2950" dirty="0">
              <a:latin typeface="Garamond"/>
              <a:cs typeface="Garamond"/>
            </a:endParaRPr>
          </a:p>
          <a:p>
            <a:pPr>
              <a:lnSpc>
                <a:spcPct val="100000"/>
              </a:lnSpc>
              <a:spcBef>
                <a:spcPts val="15"/>
              </a:spcBef>
              <a:buFont typeface="Wingdings"/>
              <a:buChar char=""/>
            </a:pPr>
            <a:endParaRPr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b="1" spc="5" dirty="0">
                <a:latin typeface="Garamond"/>
                <a:cs typeface="Garamond"/>
              </a:rPr>
              <a:t>Calculating </a:t>
            </a:r>
            <a:r>
              <a:rPr lang="en-US" sz="2950" spc="5" dirty="0">
                <a:latin typeface="Garamond"/>
                <a:cs typeface="Garamond"/>
              </a:rPr>
              <a:t>realized volatility can be done in many ways but it is always based on a set statistical test/formula to determine a value from intraday prices, daily returns, overnight jumps, etc. </a:t>
            </a: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spc="5" dirty="0">
                <a:latin typeface="Garamond"/>
                <a:cs typeface="Garamond"/>
              </a:rPr>
              <a:t>We can calculate realized volatility </a:t>
            </a:r>
            <a:r>
              <a:rPr lang="en-US" sz="2950" b="1" spc="5" dirty="0">
                <a:latin typeface="Garamond"/>
                <a:cs typeface="Garamond"/>
              </a:rPr>
              <a:t>without </a:t>
            </a:r>
            <a:r>
              <a:rPr lang="en-US" sz="2950" spc="5" dirty="0">
                <a:latin typeface="Garamond"/>
                <a:cs typeface="Garamond"/>
              </a:rPr>
              <a:t>options prices, it is only based on the spot value as our formulae are not dependent on forward looking options strikes. </a:t>
            </a:r>
            <a:endParaRPr sz="2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8</a:t>
            </a:fld>
            <a:endParaRPr spc="15" dirty="0"/>
          </a:p>
        </p:txBody>
      </p:sp>
    </p:spTree>
    <p:extLst>
      <p:ext uri="{BB962C8B-B14F-4D97-AF65-F5344CB8AC3E}">
        <p14:creationId xmlns:p14="http://schemas.microsoft.com/office/powerpoint/2010/main" val="2007459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8157746"/>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Deep Dive – Implied Volatility</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Implied Volatility </a:t>
            </a:r>
            <a:r>
              <a:rPr lang="en-US" sz="2950" dirty="0">
                <a:latin typeface="Garamond"/>
                <a:cs typeface="Garamond"/>
              </a:rPr>
              <a:t>is a value dependent on current options black Scholes prices for those options. As we know there are 5 inputs to BSM (spot, strike, expiry, rates, and vol), if we know 4 of these and the market price, we can derive an inverse function to imply the 5th</a:t>
            </a:r>
          </a:p>
          <a:p>
            <a:pPr>
              <a:lnSpc>
                <a:spcPct val="100000"/>
              </a:lnSpc>
              <a:spcBef>
                <a:spcPts val="15"/>
              </a:spcBef>
              <a:buFont typeface="Wingdings"/>
              <a:buChar char=""/>
            </a:pPr>
            <a:endParaRPr lang="en-US"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spc="5" dirty="0">
                <a:latin typeface="Garamond"/>
                <a:cs typeface="Garamond"/>
              </a:rPr>
              <a:t>In practice this derivation is only really done for volatility hence why we call it ”implied volatility” as we are implying it from BSM. </a:t>
            </a: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spc="5" dirty="0">
                <a:latin typeface="Garamond"/>
                <a:cs typeface="Garamond"/>
              </a:rPr>
              <a:t>This volatility is </a:t>
            </a:r>
            <a:r>
              <a:rPr lang="en-US" sz="2950" b="1" spc="5" dirty="0">
                <a:latin typeface="Garamond"/>
                <a:cs typeface="Garamond"/>
              </a:rPr>
              <a:t>forward looking </a:t>
            </a:r>
            <a:r>
              <a:rPr lang="en-US" sz="2950" spc="5" dirty="0">
                <a:latin typeface="Garamond"/>
                <a:cs typeface="Garamond"/>
              </a:rPr>
              <a:t>as it is attached to a strike and expiry date. It is quoted in percent terms where the percent corresponds to a 1 std dev move in price. For example, if spot is $100 and IV is 10% a 1 std dev move in prices implied by the market is from 90 - 110, which, of course, has a 68% probability.</a:t>
            </a:r>
            <a:endParaRPr sz="2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9</a:t>
            </a:fld>
            <a:endParaRPr spc="15" dirty="0"/>
          </a:p>
        </p:txBody>
      </p:sp>
    </p:spTree>
    <p:extLst>
      <p:ext uri="{BB962C8B-B14F-4D97-AF65-F5344CB8AC3E}">
        <p14:creationId xmlns:p14="http://schemas.microsoft.com/office/powerpoint/2010/main" val="2458662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1171</TotalTime>
  <Words>1704</Words>
  <Application>Microsoft Macintosh PowerPoint</Application>
  <PresentationFormat>Custom</PresentationFormat>
  <Paragraphs>138</Paragraphs>
  <Slides>14</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Times New Roman</vt:lpstr>
      <vt:lpstr>Calibri</vt:lpstr>
      <vt:lpstr>Garamond</vt:lpstr>
      <vt:lpstr>Arial</vt:lpstr>
      <vt:lpstr>Wingdings</vt:lpstr>
      <vt:lpstr>Segoe UI</vt:lpstr>
      <vt:lpstr>Lato Light</vt:lpstr>
      <vt:lpstr>Office Theme</vt:lpstr>
      <vt:lpstr>PowerPoint Presentation</vt:lpstr>
      <vt:lpstr>Brain Teaser</vt:lpstr>
      <vt:lpstr>Solution: Brain Teaser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Rayhan Ahmed</cp:lastModifiedBy>
  <cp:revision>4</cp:revision>
  <dcterms:created xsi:type="dcterms:W3CDTF">2020-05-22T21:48:51Z</dcterms:created>
  <dcterms:modified xsi:type="dcterms:W3CDTF">2022-03-08T17:10:10Z</dcterms:modified>
</cp:coreProperties>
</file>