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81" r:id="rId2"/>
    <p:sldId id="257" r:id="rId3"/>
    <p:sldId id="258" r:id="rId4"/>
    <p:sldId id="262" r:id="rId5"/>
    <p:sldId id="263" r:id="rId6"/>
    <p:sldId id="2993" r:id="rId7"/>
    <p:sldId id="2992" r:id="rId8"/>
    <p:sldId id="2994" r:id="rId9"/>
    <p:sldId id="2996" r:id="rId10"/>
    <p:sldId id="2997" r:id="rId11"/>
    <p:sldId id="2999" r:id="rId12"/>
    <p:sldId id="2998" r:id="rId13"/>
    <p:sldId id="3000" r:id="rId14"/>
    <p:sldId id="3002" r:id="rId15"/>
    <p:sldId id="3001" r:id="rId16"/>
    <p:sldId id="3003" r:id="rId17"/>
    <p:sldId id="3009" r:id="rId18"/>
    <p:sldId id="3004" r:id="rId19"/>
    <p:sldId id="3005" r:id="rId20"/>
    <p:sldId id="3010" r:id="rId21"/>
    <p:sldId id="3011" r:id="rId22"/>
    <p:sldId id="3012" r:id="rId23"/>
    <p:sldId id="3008" r:id="rId24"/>
  </p:sldIdLst>
  <p:sldSz cx="20104100" cy="11309350"/>
  <p:notesSz cx="20104100" cy="11309350"/>
  <p:embeddedFontLst>
    <p:embeddedFont>
      <p:font typeface="Calibri" panose="020F0502020204030204" pitchFamily="34" charset="0"/>
      <p:regular r:id="rId26"/>
      <p:bold r:id="rId27"/>
      <p:italic r:id="rId28"/>
      <p:boldItalic r:id="rId29"/>
    </p:embeddedFont>
    <p:embeddedFont>
      <p:font typeface="Cambria Math" panose="02040503050406030204" pitchFamily="18" charset="0"/>
      <p:regular r:id="rId30"/>
    </p:embeddedFont>
    <p:embeddedFont>
      <p:font typeface="Garamond" panose="02020404030301010803" pitchFamily="18" charset="0"/>
      <p:regular r:id="rId31"/>
      <p:bold r:id="rId32"/>
      <p:italic r:id="rId33"/>
      <p:boldItalic r:id="rId34"/>
    </p:embeddedFont>
    <p:embeddedFont>
      <p:font typeface="Gill Sans MT" panose="020B0502020104020203" pitchFamily="34" charset="77"/>
      <p:regular r:id="rId35"/>
      <p:bold r:id="rId36"/>
      <p:italic r:id="rId37"/>
      <p:boldItalic r:id="rId38"/>
    </p:embeddedFont>
    <p:embeddedFont>
      <p:font typeface="Lato Light" panose="020F0302020204030204" pitchFamily="34" charset="0"/>
      <p:regular r:id="rId39"/>
      <p:italic r:id="rId40"/>
    </p:embeddedFont>
    <p:embeddedFont>
      <p:font typeface="Segoe UI" panose="020B0502040204020203" pitchFamily="34" charset="0"/>
      <p:regular r:id="rId41"/>
      <p:bold r:id="rId42"/>
      <p:italic r:id="rId43"/>
      <p:boldItalic r:id="rId44"/>
    </p:embeddedFont>
    <p:embeddedFont>
      <p:font typeface="Times New Roman" panose="02020603050405020304" pitchFamily="18" charset="0"/>
      <p:regular r:id="rId45"/>
    </p:embeddedFont>
    <p:embeddedFont>
      <p:font typeface="Wingdings" pitchFamily="2" charset="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9577"/>
  </p:normalViewPr>
  <p:slideViewPr>
    <p:cSldViewPr>
      <p:cViewPr>
        <p:scale>
          <a:sx n="71" d="100"/>
          <a:sy n="71" d="100"/>
        </p:scale>
        <p:origin x="360" y="-5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3C6B104-7C26-46A9-BE38-3041ED9C6199}" type="datetimeFigureOut">
              <a:rPr lang="en-US" smtClean="0"/>
              <a:t>10/19/22</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C605FC1-50C5-4CDE-B53A-E797A8726F70}" type="slidenum">
              <a:rPr lang="en-US" smtClean="0"/>
              <a:t>‹#›</a:t>
            </a:fld>
            <a:endParaRPr lang="en-US"/>
          </a:p>
        </p:txBody>
      </p:sp>
    </p:spTree>
    <p:extLst>
      <p:ext uri="{BB962C8B-B14F-4D97-AF65-F5344CB8AC3E}">
        <p14:creationId xmlns:p14="http://schemas.microsoft.com/office/powerpoint/2010/main" val="74290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12</a:t>
            </a:fld>
            <a:endParaRPr lang="en-US"/>
          </a:p>
        </p:txBody>
      </p:sp>
    </p:spTree>
    <p:extLst>
      <p:ext uri="{BB962C8B-B14F-4D97-AF65-F5344CB8AC3E}">
        <p14:creationId xmlns:p14="http://schemas.microsoft.com/office/powerpoint/2010/main" val="258354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Gill Sans MT" panose="020B0502020104020203" pitchFamily="34" charset="77"/>
              </a:rPr>
              <a:t>An ATM call has 0.5 delta, intuitively this is because it has a 50% chance of ending up ITM or OTM (in practice the reasoning is more complex)</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13</a:t>
            </a:fld>
            <a:endParaRPr lang="en-US"/>
          </a:p>
        </p:txBody>
      </p:sp>
    </p:spTree>
    <p:extLst>
      <p:ext uri="{BB962C8B-B14F-4D97-AF65-F5344CB8AC3E}">
        <p14:creationId xmlns:p14="http://schemas.microsoft.com/office/powerpoint/2010/main" val="3869621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derivative of delta graph</a:t>
            </a:r>
          </a:p>
        </p:txBody>
      </p:sp>
      <p:sp>
        <p:nvSpPr>
          <p:cNvPr id="4" name="Slide Number Placeholder 3"/>
          <p:cNvSpPr>
            <a:spLocks noGrp="1"/>
          </p:cNvSpPr>
          <p:nvPr>
            <p:ph type="sldNum" sz="quarter" idx="5"/>
          </p:nvPr>
        </p:nvSpPr>
        <p:spPr/>
        <p:txBody>
          <a:bodyPr/>
          <a:lstStyle/>
          <a:p>
            <a:fld id="{6C605FC1-50C5-4CDE-B53A-E797A8726F70}" type="slidenum">
              <a:rPr lang="en-US" smtClean="0"/>
              <a:t>14</a:t>
            </a:fld>
            <a:endParaRPr lang="en-US"/>
          </a:p>
        </p:txBody>
      </p:sp>
    </p:spTree>
    <p:extLst>
      <p:ext uri="{BB962C8B-B14F-4D97-AF65-F5344CB8AC3E}">
        <p14:creationId xmlns:p14="http://schemas.microsoft.com/office/powerpoint/2010/main" val="2921201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15</a:t>
            </a:fld>
            <a:endParaRPr lang="en-US"/>
          </a:p>
        </p:txBody>
      </p:sp>
    </p:spTree>
    <p:extLst>
      <p:ext uri="{BB962C8B-B14F-4D97-AF65-F5344CB8AC3E}">
        <p14:creationId xmlns:p14="http://schemas.microsoft.com/office/powerpoint/2010/main" val="163407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16</a:t>
            </a:fld>
            <a:endParaRPr lang="en-US"/>
          </a:p>
        </p:txBody>
      </p:sp>
    </p:spTree>
    <p:extLst>
      <p:ext uri="{BB962C8B-B14F-4D97-AF65-F5344CB8AC3E}">
        <p14:creationId xmlns:p14="http://schemas.microsoft.com/office/powerpoint/2010/main" val="521816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17</a:t>
            </a:fld>
            <a:endParaRPr lang="en-US"/>
          </a:p>
        </p:txBody>
      </p:sp>
    </p:spTree>
    <p:extLst>
      <p:ext uri="{BB962C8B-B14F-4D97-AF65-F5344CB8AC3E}">
        <p14:creationId xmlns:p14="http://schemas.microsoft.com/office/powerpoint/2010/main" val="472514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18</a:t>
            </a:fld>
            <a:endParaRPr lang="en-US"/>
          </a:p>
        </p:txBody>
      </p:sp>
    </p:spTree>
    <p:extLst>
      <p:ext uri="{BB962C8B-B14F-4D97-AF65-F5344CB8AC3E}">
        <p14:creationId xmlns:p14="http://schemas.microsoft.com/office/powerpoint/2010/main" val="1396969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19</a:t>
            </a:fld>
            <a:endParaRPr lang="en-US"/>
          </a:p>
        </p:txBody>
      </p:sp>
    </p:spTree>
    <p:extLst>
      <p:ext uri="{BB962C8B-B14F-4D97-AF65-F5344CB8AC3E}">
        <p14:creationId xmlns:p14="http://schemas.microsoft.com/office/powerpoint/2010/main" val="4220238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20</a:t>
            </a:fld>
            <a:endParaRPr lang="en-US"/>
          </a:p>
        </p:txBody>
      </p:sp>
    </p:spTree>
    <p:extLst>
      <p:ext uri="{BB962C8B-B14F-4D97-AF65-F5344CB8AC3E}">
        <p14:creationId xmlns:p14="http://schemas.microsoft.com/office/powerpoint/2010/main" val="1930183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21</a:t>
            </a:fld>
            <a:endParaRPr lang="en-US"/>
          </a:p>
        </p:txBody>
      </p:sp>
    </p:spTree>
    <p:extLst>
      <p:ext uri="{BB962C8B-B14F-4D97-AF65-F5344CB8AC3E}">
        <p14:creationId xmlns:p14="http://schemas.microsoft.com/office/powerpoint/2010/main" val="115934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4</a:t>
            </a:fld>
            <a:endParaRPr lang="en-US"/>
          </a:p>
        </p:txBody>
      </p:sp>
    </p:spTree>
    <p:extLst>
      <p:ext uri="{BB962C8B-B14F-4D97-AF65-F5344CB8AC3E}">
        <p14:creationId xmlns:p14="http://schemas.microsoft.com/office/powerpoint/2010/main" val="3524607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22</a:t>
            </a:fld>
            <a:endParaRPr lang="en-US"/>
          </a:p>
        </p:txBody>
      </p:sp>
    </p:spTree>
    <p:extLst>
      <p:ext uri="{BB962C8B-B14F-4D97-AF65-F5344CB8AC3E}">
        <p14:creationId xmlns:p14="http://schemas.microsoft.com/office/powerpoint/2010/main" val="1494633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23</a:t>
            </a:fld>
            <a:endParaRPr lang="en-US"/>
          </a:p>
        </p:txBody>
      </p:sp>
    </p:spTree>
    <p:extLst>
      <p:ext uri="{BB962C8B-B14F-4D97-AF65-F5344CB8AC3E}">
        <p14:creationId xmlns:p14="http://schemas.microsoft.com/office/powerpoint/2010/main" val="267632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there is limited loss, why is this? </a:t>
            </a:r>
          </a:p>
          <a:p>
            <a:r>
              <a:rPr lang="en-US" dirty="0"/>
              <a:t>This is from the buyers perspective, what about from the seller’s perspective. </a:t>
            </a:r>
          </a:p>
          <a:p>
            <a:r>
              <a:rPr lang="en-US" dirty="0"/>
              <a:t>In this picture, how much did we pay per option (not per 100), what is the strike price? What would my </a:t>
            </a:r>
            <a:r>
              <a:rPr lang="en-US" dirty="0" err="1"/>
              <a:t>pnl</a:t>
            </a:r>
            <a:r>
              <a:rPr lang="en-US" dirty="0"/>
              <a:t> be if the stock was trading at 41? Where is my breakeven point? </a:t>
            </a:r>
          </a:p>
          <a:p>
            <a:r>
              <a:rPr lang="en-US" dirty="0"/>
              <a:t>What is the trick for finding </a:t>
            </a:r>
            <a:r>
              <a:rPr lang="en-US" dirty="0" err="1"/>
              <a:t>breakevens</a:t>
            </a:r>
            <a:r>
              <a:rPr lang="en-US" dirty="0"/>
              <a:t> (add per contract price to strike price = breakeven). </a:t>
            </a:r>
          </a:p>
        </p:txBody>
      </p:sp>
      <p:sp>
        <p:nvSpPr>
          <p:cNvPr id="4" name="Slide Number Placeholder 3"/>
          <p:cNvSpPr>
            <a:spLocks noGrp="1"/>
          </p:cNvSpPr>
          <p:nvPr>
            <p:ph type="sldNum" sz="quarter" idx="5"/>
          </p:nvPr>
        </p:nvSpPr>
        <p:spPr/>
        <p:txBody>
          <a:bodyPr/>
          <a:lstStyle/>
          <a:p>
            <a:fld id="{6C605FC1-50C5-4CDE-B53A-E797A8726F70}" type="slidenum">
              <a:rPr lang="en-US" smtClean="0"/>
              <a:t>5</a:t>
            </a:fld>
            <a:endParaRPr lang="en-US"/>
          </a:p>
        </p:txBody>
      </p:sp>
    </p:spTree>
    <p:extLst>
      <p:ext uri="{BB962C8B-B14F-4D97-AF65-F5344CB8AC3E}">
        <p14:creationId xmlns:p14="http://schemas.microsoft.com/office/powerpoint/2010/main" val="7577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Unlimited loss/risk. Why would someone buy these? because you are on credit, you don’t need to put money down upfront for this position. Also for hedging, selling covered calls = income. </a:t>
            </a:r>
          </a:p>
        </p:txBody>
      </p:sp>
      <p:sp>
        <p:nvSpPr>
          <p:cNvPr id="4" name="Slide Number Placeholder 3"/>
          <p:cNvSpPr>
            <a:spLocks noGrp="1"/>
          </p:cNvSpPr>
          <p:nvPr>
            <p:ph type="sldNum" sz="quarter" idx="5"/>
          </p:nvPr>
        </p:nvSpPr>
        <p:spPr/>
        <p:txBody>
          <a:bodyPr/>
          <a:lstStyle/>
          <a:p>
            <a:fld id="{6C605FC1-50C5-4CDE-B53A-E797A8726F70}" type="slidenum">
              <a:rPr lang="en-US" smtClean="0"/>
              <a:t>6</a:t>
            </a:fld>
            <a:endParaRPr lang="en-US"/>
          </a:p>
        </p:txBody>
      </p:sp>
    </p:spTree>
    <p:extLst>
      <p:ext uri="{BB962C8B-B14F-4D97-AF65-F5344CB8AC3E}">
        <p14:creationId xmlns:p14="http://schemas.microsoft.com/office/powerpoint/2010/main" val="75036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7</a:t>
            </a:fld>
            <a:endParaRPr lang="en-US"/>
          </a:p>
        </p:txBody>
      </p:sp>
    </p:spTree>
    <p:extLst>
      <p:ext uri="{BB962C8B-B14F-4D97-AF65-F5344CB8AC3E}">
        <p14:creationId xmlns:p14="http://schemas.microsoft.com/office/powerpoint/2010/main" val="70360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I have a stock trading at $50 and a call with a strike price of $40, the intrinsic value of that option is $10. i.e. if I exercised it right now I would make $10, but does this mean that it is trading for 10 dollars. If it was </a:t>
            </a:r>
          </a:p>
        </p:txBody>
      </p:sp>
      <p:sp>
        <p:nvSpPr>
          <p:cNvPr id="4" name="Slide Number Placeholder 3"/>
          <p:cNvSpPr>
            <a:spLocks noGrp="1"/>
          </p:cNvSpPr>
          <p:nvPr>
            <p:ph type="sldNum" sz="quarter" idx="5"/>
          </p:nvPr>
        </p:nvSpPr>
        <p:spPr/>
        <p:txBody>
          <a:bodyPr/>
          <a:lstStyle/>
          <a:p>
            <a:fld id="{6C605FC1-50C5-4CDE-B53A-E797A8726F70}" type="slidenum">
              <a:rPr lang="en-US" smtClean="0"/>
              <a:t>8</a:t>
            </a:fld>
            <a:endParaRPr lang="en-US"/>
          </a:p>
        </p:txBody>
      </p:sp>
    </p:spTree>
    <p:extLst>
      <p:ext uri="{BB962C8B-B14F-4D97-AF65-F5344CB8AC3E}">
        <p14:creationId xmlns:p14="http://schemas.microsoft.com/office/powerpoint/2010/main" val="2512595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ask the question about what goes into it. </a:t>
            </a:r>
          </a:p>
          <a:p>
            <a:r>
              <a:rPr lang="en-US" dirty="0"/>
              <a:t>Ask all of these</a:t>
            </a:r>
          </a:p>
          <a:p>
            <a:r>
              <a:rPr lang="en-US" dirty="0"/>
              <a:t>Answers:</a:t>
            </a:r>
          </a:p>
          <a:p>
            <a:r>
              <a:rPr lang="en-US" dirty="0"/>
              <a:t>Higher Spot makes calls higher and puts lower</a:t>
            </a:r>
          </a:p>
          <a:p>
            <a:r>
              <a:rPr lang="en-US" dirty="0"/>
              <a:t>Higher time makes everything higher</a:t>
            </a:r>
          </a:p>
          <a:p>
            <a:r>
              <a:rPr lang="en-US" dirty="0"/>
              <a:t>Higher vol makes everything higher</a:t>
            </a:r>
          </a:p>
          <a:p>
            <a:r>
              <a:rPr lang="en-US" dirty="0"/>
              <a:t>Higher rates = good for calls, bad for puts</a:t>
            </a:r>
          </a:p>
        </p:txBody>
      </p:sp>
      <p:sp>
        <p:nvSpPr>
          <p:cNvPr id="4" name="Slide Number Placeholder 3"/>
          <p:cNvSpPr>
            <a:spLocks noGrp="1"/>
          </p:cNvSpPr>
          <p:nvPr>
            <p:ph type="sldNum" sz="quarter" idx="5"/>
          </p:nvPr>
        </p:nvSpPr>
        <p:spPr/>
        <p:txBody>
          <a:bodyPr/>
          <a:lstStyle/>
          <a:p>
            <a:fld id="{6C605FC1-50C5-4CDE-B53A-E797A8726F70}" type="slidenum">
              <a:rPr lang="en-US" smtClean="0"/>
              <a:t>9</a:t>
            </a:fld>
            <a:endParaRPr lang="en-US"/>
          </a:p>
        </p:txBody>
      </p:sp>
    </p:spTree>
    <p:extLst>
      <p:ext uri="{BB962C8B-B14F-4D97-AF65-F5344CB8AC3E}">
        <p14:creationId xmlns:p14="http://schemas.microsoft.com/office/powerpoint/2010/main" val="192166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10</a:t>
            </a:fld>
            <a:endParaRPr lang="en-US"/>
          </a:p>
        </p:txBody>
      </p:sp>
    </p:spTree>
    <p:extLst>
      <p:ext uri="{BB962C8B-B14F-4D97-AF65-F5344CB8AC3E}">
        <p14:creationId xmlns:p14="http://schemas.microsoft.com/office/powerpoint/2010/main" val="35990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11</a:t>
            </a:fld>
            <a:endParaRPr lang="en-US"/>
          </a:p>
        </p:txBody>
      </p:sp>
    </p:spTree>
    <p:extLst>
      <p:ext uri="{BB962C8B-B14F-4D97-AF65-F5344CB8AC3E}">
        <p14:creationId xmlns:p14="http://schemas.microsoft.com/office/powerpoint/2010/main" val="140637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10/19/22</a:t>
            </a:fld>
            <a:endParaRPr lang="en-US"/>
          </a:p>
        </p:txBody>
      </p:sp>
      <p:sp>
        <p:nvSpPr>
          <p:cNvPr id="7" name="Holder 7"/>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4" y="10490515"/>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17" name="bg object 17"/>
          <p:cNvSpPr/>
          <p:nvPr/>
        </p:nvSpPr>
        <p:spPr>
          <a:xfrm>
            <a:off x="5025" y="0"/>
            <a:ext cx="20094575" cy="11307445"/>
          </a:xfrm>
          <a:custGeom>
            <a:avLst/>
            <a:gdLst/>
            <a:ahLst/>
            <a:cxnLst/>
            <a:rect l="l" t="t" r="r" b="b"/>
            <a:pathLst>
              <a:path w="20094575" h="11307445">
                <a:moveTo>
                  <a:pt x="20094048" y="0"/>
                </a:moveTo>
                <a:lnTo>
                  <a:pt x="0" y="0"/>
                </a:lnTo>
                <a:lnTo>
                  <a:pt x="0" y="11307142"/>
                </a:lnTo>
                <a:lnTo>
                  <a:pt x="20094048" y="11307142"/>
                </a:lnTo>
                <a:lnTo>
                  <a:pt x="20094048" y="0"/>
                </a:lnTo>
                <a:close/>
              </a:path>
            </a:pathLst>
          </a:custGeom>
          <a:solidFill>
            <a:srgbClr val="3D576F">
              <a:alpha val="41175"/>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5025" y="0"/>
            <a:ext cx="20099074" cy="11307141"/>
          </a:xfrm>
          <a:prstGeom prst="rect">
            <a:avLst/>
          </a:prstGeom>
        </p:spPr>
      </p:pic>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10/19/22</a:t>
            </a:fld>
            <a:endParaRPr lang="en-US"/>
          </a:p>
        </p:txBody>
      </p:sp>
      <p:sp>
        <p:nvSpPr>
          <p:cNvPr id="5" name="Holder 5"/>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20104099" cy="11290301"/>
          </a:xfrm>
          <a:prstGeom prst="rect">
            <a:avLst/>
          </a:prstGeom>
        </p:spPr>
      </p:pic>
      <p:sp>
        <p:nvSpPr>
          <p:cNvPr id="18" name="bg object 18"/>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10/19/22</a:t>
            </a:fld>
            <a:endParaRPr lang="en-US"/>
          </a:p>
        </p:txBody>
      </p:sp>
      <p:sp>
        <p:nvSpPr>
          <p:cNvPr id="4" name="Holder 4"/>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20104099" cy="11309350"/>
          </a:xfrm>
          <a:effectLst/>
        </p:spPr>
        <p:txBody>
          <a:bodyPr>
            <a:normAutofit/>
          </a:bodyPr>
          <a:lstStyle>
            <a:lvl1pPr marL="0" indent="0">
              <a:buNone/>
              <a:defRPr sz="3462">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755056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2" name="Holder 2"/>
          <p:cNvSpPr>
            <a:spLocks noGrp="1"/>
          </p:cNvSpPr>
          <p:nvPr>
            <p:ph type="title"/>
          </p:nvPr>
        </p:nvSpPr>
        <p:spPr>
          <a:xfrm>
            <a:off x="7871377" y="1706257"/>
            <a:ext cx="4361344" cy="779780"/>
          </a:xfrm>
          <a:prstGeom prst="rect">
            <a:avLst/>
          </a:prstGeom>
        </p:spPr>
        <p:txBody>
          <a:bodyPr wrap="square" lIns="0" tIns="0" rIns="0" bIns="0">
            <a:spAutoFit/>
          </a:bodyPr>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a:xfrm>
            <a:off x="1975494" y="3057565"/>
            <a:ext cx="16153111" cy="5906770"/>
          </a:xfrm>
          <a:prstGeom prst="rect">
            <a:avLst/>
          </a:prstGeom>
        </p:spPr>
        <p:txBody>
          <a:bodyPr wrap="square" lIns="0" tIns="0" rIns="0" bIns="0">
            <a:spAutoFit/>
          </a:bodyPr>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10/19/22</a:t>
            </a:fld>
            <a:endParaRPr lang="en-US"/>
          </a:p>
        </p:txBody>
      </p:sp>
      <p:sp>
        <p:nvSpPr>
          <p:cNvPr id="6" name="Holder 6"/>
          <p:cNvSpPr>
            <a:spLocks noGrp="1"/>
          </p:cNvSpPr>
          <p:nvPr>
            <p:ph type="sldNum" sz="quarter" idx="7"/>
          </p:nvPr>
        </p:nvSpPr>
        <p:spPr>
          <a:xfrm>
            <a:off x="19306117" y="10576790"/>
            <a:ext cx="368300" cy="360045"/>
          </a:xfrm>
          <a:prstGeom prst="rect">
            <a:avLst/>
          </a:prstGeom>
        </p:spPr>
        <p:txBody>
          <a:bodyPr wrap="square" lIns="0" tIns="0" rIns="0" bIns="0">
            <a:spAutoFit/>
          </a:bodyPr>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gif"/><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26" y="1133"/>
            <a:ext cx="20096248" cy="11307086"/>
          </a:xfrm>
          <a:prstGeom prst="rect">
            <a:avLst/>
          </a:prstGeom>
          <a:solidFill>
            <a:srgbClr val="3E587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1" name="Picture Placeholder 10">
            <a:extLst>
              <a:ext uri="{FF2B5EF4-FFF2-40B4-BE49-F238E27FC236}">
                <a16:creationId xmlns:a16="http://schemas.microsoft.com/office/drawing/2014/main" id="{42A8C946-CC9F-4E44-A916-CB423880A04C}"/>
              </a:ext>
            </a:extLst>
          </p:cNvPr>
          <p:cNvPicPr>
            <a:picLocks noGrp="1" noChangeAspect="1"/>
          </p:cNvPicPr>
          <p:nvPr>
            <p:ph type="pic" sz="quarter" idx="13"/>
          </p:nvPr>
        </p:nvPicPr>
        <p:blipFill>
          <a:blip r:embed="rId3">
            <a:alphaModFix amt="68000"/>
          </a:blip>
          <a:srcRect t="7" b="7"/>
          <a:stretch>
            <a:fillRect/>
          </a:stretch>
        </p:blipFill>
        <p:spPr>
          <a:xfrm>
            <a:off x="3926" y="1135"/>
            <a:ext cx="20104099" cy="11307084"/>
          </a:xfrm>
        </p:spPr>
      </p:pic>
      <p:sp>
        <p:nvSpPr>
          <p:cNvPr id="19" name="TextBox 18"/>
          <p:cNvSpPr txBox="1"/>
          <p:nvPr/>
        </p:nvSpPr>
        <p:spPr>
          <a:xfrm>
            <a:off x="1593850" y="6932627"/>
            <a:ext cx="16539683" cy="1169551"/>
          </a:xfrm>
          <a:prstGeom prst="rect">
            <a:avLst/>
          </a:prstGeom>
          <a:noFill/>
        </p:spPr>
        <p:txBody>
          <a:bodyPr wrap="square" rtlCol="0">
            <a:spAutoFit/>
          </a:bodyPr>
          <a:lstStyle/>
          <a:p>
            <a:pPr algn="ctr"/>
            <a:r>
              <a:rPr lang="en-US" sz="7000" b="1" u="none" spc="-10" dirty="0">
                <a:solidFill>
                  <a:schemeClr val="bg1"/>
                </a:solidFill>
                <a:latin typeface="Garamond"/>
                <a:cs typeface="Garamond"/>
              </a:rPr>
              <a:t>Options 201 – Intro to Black Scholes</a:t>
            </a:r>
            <a:endParaRPr lang="en-US" sz="7000" b="1" dirty="0">
              <a:solidFill>
                <a:schemeClr val="bg1"/>
              </a:solidFill>
              <a:latin typeface="Garamond" panose="02020404030301010803" pitchFamily="18" charset="0"/>
              <a:ea typeface="Lato Thin" charset="0"/>
              <a:cs typeface="Lato Thin" charset="0"/>
            </a:endParaRPr>
          </a:p>
        </p:txBody>
      </p:sp>
      <p:sp>
        <p:nvSpPr>
          <p:cNvPr id="18" name="Rectangle 17">
            <a:extLst>
              <a:ext uri="{FF2B5EF4-FFF2-40B4-BE49-F238E27FC236}">
                <a16:creationId xmlns:a16="http://schemas.microsoft.com/office/drawing/2014/main" id="{DA2535C7-85DA-9046-8E03-4F182540E5E0}"/>
              </a:ext>
            </a:extLst>
          </p:cNvPr>
          <p:cNvSpPr/>
          <p:nvPr/>
        </p:nvSpPr>
        <p:spPr>
          <a:xfrm>
            <a:off x="-84690" y="6702256"/>
            <a:ext cx="20276061" cy="169940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pic>
        <p:nvPicPr>
          <p:cNvPr id="22" name="Picture 21">
            <a:extLst>
              <a:ext uri="{FF2B5EF4-FFF2-40B4-BE49-F238E27FC236}">
                <a16:creationId xmlns:a16="http://schemas.microsoft.com/office/drawing/2014/main" id="{538A0A7C-4C3E-2540-B28D-7F52115424DC}"/>
              </a:ext>
            </a:extLst>
          </p:cNvPr>
          <p:cNvPicPr>
            <a:picLocks noChangeAspect="1"/>
          </p:cNvPicPr>
          <p:nvPr/>
        </p:nvPicPr>
        <p:blipFill>
          <a:blip r:embed="rId4"/>
          <a:stretch>
            <a:fillRect/>
          </a:stretch>
        </p:blipFill>
        <p:spPr>
          <a:xfrm>
            <a:off x="246295" y="219652"/>
            <a:ext cx="3691889" cy="1181405"/>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10</a:t>
            </a:fld>
            <a:endParaRPr spc="15" dirty="0"/>
          </a:p>
        </p:txBody>
      </p:sp>
      <mc:AlternateContent xmlns:mc="http://schemas.openxmlformats.org/markup-compatibility/2006" xmlns:a14="http://schemas.microsoft.com/office/drawing/2010/main">
        <mc:Choice Requires="a14">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9042604"/>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Black Scholes</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Black Scholes is a differential equation used to price European options:</a:t>
                </a:r>
              </a:p>
              <a:p>
                <a:pPr marL="1838960" marR="1629410">
                  <a:lnSpc>
                    <a:spcPct val="100699"/>
                  </a:lnSpc>
                  <a:spcBef>
                    <a:spcPts val="4815"/>
                  </a:spcBef>
                  <a:tabLst>
                    <a:tab pos="2312035" algn="l"/>
                  </a:tabLst>
                </a:pPr>
                <a:endParaRPr lang="en-US" sz="295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Inputs:</a:t>
                </a:r>
              </a:p>
              <a:p>
                <a:pPr marL="2768600" marR="1629410" lvl="1" indent="-472440">
                  <a:lnSpc>
                    <a:spcPct val="100699"/>
                  </a:lnSpc>
                  <a:spcBef>
                    <a:spcPts val="4815"/>
                  </a:spcBef>
                  <a:buFont typeface="Wingdings"/>
                  <a:buChar char=""/>
                  <a:tabLst>
                    <a:tab pos="2312035" algn="l"/>
                  </a:tabLst>
                </a:pPr>
                <a14:m>
                  <m:oMath xmlns:m="http://schemas.openxmlformats.org/officeDocument/2006/math">
                    <m:sSub>
                      <m:sSubPr>
                        <m:ctrlPr>
                          <a:rPr lang="en-US" sz="2950" b="0" i="1" smtClean="0">
                            <a:latin typeface="Cambria Math" panose="02040503050406030204" pitchFamily="18" charset="0"/>
                            <a:cs typeface="Garamond"/>
                          </a:rPr>
                        </m:ctrlPr>
                      </m:sSubPr>
                      <m:e>
                        <m:r>
                          <a:rPr lang="en-US" sz="2950" b="0" i="1" smtClean="0">
                            <a:latin typeface="Cambria Math" panose="02040503050406030204" pitchFamily="18" charset="0"/>
                            <a:cs typeface="Garamond"/>
                          </a:rPr>
                          <m:t>𝑆</m:t>
                        </m:r>
                      </m:e>
                      <m:sub>
                        <m:r>
                          <a:rPr lang="en-US" sz="2950" b="0" i="1" smtClean="0">
                            <a:latin typeface="Cambria Math" panose="02040503050406030204" pitchFamily="18" charset="0"/>
                            <a:cs typeface="Garamond"/>
                          </a:rPr>
                          <m:t>𝑡</m:t>
                        </m:r>
                      </m:sub>
                    </m:sSub>
                    <m:r>
                      <a:rPr lang="en-US" sz="2950" b="0" i="1" smtClean="0">
                        <a:latin typeface="Cambria Math" panose="02040503050406030204" pitchFamily="18" charset="0"/>
                        <a:cs typeface="Garamond"/>
                      </a:rPr>
                      <m:t>=</m:t>
                    </m:r>
                    <m:r>
                      <a:rPr lang="en-US" sz="2950" b="0" i="1" smtClean="0">
                        <a:latin typeface="Cambria Math" panose="02040503050406030204" pitchFamily="18" charset="0"/>
                        <a:cs typeface="Garamond"/>
                      </a:rPr>
                      <m:t>𝑆𝑝𝑜𝑡</m:t>
                    </m:r>
                    <m:r>
                      <a:rPr lang="en-US" sz="2950" b="0" i="1" smtClean="0">
                        <a:latin typeface="Cambria Math" panose="02040503050406030204" pitchFamily="18" charset="0"/>
                        <a:cs typeface="Garamond"/>
                      </a:rPr>
                      <m:t> </m:t>
                    </m:r>
                    <m:r>
                      <a:rPr lang="en-US" sz="2950" b="0" i="1" smtClean="0">
                        <a:latin typeface="Cambria Math" panose="02040503050406030204" pitchFamily="18" charset="0"/>
                        <a:cs typeface="Garamond"/>
                      </a:rPr>
                      <m:t>𝑃𝑟𝑖𝑐𝑒</m:t>
                    </m:r>
                  </m:oMath>
                </a14:m>
                <a:endParaRPr lang="en-US" sz="2950" b="0" i="0" dirty="0">
                  <a:latin typeface="Cambria Math" panose="02040503050406030204" pitchFamily="18" charset="0"/>
                  <a:cs typeface="Garamond"/>
                </a:endParaRPr>
              </a:p>
              <a:p>
                <a:pPr marL="2768600" marR="1629410" lvl="1" indent="-472440">
                  <a:lnSpc>
                    <a:spcPct val="100699"/>
                  </a:lnSpc>
                  <a:spcBef>
                    <a:spcPts val="4815"/>
                  </a:spcBef>
                  <a:buFont typeface="Wingdings"/>
                  <a:buChar char=""/>
                  <a:tabLst>
                    <a:tab pos="2312035" algn="l"/>
                  </a:tabLst>
                </a:pPr>
                <a14:m>
                  <m:oMath xmlns:m="http://schemas.openxmlformats.org/officeDocument/2006/math">
                    <m:r>
                      <a:rPr lang="en-US" sz="2950" b="0" i="1" smtClean="0">
                        <a:latin typeface="Cambria Math" panose="02040503050406030204" pitchFamily="18" charset="0"/>
                        <a:cs typeface="Garamond"/>
                      </a:rPr>
                      <m:t>𝐾</m:t>
                    </m:r>
                    <m:r>
                      <a:rPr lang="en-US" sz="2950" i="1">
                        <a:latin typeface="Cambria Math" panose="02040503050406030204" pitchFamily="18" charset="0"/>
                        <a:cs typeface="Garamond"/>
                      </a:rPr>
                      <m:t>=</m:t>
                    </m:r>
                    <m:r>
                      <a:rPr lang="en-US" sz="2950" b="0" i="1" smtClean="0">
                        <a:latin typeface="Cambria Math" panose="02040503050406030204" pitchFamily="18" charset="0"/>
                        <a:cs typeface="Garamond"/>
                      </a:rPr>
                      <m:t>𝑆𝑡𝑟𝑖𝑘𝑒</m:t>
                    </m:r>
                    <m:r>
                      <a:rPr lang="en-US" sz="2950" i="1">
                        <a:latin typeface="Cambria Math" panose="02040503050406030204" pitchFamily="18" charset="0"/>
                        <a:cs typeface="Garamond"/>
                      </a:rPr>
                      <m:t> </m:t>
                    </m:r>
                    <m:r>
                      <a:rPr lang="en-US" sz="2950" i="1">
                        <a:latin typeface="Cambria Math" panose="02040503050406030204" pitchFamily="18" charset="0"/>
                        <a:cs typeface="Garamond"/>
                      </a:rPr>
                      <m:t>𝑃𝑟𝑖𝑐𝑒</m:t>
                    </m:r>
                  </m:oMath>
                </a14:m>
                <a:r>
                  <a:rPr lang="en-US" sz="2950" b="0" dirty="0">
                    <a:latin typeface="Garamond"/>
                    <a:cs typeface="Garamond"/>
                  </a:rPr>
                  <a:t>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R = risk free interest rate</a:t>
                </a:r>
                <a:r>
                  <a:rPr lang="en-US" sz="2950" b="0" dirty="0">
                    <a:latin typeface="Garamond"/>
                    <a:cs typeface="Garamond"/>
                  </a:rPr>
                  <a:t> </a:t>
                </a:r>
              </a:p>
              <a:p>
                <a:pPr marL="2768600" marR="1629410" lvl="1" indent="-472440">
                  <a:lnSpc>
                    <a:spcPct val="100699"/>
                  </a:lnSpc>
                  <a:spcBef>
                    <a:spcPts val="4815"/>
                  </a:spcBef>
                  <a:buFont typeface="Wingdings"/>
                  <a:buChar char=""/>
                  <a:tabLst>
                    <a:tab pos="2312035" algn="l"/>
                  </a:tabLst>
                </a:pPr>
                <a:endParaRPr lang="en-US" sz="2950" dirty="0">
                  <a:latin typeface="Garamond"/>
                  <a:cs typeface="Garamond"/>
                </a:endParaRPr>
              </a:p>
            </p:txBody>
          </p:sp>
        </mc:Choice>
        <mc:Fallback xmlns="">
          <p:sp>
            <p:nvSpPr>
              <p:cNvPr id="12" name="object 5">
                <a:extLst>
                  <a:ext uri="{FF2B5EF4-FFF2-40B4-BE49-F238E27FC236}">
                    <a16:creationId xmlns:a16="http://schemas.microsoft.com/office/drawing/2014/main" id="{DDD814C5-B977-F842-933E-1016E5013EBD}"/>
                  </a:ext>
                </a:extLst>
              </p:cNvPr>
              <p:cNvSpPr txBox="1">
                <a:spLocks noRot="1" noChangeAspect="1" noMove="1" noResize="1" noEditPoints="1" noAdjustHandles="1" noChangeArrowheads="1" noChangeShapeType="1" noTextEdit="1"/>
              </p:cNvSpPr>
              <p:nvPr/>
            </p:nvSpPr>
            <p:spPr>
              <a:xfrm>
                <a:off x="2966534" y="1692275"/>
                <a:ext cx="14324516" cy="9042604"/>
              </a:xfrm>
              <a:prstGeom prst="rect">
                <a:avLst/>
              </a:prstGeom>
              <a:blipFill>
                <a:blip r:embed="rId4"/>
                <a:stretch>
                  <a:fillRect/>
                </a:stretch>
              </a:blipFill>
            </p:spPr>
            <p:txBody>
              <a:bodyPr/>
              <a:lstStyle/>
              <a:p>
                <a:r>
                  <a:rPr lang="en-US">
                    <a:noFill/>
                  </a:rPr>
                  <a:t> </a:t>
                </a:r>
              </a:p>
            </p:txBody>
          </p:sp>
        </mc:Fallback>
      </mc:AlternateContent>
      <p:pic>
        <p:nvPicPr>
          <p:cNvPr id="1026" name="Picture 2" descr="Black Scholes Model in Python for Predicting Options Premiums | The Startup">
            <a:extLst>
              <a:ext uri="{FF2B5EF4-FFF2-40B4-BE49-F238E27FC236}">
                <a16:creationId xmlns:a16="http://schemas.microsoft.com/office/drawing/2014/main" id="{88C4F9AF-E270-DF40-84BA-A77D3DB05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50" y="4448436"/>
            <a:ext cx="5740400" cy="1930400"/>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5">
            <a:extLst>
              <a:ext uri="{FF2B5EF4-FFF2-40B4-BE49-F238E27FC236}">
                <a16:creationId xmlns:a16="http://schemas.microsoft.com/office/drawing/2014/main" id="{AB3E9171-ADEE-6945-92B2-301B859221FF}"/>
              </a:ext>
            </a:extLst>
          </p:cNvPr>
          <p:cNvSpPr txBox="1"/>
          <p:nvPr/>
        </p:nvSpPr>
        <p:spPr>
          <a:xfrm>
            <a:off x="9036050" y="6950075"/>
            <a:ext cx="9626600" cy="2599558"/>
          </a:xfrm>
          <a:prstGeom prst="rect">
            <a:avLst/>
          </a:prstGeom>
        </p:spPr>
        <p:txBody>
          <a:bodyPr vert="horz" wrap="square" lIns="0" tIns="1270" rIns="0" bIns="0" rtlCol="0">
            <a:spAutoFit/>
          </a:bodyPr>
          <a:lstStyle/>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T = Time to expiry</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C = Call Price</a:t>
            </a:r>
          </a:p>
          <a:p>
            <a:pPr marL="2768600" marR="1629410" lvl="1" indent="-472440">
              <a:lnSpc>
                <a:spcPct val="100699"/>
              </a:lnSpc>
              <a:spcBef>
                <a:spcPts val="4815"/>
              </a:spcBef>
              <a:buFont typeface="Wingdings"/>
              <a:buChar char=""/>
              <a:tabLst>
                <a:tab pos="2312035" algn="l"/>
              </a:tabLst>
            </a:pPr>
            <a:r>
              <a:rPr lang="en-US" sz="2950" dirty="0" err="1">
                <a:latin typeface="Garamond"/>
                <a:cs typeface="Garamond"/>
              </a:rPr>
              <a:t>σ</a:t>
            </a:r>
            <a:r>
              <a:rPr lang="en-US" sz="2950" dirty="0">
                <a:latin typeface="Garamond"/>
                <a:cs typeface="Garamond"/>
              </a:rPr>
              <a:t> = Volatility of the underlying</a:t>
            </a:r>
          </a:p>
        </p:txBody>
      </p:sp>
    </p:spTree>
    <p:extLst>
      <p:ext uri="{BB962C8B-B14F-4D97-AF65-F5344CB8AC3E}">
        <p14:creationId xmlns:p14="http://schemas.microsoft.com/office/powerpoint/2010/main" val="3560395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11</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5204823"/>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Black Scholes - Greeks</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The </a:t>
            </a:r>
            <a:r>
              <a:rPr lang="en-US" sz="2950" b="1" dirty="0" err="1">
                <a:latin typeface="Garamond"/>
                <a:cs typeface="Garamond"/>
              </a:rPr>
              <a:t>greeks</a:t>
            </a:r>
            <a:r>
              <a:rPr lang="en-US" sz="2950" dirty="0">
                <a:latin typeface="Garamond"/>
                <a:cs typeface="Garamond"/>
              </a:rPr>
              <a:t> are a set of partial derivatives which describe the effect of different :</a:t>
            </a:r>
          </a:p>
          <a:p>
            <a:pPr marL="1838960" marR="1629410">
              <a:lnSpc>
                <a:spcPct val="100699"/>
              </a:lnSpc>
              <a:spcBef>
                <a:spcPts val="4815"/>
              </a:spcBef>
              <a:tabLst>
                <a:tab pos="2312035" algn="l"/>
              </a:tabLst>
            </a:pPr>
            <a:endParaRPr lang="en-US" sz="2950" dirty="0">
              <a:latin typeface="Garamond"/>
              <a:cs typeface="Garamond"/>
            </a:endParaRPr>
          </a:p>
          <a:p>
            <a:pPr marL="2768600" marR="1629410" lvl="1" indent="-472440">
              <a:lnSpc>
                <a:spcPct val="100699"/>
              </a:lnSpc>
              <a:spcBef>
                <a:spcPts val="4815"/>
              </a:spcBef>
              <a:buFont typeface="Wingdings"/>
              <a:buChar char=""/>
              <a:tabLst>
                <a:tab pos="2312035" algn="l"/>
              </a:tabLst>
            </a:pPr>
            <a:endParaRPr lang="en-US" sz="2950" dirty="0">
              <a:latin typeface="Garamond"/>
              <a:cs typeface="Garamond"/>
            </a:endParaRPr>
          </a:p>
        </p:txBody>
      </p:sp>
      <p:pic>
        <p:nvPicPr>
          <p:cNvPr id="4098" name="Picture 2" descr="Option Greeks. February 8, 2016 | by Thomas Mann | All Things Stocks |  Medium">
            <a:extLst>
              <a:ext uri="{FF2B5EF4-FFF2-40B4-BE49-F238E27FC236}">
                <a16:creationId xmlns:a16="http://schemas.microsoft.com/office/drawing/2014/main" id="{2D082661-2133-0240-9B7A-7A44A40A9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892" y="4708734"/>
            <a:ext cx="8051800" cy="437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02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12</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4660250"/>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Greeks – Theta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tabLst>
                <a:tab pos="1885950" algn="l"/>
                <a:tab pos="2668270" algn="l"/>
                <a:tab pos="3249930" algn="l"/>
                <a:tab pos="6522720" algn="l"/>
              </a:tabLst>
            </a:pPr>
            <a:r>
              <a:rPr lang="en-US" sz="2950" b="1" dirty="0">
                <a:latin typeface="Garamond"/>
                <a:cs typeface="Garamond"/>
              </a:rPr>
              <a:t>Theta</a:t>
            </a:r>
            <a:r>
              <a:rPr lang="en-US" sz="2950" dirty="0">
                <a:latin typeface="Garamond"/>
                <a:cs typeface="Garamond"/>
              </a:rPr>
              <a:t> is the Change in the Price of an Option Relative to a 1 day passage of time. </a:t>
            </a:r>
          </a:p>
          <a:p>
            <a:pPr marR="15875" algn="ctr">
              <a:lnSpc>
                <a:spcPct val="100000"/>
              </a:lnSpc>
              <a:tabLst>
                <a:tab pos="1885950" algn="l"/>
                <a:tab pos="2668270" algn="l"/>
                <a:tab pos="3249930" algn="l"/>
                <a:tab pos="6522720" algn="l"/>
              </a:tabLst>
            </a:pPr>
            <a:endParaRPr lang="en-US" sz="5500" dirty="0">
              <a:latin typeface="Garamond"/>
              <a:cs typeface="Garamond"/>
            </a:endParaRPr>
          </a:p>
          <a:p>
            <a:pPr marL="2296160" marR="1629410" lvl="1">
              <a:lnSpc>
                <a:spcPct val="100699"/>
              </a:lnSpc>
              <a:spcBef>
                <a:spcPts val="4815"/>
              </a:spcBef>
              <a:tabLst>
                <a:tab pos="2312035" algn="l"/>
              </a:tabLst>
            </a:pPr>
            <a:endParaRPr lang="en-US" sz="2950" dirty="0">
              <a:latin typeface="Garamond"/>
              <a:cs typeface="Garamond"/>
            </a:endParaRPr>
          </a:p>
        </p:txBody>
      </p:sp>
      <p:pic>
        <p:nvPicPr>
          <p:cNvPr id="7" name="Picture 6" descr="A picture containing diagram&#10;&#10;Description automatically generated">
            <a:extLst>
              <a:ext uri="{FF2B5EF4-FFF2-40B4-BE49-F238E27FC236}">
                <a16:creationId xmlns:a16="http://schemas.microsoft.com/office/drawing/2014/main" id="{CAE4BC51-4035-7A44-83BB-A0FF25D09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1469" y="2149475"/>
            <a:ext cx="3193030" cy="1596515"/>
          </a:xfrm>
          <a:prstGeom prst="rect">
            <a:avLst/>
          </a:prstGeom>
        </p:spPr>
      </p:pic>
      <p:pic>
        <p:nvPicPr>
          <p:cNvPr id="13" name="Picture 2" descr="Image result for theta of call graph">
            <a:extLst>
              <a:ext uri="{FF2B5EF4-FFF2-40B4-BE49-F238E27FC236}">
                <a16:creationId xmlns:a16="http://schemas.microsoft.com/office/drawing/2014/main" id="{056BD229-705E-D24B-89C3-23B3413A11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83" t="3754" r="2716" b="9534"/>
          <a:stretch/>
        </p:blipFill>
        <p:spPr bwMode="auto">
          <a:xfrm>
            <a:off x="4409691" y="5045075"/>
            <a:ext cx="493776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theta of call graph">
            <a:extLst>
              <a:ext uri="{FF2B5EF4-FFF2-40B4-BE49-F238E27FC236}">
                <a16:creationId xmlns:a16="http://schemas.microsoft.com/office/drawing/2014/main" id="{253D3B43-E428-344C-BB04-C148A7F426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10" t="3652" r="2735" b="9910"/>
          <a:stretch/>
        </p:blipFill>
        <p:spPr bwMode="auto">
          <a:xfrm>
            <a:off x="10615647" y="4933506"/>
            <a:ext cx="5071643" cy="422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3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13</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3813865"/>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Greeks - Delta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lnSpc>
                <a:spcPct val="100000"/>
              </a:lnSpc>
              <a:tabLst>
                <a:tab pos="1885950" algn="l"/>
                <a:tab pos="2668270" algn="l"/>
                <a:tab pos="3249930" algn="l"/>
                <a:tab pos="6522720" algn="l"/>
              </a:tabLst>
            </a:pPr>
            <a:r>
              <a:rPr lang="en-US" sz="2950" b="1" dirty="0">
                <a:latin typeface="Garamond"/>
                <a:cs typeface="Garamond"/>
              </a:rPr>
              <a:t>Delta</a:t>
            </a:r>
            <a:r>
              <a:rPr lang="en-US" sz="2950" dirty="0">
                <a:latin typeface="Garamond"/>
                <a:cs typeface="Garamond"/>
              </a:rPr>
              <a:t> is the Change in the Price of an Option Relative to a $1 Movement in Spot. </a:t>
            </a:r>
          </a:p>
          <a:p>
            <a:pPr marL="2296160" marR="1629410" lvl="1">
              <a:lnSpc>
                <a:spcPct val="100699"/>
              </a:lnSpc>
              <a:spcBef>
                <a:spcPts val="4815"/>
              </a:spcBef>
              <a:tabLst>
                <a:tab pos="2312035" algn="l"/>
              </a:tabLst>
            </a:pPr>
            <a:endParaRPr lang="en-US" sz="2950" dirty="0">
              <a:latin typeface="Garamond"/>
              <a:cs typeface="Garamond"/>
            </a:endParaRPr>
          </a:p>
        </p:txBody>
      </p:sp>
      <p:pic>
        <p:nvPicPr>
          <p:cNvPr id="8" name="Picture 7" descr="Text&#10;&#10;Description automatically generated with medium confidence">
            <a:extLst>
              <a:ext uri="{FF2B5EF4-FFF2-40B4-BE49-F238E27FC236}">
                <a16:creationId xmlns:a16="http://schemas.microsoft.com/office/drawing/2014/main" id="{4E453F01-D4BE-BF47-8CA8-87C48BFB8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1050" y="2149477"/>
            <a:ext cx="2291304" cy="1450458"/>
          </a:xfrm>
          <a:prstGeom prst="rect">
            <a:avLst/>
          </a:prstGeom>
        </p:spPr>
      </p:pic>
      <p:pic>
        <p:nvPicPr>
          <p:cNvPr id="10" name="Picture 2" descr="Option Greeks - Delta | Brilliant Math &amp;amp; Science Wiki">
            <a:extLst>
              <a:ext uri="{FF2B5EF4-FFF2-40B4-BE49-F238E27FC236}">
                <a16:creationId xmlns:a16="http://schemas.microsoft.com/office/drawing/2014/main" id="{3E3BA6BC-8AB6-D842-AA26-8CDF30665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1471" y="4892675"/>
            <a:ext cx="6354641" cy="428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579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14</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4660250"/>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Greeks – Gamma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tabLst>
                <a:tab pos="1885950" algn="l"/>
                <a:tab pos="2668270" algn="l"/>
                <a:tab pos="3249930" algn="l"/>
                <a:tab pos="6522720" algn="l"/>
              </a:tabLst>
            </a:pPr>
            <a:r>
              <a:rPr lang="en-US" sz="2950" b="1" dirty="0">
                <a:latin typeface="Garamond"/>
                <a:cs typeface="Garamond"/>
              </a:rPr>
              <a:t>Gamma</a:t>
            </a:r>
            <a:r>
              <a:rPr lang="en-US" sz="2950" dirty="0">
                <a:latin typeface="Garamond"/>
                <a:cs typeface="Garamond"/>
              </a:rPr>
              <a:t> is the Change in the Price of an Option Relative to a change in delta. </a:t>
            </a:r>
          </a:p>
          <a:p>
            <a:pPr marR="15875" algn="ctr">
              <a:lnSpc>
                <a:spcPct val="100000"/>
              </a:lnSpc>
              <a:tabLst>
                <a:tab pos="1885950" algn="l"/>
                <a:tab pos="2668270" algn="l"/>
                <a:tab pos="3249930" algn="l"/>
                <a:tab pos="6522720" algn="l"/>
              </a:tabLst>
            </a:pPr>
            <a:endParaRPr lang="en-US" sz="5500" dirty="0">
              <a:latin typeface="Garamond"/>
              <a:cs typeface="Garamond"/>
            </a:endParaRPr>
          </a:p>
          <a:p>
            <a:pPr marL="2296160" marR="1629410" lvl="1">
              <a:lnSpc>
                <a:spcPct val="100699"/>
              </a:lnSpc>
              <a:spcBef>
                <a:spcPts val="4815"/>
              </a:spcBef>
              <a:tabLst>
                <a:tab pos="2312035" algn="l"/>
              </a:tabLst>
            </a:pPr>
            <a:endParaRPr lang="en-US" sz="2950" dirty="0">
              <a:latin typeface="Garamond"/>
              <a:cs typeface="Garamond"/>
            </a:endParaRPr>
          </a:p>
        </p:txBody>
      </p:sp>
      <p:pic>
        <p:nvPicPr>
          <p:cNvPr id="7" name="Picture 6" descr="Text&#10;&#10;Description automatically generated with medium confidence">
            <a:extLst>
              <a:ext uri="{FF2B5EF4-FFF2-40B4-BE49-F238E27FC236}">
                <a16:creationId xmlns:a16="http://schemas.microsoft.com/office/drawing/2014/main" id="{C6D99C16-5104-594F-B20A-7ACD90145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0050" y="2282748"/>
            <a:ext cx="3569906" cy="1417199"/>
          </a:xfrm>
          <a:prstGeom prst="rect">
            <a:avLst/>
          </a:prstGeom>
        </p:spPr>
      </p:pic>
      <p:pic>
        <p:nvPicPr>
          <p:cNvPr id="10" name="Picture 2" descr="Image result for gamma options">
            <a:extLst>
              <a:ext uri="{FF2B5EF4-FFF2-40B4-BE49-F238E27FC236}">
                <a16:creationId xmlns:a16="http://schemas.microsoft.com/office/drawing/2014/main" id="{BE9D6701-5D89-6D42-9C7E-F0BCCF8CDE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106" y="5269108"/>
            <a:ext cx="7401372" cy="416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39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15</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4660250"/>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Greeks – Vega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tabLst>
                <a:tab pos="1885950" algn="l"/>
                <a:tab pos="2668270" algn="l"/>
                <a:tab pos="3249930" algn="l"/>
                <a:tab pos="6522720" algn="l"/>
              </a:tabLst>
            </a:pPr>
            <a:r>
              <a:rPr lang="en-US" sz="2950" b="1" dirty="0">
                <a:latin typeface="Garamond"/>
                <a:cs typeface="Garamond"/>
              </a:rPr>
              <a:t>Vega</a:t>
            </a:r>
            <a:r>
              <a:rPr lang="en-US" sz="2950" dirty="0">
                <a:latin typeface="Garamond"/>
                <a:cs typeface="Garamond"/>
              </a:rPr>
              <a:t> is the Change in the Price of an Option Relative to a 1% change in volatility. </a:t>
            </a:r>
          </a:p>
          <a:p>
            <a:pPr marR="15875" algn="ctr">
              <a:lnSpc>
                <a:spcPct val="100000"/>
              </a:lnSpc>
              <a:tabLst>
                <a:tab pos="1885950" algn="l"/>
                <a:tab pos="2668270" algn="l"/>
                <a:tab pos="3249930" algn="l"/>
                <a:tab pos="6522720" algn="l"/>
              </a:tabLst>
            </a:pPr>
            <a:endParaRPr lang="en-US" sz="5500" dirty="0">
              <a:latin typeface="Garamond"/>
              <a:cs typeface="Garamond"/>
            </a:endParaRPr>
          </a:p>
          <a:p>
            <a:pPr marL="2296160" marR="1629410" lvl="1">
              <a:lnSpc>
                <a:spcPct val="100699"/>
              </a:lnSpc>
              <a:spcBef>
                <a:spcPts val="4815"/>
              </a:spcBef>
              <a:tabLst>
                <a:tab pos="2312035" algn="l"/>
              </a:tabLst>
            </a:pPr>
            <a:endParaRPr lang="en-US" sz="2950" dirty="0">
              <a:latin typeface="Garamond"/>
              <a:cs typeface="Garamond"/>
            </a:endParaRPr>
          </a:p>
        </p:txBody>
      </p:sp>
      <p:pic>
        <p:nvPicPr>
          <p:cNvPr id="8" name="Picture 7" descr="Text&#10;&#10;Description automatically generated with low confidence">
            <a:extLst>
              <a:ext uri="{FF2B5EF4-FFF2-40B4-BE49-F238E27FC236}">
                <a16:creationId xmlns:a16="http://schemas.microsoft.com/office/drawing/2014/main" id="{11605906-7F6A-AC4B-A18A-F0BFAB8E9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0005" y="2166310"/>
            <a:ext cx="2520949" cy="1650076"/>
          </a:xfrm>
          <a:prstGeom prst="rect">
            <a:avLst/>
          </a:prstGeom>
        </p:spPr>
      </p:pic>
      <p:pic>
        <p:nvPicPr>
          <p:cNvPr id="6146" name="Picture 2" descr="Option Greeks - Vega | Brilliant Math &amp;amp; Science Wiki">
            <a:extLst>
              <a:ext uri="{FF2B5EF4-FFF2-40B4-BE49-F238E27FC236}">
                <a16:creationId xmlns:a16="http://schemas.microsoft.com/office/drawing/2014/main" id="{D5E65B0E-9239-7843-AD6C-DA9E4BF68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5152" y="4946025"/>
            <a:ext cx="4753796" cy="420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8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7497437"/>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What is volatility</a:t>
            </a:r>
            <a:r>
              <a:rPr sz="4950" b="1" spc="409" dirty="0">
                <a:latin typeface="Garamond"/>
                <a:cs typeface="Garamond"/>
              </a:rPr>
              <a:t>?</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Statistically </a:t>
            </a:r>
            <a:r>
              <a:rPr lang="en-US" sz="2950" dirty="0">
                <a:latin typeface="Garamond"/>
                <a:cs typeface="Garamond"/>
              </a:rPr>
              <a:t>volatility is simply the standard deviation of </a:t>
            </a:r>
            <a:r>
              <a:rPr lang="en-US" sz="2950" spc="5" dirty="0">
                <a:latin typeface="Garamond"/>
                <a:cs typeface="Garamond"/>
              </a:rPr>
              <a:t>an assets returns. Returns are just a way of tracking an asset’s performance over a given period. </a:t>
            </a:r>
          </a:p>
          <a:p>
            <a:pPr marL="2768600" marR="1629410" lvl="1" indent="-472440">
              <a:lnSpc>
                <a:spcPct val="100699"/>
              </a:lnSpc>
              <a:spcBef>
                <a:spcPts val="4815"/>
              </a:spcBef>
              <a:buFont typeface="Wingdings"/>
              <a:buChar char=""/>
              <a:tabLst>
                <a:tab pos="2312035" algn="l"/>
              </a:tabLst>
            </a:pPr>
            <a:r>
              <a:rPr lang="en-US" sz="2950" spc="5" dirty="0">
                <a:latin typeface="Garamond"/>
                <a:cs typeface="Garamond"/>
              </a:rPr>
              <a:t>We intuitively expect these returns to be normally distributed (events get less and less likely as they become more and more extreme).</a:t>
            </a:r>
          </a:p>
          <a:p>
            <a:pPr marL="2768600" marR="1629410" lvl="1" indent="-472440">
              <a:lnSpc>
                <a:spcPct val="100699"/>
              </a:lnSpc>
              <a:spcBef>
                <a:spcPts val="4815"/>
              </a:spcBef>
              <a:buFont typeface="Wingdings"/>
              <a:buChar char=""/>
              <a:tabLst>
                <a:tab pos="2312035" algn="l"/>
              </a:tabLst>
            </a:pPr>
            <a:r>
              <a:rPr lang="en-US" sz="2950" spc="5" dirty="0">
                <a:latin typeface="Garamond"/>
                <a:cs typeface="Garamond"/>
              </a:rPr>
              <a:t>In reality, our distributions are fat tailed (platykurtic/negative kurtosis) indicating more volatility/extreme events than a simple normal distribution. </a:t>
            </a:r>
            <a:endParaRPr lang="en-US" sz="3150" spc="5"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16</a:t>
            </a:fld>
            <a:endParaRPr spc="15" dirty="0"/>
          </a:p>
        </p:txBody>
      </p:sp>
    </p:spTree>
    <p:extLst>
      <p:ext uri="{BB962C8B-B14F-4D97-AF65-F5344CB8AC3E}">
        <p14:creationId xmlns:p14="http://schemas.microsoft.com/office/powerpoint/2010/main" val="3857700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1532471"/>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Normal Distribution of Returns</a:t>
            </a:r>
            <a:endParaRPr sz="550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17</a:t>
            </a:fld>
            <a:endParaRPr spc="15" dirty="0"/>
          </a:p>
        </p:txBody>
      </p:sp>
      <p:pic>
        <p:nvPicPr>
          <p:cNvPr id="2052" name="Picture 4">
            <a:extLst>
              <a:ext uri="{FF2B5EF4-FFF2-40B4-BE49-F238E27FC236}">
                <a16:creationId xmlns:a16="http://schemas.microsoft.com/office/drawing/2014/main" id="{1AD728B5-F58D-4444-8546-104E4FE5D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081" y="3854204"/>
            <a:ext cx="100330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02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7240700"/>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Deep Dive – Realized Volatility</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Realized Volatility </a:t>
            </a:r>
            <a:r>
              <a:rPr lang="en-US" sz="2950" dirty="0">
                <a:latin typeface="Garamond"/>
                <a:cs typeface="Garamond"/>
              </a:rPr>
              <a:t>is a value calculated on top of spot prices which gives us a metric for past volatility. It is </a:t>
            </a:r>
            <a:r>
              <a:rPr lang="en-US" sz="2950" b="1" dirty="0">
                <a:latin typeface="Garamond"/>
                <a:cs typeface="Garamond"/>
              </a:rPr>
              <a:t>not forward looking </a:t>
            </a:r>
            <a:r>
              <a:rPr lang="en-US" sz="2950" dirty="0">
                <a:latin typeface="Garamond"/>
                <a:cs typeface="Garamond"/>
              </a:rPr>
              <a:t>which means it is solely based on past data.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Calculating </a:t>
            </a:r>
            <a:r>
              <a:rPr lang="en-US" sz="2950" spc="5" dirty="0">
                <a:latin typeface="Garamond"/>
                <a:cs typeface="Garamond"/>
              </a:rPr>
              <a:t>realized volatility can be done in many ways but it is always based on a set statistical test/formula to determine a value from intraday prices, daily returns, overnight jumps, etc. </a:t>
            </a: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spc="5" dirty="0">
                <a:latin typeface="Garamond"/>
                <a:cs typeface="Garamond"/>
              </a:rPr>
              <a:t>We can calculate realized volatility </a:t>
            </a:r>
            <a:r>
              <a:rPr lang="en-US" sz="2950" b="1" spc="5" dirty="0">
                <a:latin typeface="Garamond"/>
                <a:cs typeface="Garamond"/>
              </a:rPr>
              <a:t>without </a:t>
            </a:r>
            <a:r>
              <a:rPr lang="en-US" sz="2950" spc="5" dirty="0">
                <a:latin typeface="Garamond"/>
                <a:cs typeface="Garamond"/>
              </a:rPr>
              <a:t>options prices, it is only based on the spot value as our formulae are not dependent on forward looking options strikes. </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18</a:t>
            </a:fld>
            <a:endParaRPr spc="15" dirty="0"/>
          </a:p>
        </p:txBody>
      </p:sp>
    </p:spTree>
    <p:extLst>
      <p:ext uri="{BB962C8B-B14F-4D97-AF65-F5344CB8AC3E}">
        <p14:creationId xmlns:p14="http://schemas.microsoft.com/office/powerpoint/2010/main" val="2007459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8157746"/>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Deep Dive – Implied Volatility</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Implied Volatility </a:t>
            </a:r>
            <a:r>
              <a:rPr lang="en-US" sz="2950" dirty="0">
                <a:latin typeface="Garamond"/>
                <a:cs typeface="Garamond"/>
              </a:rPr>
              <a:t>is a value dependent on current options black Scholes prices for those options. As we know there are 5 inputs to BSM (spot, strike, expiry, rates, and vol), if we know 4 of these and the market price, we can derive an inverse function to imply the 5th</a:t>
            </a:r>
          </a:p>
          <a:p>
            <a:pPr>
              <a:lnSpc>
                <a:spcPct val="100000"/>
              </a:lnSpc>
              <a:spcBef>
                <a:spcPts val="15"/>
              </a:spcBef>
              <a:buFont typeface="Wingdings"/>
              <a:buChar char=""/>
            </a:pPr>
            <a:endParaRPr lang="en-US"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spc="5" dirty="0">
                <a:latin typeface="Garamond"/>
                <a:cs typeface="Garamond"/>
              </a:rPr>
              <a:t>In practice this derivation is only really done for volatility hence why we call it ”implied volatility” as we are implying it from BSM. </a:t>
            </a: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spc="5" dirty="0">
                <a:latin typeface="Garamond"/>
                <a:cs typeface="Garamond"/>
              </a:rPr>
              <a:t>This volatility is </a:t>
            </a:r>
            <a:r>
              <a:rPr lang="en-US" sz="2950" b="1" spc="5" dirty="0">
                <a:latin typeface="Garamond"/>
                <a:cs typeface="Garamond"/>
              </a:rPr>
              <a:t>forward looking </a:t>
            </a:r>
            <a:r>
              <a:rPr lang="en-US" sz="2950" spc="5" dirty="0">
                <a:latin typeface="Garamond"/>
                <a:cs typeface="Garamond"/>
              </a:rPr>
              <a:t>as it is attached to a strike and expiry date. It is quoted in percent terms where the percent corresponds to a 1 std dev move in price. For example, if spot is $100 and IV is 10% a 1 std dev move in prices implied by the market is from 90 - 110, which, of course, has a 68% probability.</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19</a:t>
            </a:fld>
            <a:endParaRPr spc="15" dirty="0"/>
          </a:p>
        </p:txBody>
      </p:sp>
    </p:spTree>
    <p:extLst>
      <p:ext uri="{BB962C8B-B14F-4D97-AF65-F5344CB8AC3E}">
        <p14:creationId xmlns:p14="http://schemas.microsoft.com/office/powerpoint/2010/main" val="2458662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1991926" y="1457752"/>
            <a:ext cx="4079240" cy="779780"/>
          </a:xfrm>
          <a:prstGeom prst="rect">
            <a:avLst/>
          </a:prstGeom>
        </p:spPr>
        <p:txBody>
          <a:bodyPr vert="horz" wrap="square" lIns="0" tIns="12065" rIns="0" bIns="0" rtlCol="0">
            <a:spAutoFit/>
          </a:bodyPr>
          <a:lstStyle/>
          <a:p>
            <a:pPr marL="12700">
              <a:lnSpc>
                <a:spcPct val="100000"/>
              </a:lnSpc>
              <a:spcBef>
                <a:spcPts val="95"/>
              </a:spcBef>
              <a:tabLst>
                <a:tab pos="2008505" algn="l"/>
              </a:tabLst>
            </a:pP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9121098" y="2938627"/>
            <a:ext cx="9888269" cy="6106159"/>
          </a:xfrm>
          <a:prstGeom prst="rect">
            <a:avLst/>
          </a:prstGeom>
        </p:spPr>
        <p:txBody>
          <a:bodyPr vert="horz" wrap="square" lIns="0" tIns="12065" rIns="0" bIns="0" rtlCol="0">
            <a:spAutoFit/>
          </a:bodyPr>
          <a:lstStyle/>
          <a:p>
            <a:pPr marL="12700" marR="5080" indent="-11430" algn="ctr">
              <a:lnSpc>
                <a:spcPct val="100000"/>
              </a:lnSpc>
              <a:spcBef>
                <a:spcPts val="95"/>
              </a:spcBef>
              <a:tabLst>
                <a:tab pos="776605" algn="l"/>
                <a:tab pos="2782570" algn="l"/>
                <a:tab pos="6804659" algn="l"/>
              </a:tabLst>
            </a:pPr>
            <a:r>
              <a:rPr lang="en-US" sz="4950" dirty="0">
                <a:latin typeface="Garamond" panose="02020404030301010803" pitchFamily="18" charset="0"/>
              </a:rPr>
              <a:t>We have 10 bags with 100 identical coins in each bag. In all bags but one, each coin weighs 10 grams. However, there is one counterfeit bag in which all the coins weigh either 9 grams or all the coins weigh 11 grams. Using a digital scale (which tells you the exact weight) can you find the counterfeit bag.</a:t>
            </a:r>
            <a:endParaRPr sz="4950" dirty="0">
              <a:latin typeface="Garamond" panose="02020404030301010803" pitchFamily="18" charset="0"/>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a:t>
            </a:fld>
            <a:endParaRPr spc="1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5693866"/>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Black Scholes Failure</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spc="5" dirty="0">
                <a:latin typeface="Garamond"/>
                <a:cs typeface="Garamond"/>
              </a:rPr>
              <a:t>Returns are </a:t>
            </a:r>
            <a:r>
              <a:rPr lang="en-US" sz="2950" b="1" spc="5" dirty="0">
                <a:latin typeface="Garamond"/>
                <a:cs typeface="Garamond"/>
              </a:rPr>
              <a:t>not normally distributed</a:t>
            </a:r>
            <a:r>
              <a:rPr lang="en-US" sz="2950" spc="5" dirty="0">
                <a:latin typeface="Garamond"/>
                <a:cs typeface="Garamond"/>
              </a:rPr>
              <a:t> which means that our black </a:t>
            </a:r>
            <a:r>
              <a:rPr lang="en-US" sz="2950" spc="5" dirty="0" err="1">
                <a:latin typeface="Garamond"/>
                <a:cs typeface="Garamond"/>
              </a:rPr>
              <a:t>scholes</a:t>
            </a:r>
            <a:r>
              <a:rPr lang="en-US" sz="2950" spc="5" dirty="0">
                <a:latin typeface="Garamond"/>
                <a:cs typeface="Garamond"/>
              </a:rPr>
              <a:t> assumptions have been violated. </a:t>
            </a:r>
          </a:p>
          <a:p>
            <a:pPr marL="2311400" marR="1629410" indent="-472440">
              <a:lnSpc>
                <a:spcPct val="100699"/>
              </a:lnSpc>
              <a:spcBef>
                <a:spcPts val="4815"/>
              </a:spcBef>
              <a:buFont typeface="Wingdings"/>
              <a:buChar char=""/>
              <a:tabLst>
                <a:tab pos="2312035" algn="l"/>
              </a:tabLst>
            </a:pPr>
            <a:r>
              <a:rPr lang="en-US" sz="2950" spc="5" dirty="0">
                <a:latin typeface="Garamond"/>
                <a:cs typeface="Garamond"/>
              </a:rPr>
              <a:t>This manifests in something called </a:t>
            </a:r>
            <a:r>
              <a:rPr lang="en-US" sz="2950" b="1" spc="5" dirty="0">
                <a:latin typeface="Garamond"/>
                <a:cs typeface="Garamond"/>
              </a:rPr>
              <a:t>skew as</a:t>
            </a:r>
            <a:r>
              <a:rPr lang="en-US" sz="2950" spc="5" dirty="0">
                <a:latin typeface="Garamond"/>
                <a:cs typeface="Garamond"/>
              </a:rPr>
              <a:t> we want to hedge out our increased risk of negative tail events. I.e., BSM underprices puts.</a:t>
            </a:r>
            <a:endParaRPr lang="en-US" sz="2950" b="1" spc="5" dirty="0">
              <a:latin typeface="Garamond"/>
              <a:cs typeface="Garamond"/>
            </a:endParaRPr>
          </a:p>
          <a:p>
            <a:pPr marL="2311400" marR="1629410" indent="-472440">
              <a:lnSpc>
                <a:spcPct val="100699"/>
              </a:lnSpc>
              <a:spcBef>
                <a:spcPts val="4815"/>
              </a:spcBef>
              <a:buFont typeface="Wingdings"/>
              <a:buChar char=""/>
              <a:tabLst>
                <a:tab pos="2312035" algn="l"/>
              </a:tabLst>
            </a:pPr>
            <a:endParaRPr lang="en-US" sz="3150" spc="5"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20</a:t>
            </a:fld>
            <a:endParaRPr spc="15" dirty="0"/>
          </a:p>
        </p:txBody>
      </p:sp>
      <p:pic>
        <p:nvPicPr>
          <p:cNvPr id="5122" name="Picture 2" descr="Volatility Skew Definition">
            <a:extLst>
              <a:ext uri="{FF2B5EF4-FFF2-40B4-BE49-F238E27FC236}">
                <a16:creationId xmlns:a16="http://schemas.microsoft.com/office/drawing/2014/main" id="{882FE51C-5643-B047-98D0-1E65D5BD8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3550" y="6411577"/>
            <a:ext cx="6477000" cy="320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35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5047792"/>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Skew in current events</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spc="5" dirty="0">
                <a:latin typeface="Garamond"/>
                <a:cs typeface="Garamond"/>
              </a:rPr>
              <a:t>Oil and other commodities have recently experienced supply shock fears, this has caused greater negative skew (skew towards the OTM options prices) as supply shocks cause prices to increase, and people want protection against those events. </a:t>
            </a:r>
          </a:p>
          <a:p>
            <a:pPr marL="2311400" marR="1629410" indent="-472440">
              <a:lnSpc>
                <a:spcPct val="100699"/>
              </a:lnSpc>
              <a:spcBef>
                <a:spcPts val="4815"/>
              </a:spcBef>
              <a:buFont typeface="Wingdings"/>
              <a:buChar char=""/>
              <a:tabLst>
                <a:tab pos="2312035" algn="l"/>
              </a:tabLst>
            </a:pPr>
            <a:r>
              <a:rPr lang="en-US" sz="2950" spc="5" dirty="0">
                <a:latin typeface="Garamond"/>
                <a:cs typeface="Garamond"/>
              </a:rPr>
              <a:t>The S&amp;P still shows skew towards lower strikes (as we would expect).</a:t>
            </a: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21</a:t>
            </a:fld>
            <a:endParaRPr spc="15" dirty="0"/>
          </a:p>
        </p:txBody>
      </p:sp>
    </p:spTree>
    <p:extLst>
      <p:ext uri="{BB962C8B-B14F-4D97-AF65-F5344CB8AC3E}">
        <p14:creationId xmlns:p14="http://schemas.microsoft.com/office/powerpoint/2010/main" val="2061504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1532471"/>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Skew in current events</a:t>
            </a:r>
            <a:endParaRPr sz="550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22</a:t>
            </a:fld>
            <a:endParaRPr spc="15" dirty="0"/>
          </a:p>
        </p:txBody>
      </p:sp>
      <p:pic>
        <p:nvPicPr>
          <p:cNvPr id="12" name="Picture 11" descr="Chart, line chart&#10;&#10;Description automatically generated">
            <a:extLst>
              <a:ext uri="{FF2B5EF4-FFF2-40B4-BE49-F238E27FC236}">
                <a16:creationId xmlns:a16="http://schemas.microsoft.com/office/drawing/2014/main" id="{3A54E673-E7C5-6049-8C60-8165AE8C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936" y="3854204"/>
            <a:ext cx="13397935" cy="2946938"/>
          </a:xfrm>
          <a:prstGeom prst="rect">
            <a:avLst/>
          </a:prstGeom>
        </p:spPr>
      </p:pic>
      <p:pic>
        <p:nvPicPr>
          <p:cNvPr id="13" name="Picture 12" descr="Chart, line chart&#10;&#10;Description automatically generated">
            <a:extLst>
              <a:ext uri="{FF2B5EF4-FFF2-40B4-BE49-F238E27FC236}">
                <a16:creationId xmlns:a16="http://schemas.microsoft.com/office/drawing/2014/main" id="{52F60D42-2DDD-874F-B407-6E4C7FF0E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936" y="6971161"/>
            <a:ext cx="13397934" cy="2904660"/>
          </a:xfrm>
          <a:prstGeom prst="rect">
            <a:avLst/>
          </a:prstGeom>
        </p:spPr>
      </p:pic>
    </p:spTree>
    <p:extLst>
      <p:ext uri="{BB962C8B-B14F-4D97-AF65-F5344CB8AC3E}">
        <p14:creationId xmlns:p14="http://schemas.microsoft.com/office/powerpoint/2010/main" val="2119434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3973717"/>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Trading Volatility</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Straddles/Strangles </a:t>
            </a:r>
            <a:r>
              <a:rPr lang="en-US" sz="2950" dirty="0">
                <a:latin typeface="Garamond"/>
                <a:cs typeface="Garamond"/>
              </a:rPr>
              <a:t>are a way for us to express our view on volatility without a view in the underlying, it involves buying a call and a put the same distance from ATM. This is delta neutral at inception and is holding a lot of </a:t>
            </a:r>
            <a:r>
              <a:rPr lang="en-US" sz="2950" dirty="0" err="1">
                <a:latin typeface="Garamond"/>
                <a:cs typeface="Garamond"/>
              </a:rPr>
              <a:t>vega</a:t>
            </a:r>
            <a:r>
              <a:rPr lang="en-US" sz="2950" dirty="0">
                <a:latin typeface="Garamond"/>
                <a:cs typeface="Garamond"/>
              </a:rPr>
              <a:t>. </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23</a:t>
            </a:fld>
            <a:endParaRPr spc="15" dirty="0"/>
          </a:p>
        </p:txBody>
      </p:sp>
      <p:pic>
        <p:nvPicPr>
          <p:cNvPr id="8194" name="Picture 2" descr="Multi-leg Options Positions (Part 1 — Straddles and Strangles) | by  Cryptarbitrage | Deribit Official | Medium">
            <a:extLst>
              <a:ext uri="{FF2B5EF4-FFF2-40B4-BE49-F238E27FC236}">
                <a16:creationId xmlns:a16="http://schemas.microsoft.com/office/drawing/2014/main" id="{7E2314C5-829F-6E41-A705-297B7C67D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009" y="5761607"/>
            <a:ext cx="8050081" cy="402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113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0414789" y="1457752"/>
            <a:ext cx="7237095" cy="779780"/>
          </a:xfrm>
          <a:prstGeom prst="rect">
            <a:avLst/>
          </a:prstGeom>
        </p:spPr>
        <p:txBody>
          <a:bodyPr vert="horz" wrap="square" lIns="0" tIns="12065" rIns="0" bIns="0" rtlCol="0">
            <a:spAutoFit/>
          </a:bodyPr>
          <a:lstStyle/>
          <a:p>
            <a:pPr marL="12700">
              <a:lnSpc>
                <a:spcPct val="100000"/>
              </a:lnSpc>
              <a:spcBef>
                <a:spcPts val="95"/>
              </a:spcBef>
              <a:tabLst>
                <a:tab pos="3159760" algn="l"/>
                <a:tab pos="5166360" algn="l"/>
              </a:tabLst>
            </a:pPr>
            <a:r>
              <a:rPr u="none" spc="425" dirty="0">
                <a:solidFill>
                  <a:srgbClr val="242424"/>
                </a:solidFill>
              </a:rPr>
              <a:t>Solution:	</a:t>
            </a: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mc:AlternateContent xmlns:mc="http://schemas.openxmlformats.org/markup-compatibility/2006">
        <mc:Choice xmlns:a14="http://schemas.microsoft.com/office/drawing/2010/main" Requires="a14">
          <p:sp>
            <p:nvSpPr>
              <p:cNvPr id="6" name="object 6"/>
              <p:cNvSpPr txBox="1"/>
              <p:nvPr/>
            </p:nvSpPr>
            <p:spPr>
              <a:xfrm>
                <a:off x="10414789" y="3146997"/>
                <a:ext cx="8337133" cy="6787114"/>
              </a:xfrm>
              <a:prstGeom prst="rect">
                <a:avLst/>
              </a:prstGeom>
            </p:spPr>
            <p:txBody>
              <a:bodyPr vert="horz" wrap="square" lIns="0" tIns="15875" rIns="0" bIns="0" rtlCol="0">
                <a:spAutoFit/>
              </a:bodyPr>
              <a:lstStyle/>
              <a:p>
                <a:pPr marL="12700">
                  <a:lnSpc>
                    <a:spcPct val="100000"/>
                  </a:lnSpc>
                  <a:spcBef>
                    <a:spcPts val="125"/>
                  </a:spcBef>
                </a:pPr>
                <a:r>
                  <a:rPr lang="en-US" sz="4000" spc="5" dirty="0">
                    <a:latin typeface="Garamond"/>
                    <a:cs typeface="Garamond"/>
                  </a:rPr>
                  <a:t>Solution:</a:t>
                </a:r>
                <a:r>
                  <a:rPr lang="en-US" sz="4000" spc="40" dirty="0">
                    <a:latin typeface="Garamond"/>
                    <a:cs typeface="Garamond"/>
                  </a:rPr>
                  <a:t> </a:t>
                </a:r>
                <a:r>
                  <a:rPr lang="en-US" sz="4000" spc="10" dirty="0">
                    <a:latin typeface="Garamond"/>
                    <a:cs typeface="Garamond"/>
                  </a:rPr>
                  <a:t>Take one coin from the first bag, two from the second bag, three from the third, etc. This leaves us with 55 coins (sum of 1-10). Assuming there was no counterfeit bag the weight of these 55 coins it would be 550 grams. However, we know there is a counterfeit bag so the weight will be 550 </a:t>
                </a:r>
                <a14:m>
                  <m:oMath xmlns:m="http://schemas.openxmlformats.org/officeDocument/2006/math">
                    <m:r>
                      <a:rPr lang="en-US" sz="4000" i="1" spc="10" smtClean="0">
                        <a:latin typeface="Cambria Math" panose="02040503050406030204" pitchFamily="18" charset="0"/>
                        <a:ea typeface="Cambria Math" panose="02040503050406030204" pitchFamily="18" charset="0"/>
                        <a:cs typeface="Garamond"/>
                      </a:rPr>
                      <m:t>±</m:t>
                    </m:r>
                    <m:r>
                      <a:rPr lang="en-US" sz="4000" b="0" i="1" spc="10" smtClean="0">
                        <a:latin typeface="Cambria Math" panose="02040503050406030204" pitchFamily="18" charset="0"/>
                        <a:ea typeface="Cambria Math" panose="02040503050406030204" pitchFamily="18" charset="0"/>
                        <a:cs typeface="Garamond"/>
                      </a:rPr>
                      <m:t> </m:t>
                    </m:r>
                    <m:r>
                      <a:rPr lang="en-US" sz="4000" b="0" i="1" spc="10" smtClean="0">
                        <a:latin typeface="Cambria Math" panose="02040503050406030204" pitchFamily="18" charset="0"/>
                        <a:ea typeface="Cambria Math" panose="02040503050406030204" pitchFamily="18" charset="0"/>
                        <a:cs typeface="Garamond"/>
                      </a:rPr>
                      <m:t>𝑛</m:t>
                    </m:r>
                  </m:oMath>
                </a14:m>
                <a:r>
                  <a:rPr lang="en-US" sz="4000" spc="10" dirty="0">
                    <a:latin typeface="Garamond"/>
                    <a:cs typeface="Garamond"/>
                  </a:rPr>
                  <a:t>. Therefore, with this </a:t>
                </a:r>
                <a14:m>
                  <m:oMath xmlns:m="http://schemas.openxmlformats.org/officeDocument/2006/math">
                    <m:r>
                      <a:rPr lang="en-US" sz="4000" b="0" i="1" spc="10" smtClean="0">
                        <a:latin typeface="Cambria Math" panose="02040503050406030204" pitchFamily="18" charset="0"/>
                        <a:cs typeface="Garamond"/>
                      </a:rPr>
                      <m:t>𝑛</m:t>
                    </m:r>
                  </m:oMath>
                </a14:m>
                <a:r>
                  <a:rPr lang="en-US" sz="4000" spc="10" dirty="0">
                    <a:latin typeface="Garamond"/>
                    <a:cs typeface="Garamond"/>
                  </a:rPr>
                  <a:t> we can identify the counterfeit bag and if its coins are 9 or 11 grams (|n| will be the number of the bag). </a:t>
                </a:r>
                <a:endParaRPr sz="4000" dirty="0">
                  <a:latin typeface="Garamond"/>
                  <a:cs typeface="Garamond"/>
                </a:endParaRPr>
              </a:p>
            </p:txBody>
          </p:sp>
        </mc:Choice>
        <mc:Fallback>
          <p:sp>
            <p:nvSpPr>
              <p:cNvPr id="6" name="object 6"/>
              <p:cNvSpPr txBox="1">
                <a:spLocks noRot="1" noChangeAspect="1" noMove="1" noResize="1" noEditPoints="1" noAdjustHandles="1" noChangeArrowheads="1" noChangeShapeType="1" noTextEdit="1"/>
              </p:cNvSpPr>
              <p:nvPr/>
            </p:nvSpPr>
            <p:spPr>
              <a:xfrm>
                <a:off x="10414789" y="3146997"/>
                <a:ext cx="8337133" cy="6787114"/>
              </a:xfrm>
              <a:prstGeom prst="rect">
                <a:avLst/>
              </a:prstGeom>
              <a:blipFill>
                <a:blip r:embed="rId4"/>
                <a:stretch>
                  <a:fillRect l="-3495" t="-2052" r="-4255" b="-3545"/>
                </a:stretch>
              </a:blipFill>
            </p:spPr>
            <p:txBody>
              <a:bodyPr/>
              <a:lstStyle/>
              <a:p>
                <a:r>
                  <a:rPr lang="en-US">
                    <a:noFill/>
                  </a:rPr>
                  <a:t> </a:t>
                </a:r>
              </a:p>
            </p:txBody>
          </p:sp>
        </mc:Fallback>
      </mc:AlternateContent>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3</a:t>
            </a:fld>
            <a:endParaRPr spc="1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8157746"/>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a:t>
            </a:r>
            <a:r>
              <a:rPr sz="4950" b="1" spc="385" dirty="0">
                <a:latin typeface="Garamond"/>
                <a:cs typeface="Garamond"/>
              </a:rPr>
              <a:t>What</a:t>
            </a:r>
            <a:r>
              <a:rPr lang="en-US" sz="4950" b="1" spc="385" dirty="0">
                <a:latin typeface="Garamond"/>
                <a:cs typeface="Garamond"/>
              </a:rPr>
              <a:t> </a:t>
            </a:r>
            <a:r>
              <a:rPr sz="4950" b="1" spc="235" dirty="0">
                <a:latin typeface="Garamond"/>
                <a:cs typeface="Garamond"/>
              </a:rPr>
              <a:t>is</a:t>
            </a:r>
            <a:r>
              <a:rPr lang="en-US" sz="4950" b="1" spc="235" dirty="0">
                <a:latin typeface="Garamond"/>
                <a:cs typeface="Garamond"/>
              </a:rPr>
              <a:t> </a:t>
            </a:r>
            <a:r>
              <a:rPr sz="4950" b="1" spc="-5" dirty="0">
                <a:latin typeface="Garamond"/>
                <a:cs typeface="Garamond"/>
              </a:rPr>
              <a:t>a</a:t>
            </a:r>
            <a:r>
              <a:rPr lang="en-US" sz="4950" b="1" spc="-5" dirty="0">
                <a:latin typeface="Garamond"/>
                <a:cs typeface="Garamond"/>
              </a:rPr>
              <a:t>n option</a:t>
            </a:r>
            <a:r>
              <a:rPr sz="4950" b="1" spc="409" dirty="0">
                <a:latin typeface="Garamond"/>
                <a:cs typeface="Garamond"/>
              </a:rPr>
              <a:t>?</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Options</a:t>
            </a:r>
            <a:r>
              <a:rPr sz="2950" b="1" dirty="0">
                <a:latin typeface="Garamond"/>
                <a:cs typeface="Garamond"/>
              </a:rPr>
              <a:t> </a:t>
            </a:r>
            <a:r>
              <a:rPr lang="en-US" sz="2950" spc="5" dirty="0">
                <a:latin typeface="Garamond"/>
                <a:cs typeface="Garamond"/>
              </a:rPr>
              <a:t>are contracts between two traders who agree to certain conditions under which they are allowed/required to buy/sell stock over a prearranged timeframe. These contracts are exchange traded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Calls </a:t>
            </a:r>
            <a:r>
              <a:rPr sz="2950" dirty="0">
                <a:latin typeface="Garamond"/>
                <a:cs typeface="Garamond"/>
              </a:rPr>
              <a:t>are </a:t>
            </a:r>
            <a:r>
              <a:rPr lang="en-US" sz="2950" spc="5" dirty="0">
                <a:latin typeface="Garamond"/>
                <a:cs typeface="Garamond"/>
              </a:rPr>
              <a:t>agreements where the buyer has the right but not the obligation to buy a security at a specific strike price, as such the seller is required to sell the security to the buyer at that price if the buyer exercises their rights under the option agreement</a:t>
            </a: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Puts </a:t>
            </a:r>
            <a:r>
              <a:rPr lang="en-US" sz="2950" dirty="0">
                <a:latin typeface="Garamond"/>
                <a:cs typeface="Garamond"/>
              </a:rPr>
              <a:t>are </a:t>
            </a:r>
            <a:r>
              <a:rPr lang="en-US" sz="2950" spc="5" dirty="0">
                <a:latin typeface="Garamond"/>
                <a:cs typeface="Garamond"/>
              </a:rPr>
              <a:t>agreements where the buyer has the right but not the obligation to sell a security at a specific strike price, as such the seller is required to buy the security from the buyer at that price if the buyer exercises their rights under the option agreement</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4</a:t>
            </a:fld>
            <a:endParaRPr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1532471"/>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Payoff Diagrams</a:t>
            </a:r>
            <a:endParaRPr sz="4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5</a:t>
            </a:fld>
            <a:endParaRPr spc="15" dirty="0"/>
          </a:p>
        </p:txBody>
      </p:sp>
      <p:pic>
        <p:nvPicPr>
          <p:cNvPr id="7" name="Picture 2" descr="raph showing the expected profit or loss for the long call option strat">
            <a:extLst>
              <a:ext uri="{FF2B5EF4-FFF2-40B4-BE49-F238E27FC236}">
                <a16:creationId xmlns:a16="http://schemas.microsoft.com/office/drawing/2014/main" id="{D7E849AE-2364-914C-91C3-AFEA0D767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648" y="4130675"/>
            <a:ext cx="5966899" cy="4475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ge result for payoff diagram for a put">
            <a:extLst>
              <a:ext uri="{FF2B5EF4-FFF2-40B4-BE49-F238E27FC236}">
                <a16:creationId xmlns:a16="http://schemas.microsoft.com/office/drawing/2014/main" id="{B1A9210A-ADDD-514C-ACC4-D2B99A80B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553" y="4130675"/>
            <a:ext cx="5966899" cy="44751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1532471"/>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Payoff Diagrams</a:t>
            </a:r>
            <a:endParaRPr sz="4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6</a:t>
            </a:fld>
            <a:endParaRPr spc="15" dirty="0"/>
          </a:p>
        </p:txBody>
      </p:sp>
      <p:pic>
        <p:nvPicPr>
          <p:cNvPr id="9" name="Picture 8">
            <a:extLst>
              <a:ext uri="{FF2B5EF4-FFF2-40B4-BE49-F238E27FC236}">
                <a16:creationId xmlns:a16="http://schemas.microsoft.com/office/drawing/2014/main" id="{FF6110DA-F6ED-9945-A37C-F4FA8D16947B}"/>
              </a:ext>
            </a:extLst>
          </p:cNvPr>
          <p:cNvPicPr>
            <a:picLocks noChangeAspect="1"/>
          </p:cNvPicPr>
          <p:nvPr/>
        </p:nvPicPr>
        <p:blipFill rotWithShape="1">
          <a:blip r:embed="rId4">
            <a:extLst>
              <a:ext uri="{28A0092B-C50C-407E-A947-70E740481C1C}">
                <a14:useLocalDpi xmlns:a14="http://schemas.microsoft.com/office/drawing/2010/main" val="0"/>
              </a:ext>
            </a:extLst>
          </a:blip>
          <a:srcRect l="49736" t="32543" b="33410"/>
          <a:stretch/>
        </p:blipFill>
        <p:spPr>
          <a:xfrm>
            <a:off x="3422650" y="4283078"/>
            <a:ext cx="5748723" cy="3489192"/>
          </a:xfrm>
          <a:prstGeom prst="rect">
            <a:avLst/>
          </a:prstGeom>
        </p:spPr>
      </p:pic>
      <p:pic>
        <p:nvPicPr>
          <p:cNvPr id="10" name="Picture 9">
            <a:extLst>
              <a:ext uri="{FF2B5EF4-FFF2-40B4-BE49-F238E27FC236}">
                <a16:creationId xmlns:a16="http://schemas.microsoft.com/office/drawing/2014/main" id="{A7C94E48-F2F4-7649-BAD4-EAD1BEEE076B}"/>
              </a:ext>
            </a:extLst>
          </p:cNvPr>
          <p:cNvPicPr>
            <a:picLocks noChangeAspect="1"/>
          </p:cNvPicPr>
          <p:nvPr/>
        </p:nvPicPr>
        <p:blipFill rotWithShape="1">
          <a:blip r:embed="rId4">
            <a:extLst>
              <a:ext uri="{28A0092B-C50C-407E-A947-70E740481C1C}">
                <a14:useLocalDpi xmlns:a14="http://schemas.microsoft.com/office/drawing/2010/main" val="0"/>
              </a:ext>
            </a:extLst>
          </a:blip>
          <a:srcRect l="50252" t="66303"/>
          <a:stretch/>
        </p:blipFill>
        <p:spPr>
          <a:xfrm>
            <a:off x="10932727" y="4283079"/>
            <a:ext cx="5748723" cy="3489191"/>
          </a:xfrm>
          <a:prstGeom prst="rect">
            <a:avLst/>
          </a:prstGeom>
        </p:spPr>
      </p:pic>
    </p:spTree>
    <p:extLst>
      <p:ext uri="{BB962C8B-B14F-4D97-AF65-F5344CB8AC3E}">
        <p14:creationId xmlns:p14="http://schemas.microsoft.com/office/powerpoint/2010/main" val="2471269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7</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222094" cy="8647367"/>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Moneyness</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Moneyness </a:t>
            </a:r>
            <a:r>
              <a:rPr lang="en-US" sz="2950" spc="5" dirty="0">
                <a:latin typeface="Garamond"/>
                <a:cs typeface="Garamond"/>
              </a:rPr>
              <a:t>relates to how far above/below the strike price the underlying (and thus the option) is.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Out of the money (OTM) </a:t>
            </a:r>
            <a:r>
              <a:rPr lang="en-US" sz="2950" dirty="0">
                <a:latin typeface="Garamond"/>
                <a:cs typeface="Garamond"/>
              </a:rPr>
              <a:t>means that the underlying spot price (share price of the stock itself) is away from the share price towards the worthless direction (if the option expired today, it would be $0).</a:t>
            </a:r>
            <a:endParaRPr lang="en-US" sz="2950" spc="5" dirty="0">
              <a:latin typeface="Garamond"/>
              <a:cs typeface="Garamond"/>
            </a:endParaRP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In the money (ITM) </a:t>
            </a:r>
            <a:r>
              <a:rPr lang="en-US" sz="2950" dirty="0">
                <a:latin typeface="Garamond"/>
                <a:cs typeface="Garamond"/>
              </a:rPr>
              <a:t>means that the underlying spot price (share price of the stock itself) is away from the share price towards the valuable direction (if the option expired today, it would still have intrinsic value).</a:t>
            </a:r>
          </a:p>
          <a:p>
            <a:pPr marL="1838960" marR="1631314">
              <a:lnSpc>
                <a:spcPct val="100600"/>
              </a:lnSpc>
              <a:spcBef>
                <a:spcPts val="5"/>
              </a:spcBef>
              <a:tabLst>
                <a:tab pos="2312035" algn="l"/>
              </a:tabLst>
            </a:pPr>
            <a:endParaRPr lang="en-US"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At the money (ATM) </a:t>
            </a:r>
            <a:r>
              <a:rPr lang="en-US" sz="2950" dirty="0">
                <a:latin typeface="Garamond"/>
                <a:cs typeface="Garamond"/>
              </a:rPr>
              <a:t>means that the spot price is exactly at the options strike price (can think of this </a:t>
            </a:r>
            <a:r>
              <a:rPr lang="en-US" sz="2950">
                <a:latin typeface="Garamond"/>
                <a:cs typeface="Garamond"/>
              </a:rPr>
              <a:t>as between ITM and OTM).   </a:t>
            </a:r>
            <a:endParaRPr lang="en-US" sz="2950" spc="5" dirty="0">
              <a:latin typeface="Garamond"/>
              <a:cs typeface="Garamond"/>
            </a:endParaRPr>
          </a:p>
          <a:p>
            <a:pPr marL="2311400" marR="1437640" indent="-472440">
              <a:lnSpc>
                <a:spcPct val="100600"/>
              </a:lnSpc>
              <a:buFont typeface="Wingdings"/>
              <a:buChar char=""/>
              <a:tabLst>
                <a:tab pos="2312035" algn="l"/>
                <a:tab pos="6231255" algn="l"/>
              </a:tabLst>
            </a:pPr>
            <a:endParaRPr sz="2950" dirty="0">
              <a:latin typeface="Garamond"/>
              <a:cs typeface="Garamond"/>
            </a:endParaRPr>
          </a:p>
        </p:txBody>
      </p:sp>
    </p:spTree>
    <p:extLst>
      <p:ext uri="{BB962C8B-B14F-4D97-AF65-F5344CB8AC3E}">
        <p14:creationId xmlns:p14="http://schemas.microsoft.com/office/powerpoint/2010/main" val="582953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8</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222094" cy="8188845"/>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Intrinsic vs Extrinsic Value</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The</a:t>
            </a:r>
            <a:r>
              <a:rPr lang="en-US" sz="2950" b="1" dirty="0">
                <a:latin typeface="Garamond"/>
                <a:cs typeface="Garamond"/>
              </a:rPr>
              <a:t> Value </a:t>
            </a:r>
            <a:r>
              <a:rPr lang="en-US" sz="2950" spc="5" dirty="0">
                <a:latin typeface="Garamond"/>
                <a:cs typeface="Garamond"/>
              </a:rPr>
              <a:t>of an option changes over time depending on a host of factors, we can divide this value into two components: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Intrinsic Value </a:t>
            </a:r>
            <a:r>
              <a:rPr lang="en-US" sz="2950" dirty="0">
                <a:latin typeface="Garamond"/>
                <a:cs typeface="Garamond"/>
              </a:rPr>
              <a:t>is simply what the option would be worth if we were to exercise it at this exact moment (i.e. the actual </a:t>
            </a:r>
            <a:r>
              <a:rPr lang="en-US" sz="2950" dirty="0" err="1">
                <a:latin typeface="Garamond"/>
                <a:cs typeface="Garamond"/>
              </a:rPr>
              <a:t>pnl</a:t>
            </a:r>
            <a:r>
              <a:rPr lang="en-US" sz="2950" dirty="0">
                <a:latin typeface="Garamond"/>
                <a:cs typeface="Garamond"/>
              </a:rPr>
              <a:t> you would make).</a:t>
            </a:r>
            <a:endParaRPr lang="en-US" sz="2950" spc="5" dirty="0">
              <a:latin typeface="Garamond"/>
              <a:cs typeface="Garamond"/>
            </a:endParaRP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Extrinsic Value </a:t>
            </a:r>
            <a:r>
              <a:rPr lang="en-US" sz="2950" dirty="0">
                <a:latin typeface="Garamond"/>
                <a:cs typeface="Garamond"/>
              </a:rPr>
              <a:t>is the remainder of an options value besides the intrinsic value, this includes mainly time value of an option.</a:t>
            </a:r>
          </a:p>
          <a:p>
            <a:pPr marL="1838960" marR="1631314">
              <a:lnSpc>
                <a:spcPct val="100600"/>
              </a:lnSpc>
              <a:spcBef>
                <a:spcPts val="5"/>
              </a:spcBef>
              <a:tabLst>
                <a:tab pos="2312035" algn="l"/>
              </a:tabLst>
            </a:pPr>
            <a:endParaRPr lang="en-US"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Extrinsic Value </a:t>
            </a:r>
            <a:r>
              <a:rPr lang="en-US" sz="2950" dirty="0">
                <a:latin typeface="Garamond"/>
                <a:cs typeface="Garamond"/>
              </a:rPr>
              <a:t>can also be thought of as the difference in the intrinsic value of an option (the value you know you can extract by exercising it), vs the price the option is trading at. </a:t>
            </a:r>
            <a:endParaRPr lang="en-US" sz="2950" spc="5" dirty="0">
              <a:latin typeface="Garamond"/>
              <a:cs typeface="Garamond"/>
            </a:endParaRPr>
          </a:p>
          <a:p>
            <a:pPr marL="2311400" marR="1437640" indent="-472440">
              <a:lnSpc>
                <a:spcPct val="100600"/>
              </a:lnSpc>
              <a:buFont typeface="Wingdings"/>
              <a:buChar char=""/>
              <a:tabLst>
                <a:tab pos="2312035" algn="l"/>
                <a:tab pos="6231255" algn="l"/>
              </a:tabLst>
            </a:pPr>
            <a:endParaRPr sz="2950" dirty="0">
              <a:latin typeface="Garamond"/>
              <a:cs typeface="Garamond"/>
            </a:endParaRPr>
          </a:p>
        </p:txBody>
      </p:sp>
    </p:spTree>
    <p:extLst>
      <p:ext uri="{BB962C8B-B14F-4D97-AF65-F5344CB8AC3E}">
        <p14:creationId xmlns:p14="http://schemas.microsoft.com/office/powerpoint/2010/main" val="965374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9</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222094" cy="9042604"/>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Options Pricing</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What affects the price of options?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Does </a:t>
            </a:r>
            <a:r>
              <a:rPr lang="en-US" sz="2950" b="1" dirty="0">
                <a:latin typeface="Garamond"/>
                <a:cs typeface="Garamond"/>
              </a:rPr>
              <a:t>spot price</a:t>
            </a:r>
            <a:r>
              <a:rPr lang="en-US" sz="2950" dirty="0">
                <a:latin typeface="Garamond"/>
                <a:cs typeface="Garamond"/>
              </a:rPr>
              <a:t> make a call more or less valuable? A put?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Does </a:t>
            </a:r>
            <a:r>
              <a:rPr lang="en-US" sz="2950" b="1" dirty="0">
                <a:latin typeface="Garamond"/>
                <a:cs typeface="Garamond"/>
              </a:rPr>
              <a:t>time</a:t>
            </a:r>
            <a:r>
              <a:rPr lang="en-US" sz="2950" dirty="0">
                <a:latin typeface="Garamond"/>
                <a:cs typeface="Garamond"/>
              </a:rPr>
              <a:t> make a call more or less valuable? A put?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Does </a:t>
            </a:r>
            <a:r>
              <a:rPr lang="en-US" sz="2950" b="1" dirty="0">
                <a:latin typeface="Garamond"/>
                <a:cs typeface="Garamond"/>
              </a:rPr>
              <a:t>volatility</a:t>
            </a:r>
            <a:r>
              <a:rPr lang="en-US" sz="2950" dirty="0">
                <a:latin typeface="Garamond"/>
                <a:cs typeface="Garamond"/>
              </a:rPr>
              <a:t> make a call more or less valuable? A put?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Do changes in </a:t>
            </a:r>
            <a:r>
              <a:rPr lang="en-US" sz="2950" b="1" dirty="0">
                <a:latin typeface="Garamond"/>
                <a:cs typeface="Garamond"/>
              </a:rPr>
              <a:t>rates</a:t>
            </a:r>
            <a:r>
              <a:rPr lang="en-US" sz="2950" dirty="0">
                <a:latin typeface="Garamond"/>
                <a:cs typeface="Garamond"/>
              </a:rPr>
              <a:t> make a call more or less valuable? A put?</a:t>
            </a:r>
          </a:p>
          <a:p>
            <a:pPr marL="2768600" marR="1629410" lvl="1" indent="-472440">
              <a:lnSpc>
                <a:spcPct val="100699"/>
              </a:lnSpc>
              <a:spcBef>
                <a:spcPts val="4815"/>
              </a:spcBef>
              <a:buFont typeface="Wingdings"/>
              <a:buChar char=""/>
              <a:tabLst>
                <a:tab pos="2312035" algn="l"/>
              </a:tabLst>
            </a:pPr>
            <a:endParaRPr lang="en-US" sz="2950" dirty="0">
              <a:latin typeface="Garamond"/>
              <a:cs typeface="Garamond"/>
            </a:endParaRPr>
          </a:p>
          <a:p>
            <a:pPr marL="2768600" marR="1629410" lvl="1" indent="-472440">
              <a:lnSpc>
                <a:spcPct val="100699"/>
              </a:lnSpc>
              <a:spcBef>
                <a:spcPts val="4815"/>
              </a:spcBef>
              <a:buFont typeface="Wingdings"/>
              <a:buChar char=""/>
              <a:tabLst>
                <a:tab pos="2312035" algn="l"/>
              </a:tabLst>
            </a:pPr>
            <a:endParaRPr sz="2950" dirty="0">
              <a:latin typeface="Garamond"/>
              <a:cs typeface="Garamond"/>
            </a:endParaRPr>
          </a:p>
        </p:txBody>
      </p:sp>
    </p:spTree>
    <p:extLst>
      <p:ext uri="{BB962C8B-B14F-4D97-AF65-F5344CB8AC3E}">
        <p14:creationId xmlns:p14="http://schemas.microsoft.com/office/powerpoint/2010/main" val="1212694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424</TotalTime>
  <Words>2412</Words>
  <Application>Microsoft Macintosh PowerPoint</Application>
  <PresentationFormat>Custom</PresentationFormat>
  <Paragraphs>217</Paragraphs>
  <Slides>23</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Times New Roman</vt:lpstr>
      <vt:lpstr>Lato Light</vt:lpstr>
      <vt:lpstr>Gill Sans MT</vt:lpstr>
      <vt:lpstr>Calibri</vt:lpstr>
      <vt:lpstr>Cambria Math</vt:lpstr>
      <vt:lpstr>Garamond</vt:lpstr>
      <vt:lpstr>Wingdings</vt:lpstr>
      <vt:lpstr>Segoe UI</vt:lpstr>
      <vt:lpstr>Office Theme</vt:lpstr>
      <vt:lpstr>PowerPoint Presentation</vt:lpstr>
      <vt:lpstr>Brain Teaser</vt:lpstr>
      <vt:lpstr>Solution: Brain Teaser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Rayhan Ahmed</cp:lastModifiedBy>
  <cp:revision>5</cp:revision>
  <dcterms:created xsi:type="dcterms:W3CDTF">2020-05-22T21:48:51Z</dcterms:created>
  <dcterms:modified xsi:type="dcterms:W3CDTF">2022-10-19T11:44:28Z</dcterms:modified>
</cp:coreProperties>
</file>