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281" r:id="rId2"/>
    <p:sldId id="257" r:id="rId3"/>
    <p:sldId id="258" r:id="rId4"/>
    <p:sldId id="259" r:id="rId5"/>
    <p:sldId id="2974" r:id="rId6"/>
    <p:sldId id="2946" r:id="rId7"/>
    <p:sldId id="262" r:id="rId8"/>
    <p:sldId id="263" r:id="rId9"/>
    <p:sldId id="2993" r:id="rId10"/>
    <p:sldId id="2992" r:id="rId11"/>
    <p:sldId id="2994" r:id="rId12"/>
    <p:sldId id="2995" r:id="rId13"/>
    <p:sldId id="2996" r:id="rId14"/>
    <p:sldId id="2997" r:id="rId15"/>
    <p:sldId id="2999" r:id="rId16"/>
    <p:sldId id="2998" r:id="rId17"/>
    <p:sldId id="3000" r:id="rId18"/>
    <p:sldId id="3002" r:id="rId19"/>
    <p:sldId id="3001" r:id="rId20"/>
    <p:sldId id="2991" r:id="rId21"/>
  </p:sldIdLst>
  <p:sldSz cx="20104100" cy="11309350"/>
  <p:notesSz cx="20104100" cy="11309350"/>
  <p:embeddedFontLst>
    <p:embeddedFont>
      <p:font typeface="Arial" panose="020B0604020202020204" pitchFamily="34" charset="0"/>
      <p:regular r:id="rId23"/>
    </p:embeddedFont>
    <p:embeddedFont>
      <p:font typeface="Calibri" panose="020F0502020204030204" pitchFamily="34" charset="0"/>
      <p:regular r:id="rId24"/>
      <p:bold r:id="rId25"/>
      <p:italic r:id="rId26"/>
      <p:boldItalic r:id="rId27"/>
    </p:embeddedFont>
    <p:embeddedFont>
      <p:font typeface="Cambria Math" panose="02040503050406030204" pitchFamily="18" charset="0"/>
      <p:regular r:id="rId28"/>
    </p:embeddedFont>
    <p:embeddedFont>
      <p:font typeface="Garamond" panose="02020404030301010803" pitchFamily="18" charset="0"/>
      <p:regular r:id="rId29"/>
      <p:bold r:id="rId30"/>
      <p:italic r:id="rId31"/>
      <p:boldItalic r:id="rId32"/>
    </p:embeddedFont>
    <p:embeddedFont>
      <p:font typeface="Gill Sans MT" panose="020B0502020104020203" pitchFamily="34" charset="77"/>
      <p:regular r:id="rId33"/>
      <p:bold r:id="rId34"/>
      <p:italic r:id="rId35"/>
      <p:boldItalic r:id="rId36"/>
    </p:embeddedFont>
    <p:embeddedFont>
      <p:font typeface="Lato Light" panose="020F0302020204030204" pitchFamily="34" charset="0"/>
      <p:regular r:id="rId37"/>
      <p:italic r:id="rId38"/>
    </p:embeddedFont>
    <p:embeddedFont>
      <p:font typeface="Segoe UI" panose="020B0502040204020203" pitchFamily="34" charset="0"/>
      <p:regular r:id="rId39"/>
      <p:bold r:id="rId40"/>
      <p:italic r:id="rId41"/>
      <p:boldItalic r:id="rId42"/>
    </p:embeddedFont>
    <p:embeddedFont>
      <p:font typeface="Times New Roman" panose="02020603050405020304" pitchFamily="18" charset="0"/>
      <p:regular r:id="rId43"/>
    </p:embeddedFont>
    <p:embeddedFont>
      <p:font typeface="Wingdings" pitchFamily="2" charset="2"/>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9577"/>
  </p:normalViewPr>
  <p:slideViewPr>
    <p:cSldViewPr>
      <p:cViewPr>
        <p:scale>
          <a:sx n="54" d="100"/>
          <a:sy n="54" d="100"/>
        </p:scale>
        <p:origin x="304" y="3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3C6B104-7C26-46A9-BE38-3041ED9C6199}" type="datetimeFigureOut">
              <a:rPr lang="en-US" smtClean="0"/>
              <a:t>2/14/22</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6C605FC1-50C5-4CDE-B53A-E797A8726F70}" type="slidenum">
              <a:rPr lang="en-US" smtClean="0"/>
              <a:t>‹#›</a:t>
            </a:fld>
            <a:endParaRPr lang="en-US"/>
          </a:p>
        </p:txBody>
      </p:sp>
    </p:spTree>
    <p:extLst>
      <p:ext uri="{BB962C8B-B14F-4D97-AF65-F5344CB8AC3E}">
        <p14:creationId xmlns:p14="http://schemas.microsoft.com/office/powerpoint/2010/main" val="74290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323080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15</a:t>
            </a:fld>
            <a:endParaRPr lang="en-US"/>
          </a:p>
        </p:txBody>
      </p:sp>
    </p:spTree>
    <p:extLst>
      <p:ext uri="{BB962C8B-B14F-4D97-AF65-F5344CB8AC3E}">
        <p14:creationId xmlns:p14="http://schemas.microsoft.com/office/powerpoint/2010/main" val="1406372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16</a:t>
            </a:fld>
            <a:endParaRPr lang="en-US"/>
          </a:p>
        </p:txBody>
      </p:sp>
    </p:spTree>
    <p:extLst>
      <p:ext uri="{BB962C8B-B14F-4D97-AF65-F5344CB8AC3E}">
        <p14:creationId xmlns:p14="http://schemas.microsoft.com/office/powerpoint/2010/main" val="2583546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latin typeface="Gill Sans MT" panose="020B0502020104020203" pitchFamily="34" charset="77"/>
              </a:rPr>
              <a:t>An ATM call has 0.5 delta, intuitively this is because it has a 50% chance of ending up ITM or OTM (in practice the reasoning is more complex)</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17</a:t>
            </a:fld>
            <a:endParaRPr lang="en-US"/>
          </a:p>
        </p:txBody>
      </p:sp>
    </p:spTree>
    <p:extLst>
      <p:ext uri="{BB962C8B-B14F-4D97-AF65-F5344CB8AC3E}">
        <p14:creationId xmlns:p14="http://schemas.microsoft.com/office/powerpoint/2010/main" val="3869621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derivative of delta graph</a:t>
            </a:r>
          </a:p>
        </p:txBody>
      </p:sp>
      <p:sp>
        <p:nvSpPr>
          <p:cNvPr id="4" name="Slide Number Placeholder 3"/>
          <p:cNvSpPr>
            <a:spLocks noGrp="1"/>
          </p:cNvSpPr>
          <p:nvPr>
            <p:ph type="sldNum" sz="quarter" idx="5"/>
          </p:nvPr>
        </p:nvSpPr>
        <p:spPr/>
        <p:txBody>
          <a:bodyPr/>
          <a:lstStyle/>
          <a:p>
            <a:fld id="{6C605FC1-50C5-4CDE-B53A-E797A8726F70}" type="slidenum">
              <a:rPr lang="en-US" smtClean="0"/>
              <a:t>18</a:t>
            </a:fld>
            <a:endParaRPr lang="en-US"/>
          </a:p>
        </p:txBody>
      </p:sp>
    </p:spTree>
    <p:extLst>
      <p:ext uri="{BB962C8B-B14F-4D97-AF65-F5344CB8AC3E}">
        <p14:creationId xmlns:p14="http://schemas.microsoft.com/office/powerpoint/2010/main" val="2921201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19</a:t>
            </a:fld>
            <a:endParaRPr lang="en-US"/>
          </a:p>
        </p:txBody>
      </p:sp>
    </p:spTree>
    <p:extLst>
      <p:ext uri="{BB962C8B-B14F-4D97-AF65-F5344CB8AC3E}">
        <p14:creationId xmlns:p14="http://schemas.microsoft.com/office/powerpoint/2010/main" val="1634073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20</a:t>
            </a:fld>
            <a:endParaRPr lang="en-US" dirty="0"/>
          </a:p>
        </p:txBody>
      </p:sp>
    </p:spTree>
    <p:extLst>
      <p:ext uri="{BB962C8B-B14F-4D97-AF65-F5344CB8AC3E}">
        <p14:creationId xmlns:p14="http://schemas.microsoft.com/office/powerpoint/2010/main" val="51306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r always packaged to 100.</a:t>
            </a:r>
          </a:p>
          <a:p>
            <a:r>
              <a:rPr lang="en-US" dirty="0"/>
              <a:t>Make not of American vs euros also interesting other things ppl do with this like Asian options which payout the average price over the time period</a:t>
            </a:r>
          </a:p>
          <a:p>
            <a:endParaRPr lang="en-US" dirty="0"/>
          </a:p>
          <a:p>
            <a:r>
              <a:rPr lang="en-US" dirty="0"/>
              <a:t>Questions: </a:t>
            </a:r>
          </a:p>
          <a:p>
            <a:r>
              <a:rPr lang="en-US" dirty="0"/>
              <a:t>does it make sense to exercise an option early? When does it make sense to do so. </a:t>
            </a:r>
          </a:p>
          <a:p>
            <a:r>
              <a:rPr lang="en-US" dirty="0"/>
              <a:t>Lets say expiry day has come, so the past question is now irrelevant, when does it make sense to use your option. When does it not make sense? </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7</a:t>
            </a:fld>
            <a:endParaRPr lang="en-US"/>
          </a:p>
        </p:txBody>
      </p:sp>
    </p:spTree>
    <p:extLst>
      <p:ext uri="{BB962C8B-B14F-4D97-AF65-F5344CB8AC3E}">
        <p14:creationId xmlns:p14="http://schemas.microsoft.com/office/powerpoint/2010/main" val="3524607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there is limited loss, why is this? </a:t>
            </a:r>
          </a:p>
          <a:p>
            <a:r>
              <a:rPr lang="en-US" dirty="0"/>
              <a:t>This is from the buyers perspective, what about from the seller’s perspective. </a:t>
            </a:r>
          </a:p>
          <a:p>
            <a:r>
              <a:rPr lang="en-US" dirty="0"/>
              <a:t>In this picture, how much did we pay per option (not per 100), what is the strike price? What would my </a:t>
            </a:r>
            <a:r>
              <a:rPr lang="en-US" dirty="0" err="1"/>
              <a:t>pnl</a:t>
            </a:r>
            <a:r>
              <a:rPr lang="en-US" dirty="0"/>
              <a:t> be if the stock was trading at 41? Where is my breakeven point? </a:t>
            </a:r>
          </a:p>
          <a:p>
            <a:r>
              <a:rPr lang="en-US" dirty="0"/>
              <a:t>What is the trick for finding </a:t>
            </a:r>
            <a:r>
              <a:rPr lang="en-US" dirty="0" err="1"/>
              <a:t>breakevens</a:t>
            </a:r>
            <a:r>
              <a:rPr lang="en-US" dirty="0"/>
              <a:t> (add per contract price to strike price = breakeven). </a:t>
            </a:r>
          </a:p>
        </p:txBody>
      </p:sp>
      <p:sp>
        <p:nvSpPr>
          <p:cNvPr id="4" name="Slide Number Placeholder 3"/>
          <p:cNvSpPr>
            <a:spLocks noGrp="1"/>
          </p:cNvSpPr>
          <p:nvPr>
            <p:ph type="sldNum" sz="quarter" idx="5"/>
          </p:nvPr>
        </p:nvSpPr>
        <p:spPr/>
        <p:txBody>
          <a:bodyPr/>
          <a:lstStyle/>
          <a:p>
            <a:fld id="{6C605FC1-50C5-4CDE-B53A-E797A8726F70}" type="slidenum">
              <a:rPr lang="en-US" smtClean="0"/>
              <a:t>8</a:t>
            </a:fld>
            <a:endParaRPr lang="en-US"/>
          </a:p>
        </p:txBody>
      </p:sp>
    </p:spTree>
    <p:extLst>
      <p:ext uri="{BB962C8B-B14F-4D97-AF65-F5344CB8AC3E}">
        <p14:creationId xmlns:p14="http://schemas.microsoft.com/office/powerpoint/2010/main" val="75770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Unlimited loss/risk. Why would someone buy these? because you are on credit, you don’t need to put money down upfront for this position. Also for hedging, selling covered calls = income. </a:t>
            </a:r>
          </a:p>
        </p:txBody>
      </p:sp>
      <p:sp>
        <p:nvSpPr>
          <p:cNvPr id="4" name="Slide Number Placeholder 3"/>
          <p:cNvSpPr>
            <a:spLocks noGrp="1"/>
          </p:cNvSpPr>
          <p:nvPr>
            <p:ph type="sldNum" sz="quarter" idx="5"/>
          </p:nvPr>
        </p:nvSpPr>
        <p:spPr/>
        <p:txBody>
          <a:bodyPr/>
          <a:lstStyle/>
          <a:p>
            <a:fld id="{6C605FC1-50C5-4CDE-B53A-E797A8726F70}" type="slidenum">
              <a:rPr lang="en-US" smtClean="0"/>
              <a:t>9</a:t>
            </a:fld>
            <a:endParaRPr lang="en-US"/>
          </a:p>
        </p:txBody>
      </p:sp>
    </p:spTree>
    <p:extLst>
      <p:ext uri="{BB962C8B-B14F-4D97-AF65-F5344CB8AC3E}">
        <p14:creationId xmlns:p14="http://schemas.microsoft.com/office/powerpoint/2010/main" val="750361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10</a:t>
            </a:fld>
            <a:endParaRPr lang="en-US"/>
          </a:p>
        </p:txBody>
      </p:sp>
    </p:spTree>
    <p:extLst>
      <p:ext uri="{BB962C8B-B14F-4D97-AF65-F5344CB8AC3E}">
        <p14:creationId xmlns:p14="http://schemas.microsoft.com/office/powerpoint/2010/main" val="70360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I have a stock trading at $50 and a call with a strike price of $40, the intrinsic value of that option is $10. i.e. if I exercised it right now I would make $10, but does this mean that it is trading for 10 dollars. If it was </a:t>
            </a:r>
          </a:p>
        </p:txBody>
      </p:sp>
      <p:sp>
        <p:nvSpPr>
          <p:cNvPr id="4" name="Slide Number Placeholder 3"/>
          <p:cNvSpPr>
            <a:spLocks noGrp="1"/>
          </p:cNvSpPr>
          <p:nvPr>
            <p:ph type="sldNum" sz="quarter" idx="5"/>
          </p:nvPr>
        </p:nvSpPr>
        <p:spPr/>
        <p:txBody>
          <a:bodyPr/>
          <a:lstStyle/>
          <a:p>
            <a:fld id="{6C605FC1-50C5-4CDE-B53A-E797A8726F70}" type="slidenum">
              <a:rPr lang="en-US" smtClean="0"/>
              <a:t>11</a:t>
            </a:fld>
            <a:endParaRPr lang="en-US"/>
          </a:p>
        </p:txBody>
      </p:sp>
    </p:spTree>
    <p:extLst>
      <p:ext uri="{BB962C8B-B14F-4D97-AF65-F5344CB8AC3E}">
        <p14:creationId xmlns:p14="http://schemas.microsoft.com/office/powerpoint/2010/main" val="2512595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Arbitrage Rule</a:t>
            </a:r>
          </a:p>
          <a:p>
            <a:endParaRPr lang="en-US" dirty="0"/>
          </a:p>
          <a:p>
            <a:r>
              <a:rPr lang="en-US" dirty="0"/>
              <a:t>Can also be written as: C + X/((1+r)^t) = S + P (Call + Strike/(1+rfr)^time = Spot  + Put)</a:t>
            </a:r>
          </a:p>
          <a:p>
            <a:r>
              <a:rPr lang="en-US" dirty="0"/>
              <a:t>Or as </a:t>
            </a:r>
            <a:r>
              <a:rPr lang="en-US" dirty="0" err="1"/>
              <a:t>C+Xe</a:t>
            </a:r>
            <a:r>
              <a:rPr lang="en-US" dirty="0"/>
              <a:t>^(-rt) = S+P</a:t>
            </a:r>
          </a:p>
          <a:p>
            <a:r>
              <a:rPr lang="en-US" dirty="0"/>
              <a:t>Basically PV(K) = present value of the strike discounted at risk free which is basically just Xe^(-rt) = X/(1+r)^t</a:t>
            </a:r>
          </a:p>
        </p:txBody>
      </p:sp>
      <p:sp>
        <p:nvSpPr>
          <p:cNvPr id="4" name="Slide Number Placeholder 3"/>
          <p:cNvSpPr>
            <a:spLocks noGrp="1"/>
          </p:cNvSpPr>
          <p:nvPr>
            <p:ph type="sldNum" sz="quarter" idx="5"/>
          </p:nvPr>
        </p:nvSpPr>
        <p:spPr/>
        <p:txBody>
          <a:bodyPr/>
          <a:lstStyle/>
          <a:p>
            <a:fld id="{6C605FC1-50C5-4CDE-B53A-E797A8726F70}" type="slidenum">
              <a:rPr lang="en-US" smtClean="0"/>
              <a:t>12</a:t>
            </a:fld>
            <a:endParaRPr lang="en-US"/>
          </a:p>
        </p:txBody>
      </p:sp>
    </p:spTree>
    <p:extLst>
      <p:ext uri="{BB962C8B-B14F-4D97-AF65-F5344CB8AC3E}">
        <p14:creationId xmlns:p14="http://schemas.microsoft.com/office/powerpoint/2010/main" val="303119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ask the question about what goes into it. </a:t>
            </a:r>
          </a:p>
          <a:p>
            <a:r>
              <a:rPr lang="en-US" dirty="0"/>
              <a:t>Ask all of these</a:t>
            </a:r>
          </a:p>
          <a:p>
            <a:r>
              <a:rPr lang="en-US" dirty="0"/>
              <a:t>Answers:</a:t>
            </a:r>
          </a:p>
          <a:p>
            <a:r>
              <a:rPr lang="en-US" dirty="0"/>
              <a:t>Higher Spot makes calls higher and puts lower</a:t>
            </a:r>
          </a:p>
          <a:p>
            <a:r>
              <a:rPr lang="en-US" dirty="0"/>
              <a:t>Higher time makes everything higher</a:t>
            </a:r>
          </a:p>
          <a:p>
            <a:r>
              <a:rPr lang="en-US" dirty="0"/>
              <a:t>Higher vol makes everything higher</a:t>
            </a:r>
          </a:p>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13</a:t>
            </a:fld>
            <a:endParaRPr lang="en-US"/>
          </a:p>
        </p:txBody>
      </p:sp>
    </p:spTree>
    <p:extLst>
      <p:ext uri="{BB962C8B-B14F-4D97-AF65-F5344CB8AC3E}">
        <p14:creationId xmlns:p14="http://schemas.microsoft.com/office/powerpoint/2010/main" val="1921669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605FC1-50C5-4CDE-B53A-E797A8726F70}" type="slidenum">
              <a:rPr lang="en-US" smtClean="0"/>
              <a:t>14</a:t>
            </a:fld>
            <a:endParaRPr lang="en-US"/>
          </a:p>
        </p:txBody>
      </p:sp>
    </p:spTree>
    <p:extLst>
      <p:ext uri="{BB962C8B-B14F-4D97-AF65-F5344CB8AC3E}">
        <p14:creationId xmlns:p14="http://schemas.microsoft.com/office/powerpoint/2010/main" val="3599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2/14/22</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2/14/22</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2/14/22</a:t>
            </a:fld>
            <a:endParaRPr lang="en-US"/>
          </a:p>
        </p:txBody>
      </p:sp>
      <p:sp>
        <p:nvSpPr>
          <p:cNvPr id="7" name="Holder 7"/>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4" y="10490515"/>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17" name="bg object 17"/>
          <p:cNvSpPr/>
          <p:nvPr/>
        </p:nvSpPr>
        <p:spPr>
          <a:xfrm>
            <a:off x="5025" y="0"/>
            <a:ext cx="20094575" cy="11307445"/>
          </a:xfrm>
          <a:custGeom>
            <a:avLst/>
            <a:gdLst/>
            <a:ahLst/>
            <a:cxnLst/>
            <a:rect l="l" t="t" r="r" b="b"/>
            <a:pathLst>
              <a:path w="20094575" h="11307445">
                <a:moveTo>
                  <a:pt x="20094048" y="0"/>
                </a:moveTo>
                <a:lnTo>
                  <a:pt x="0" y="0"/>
                </a:lnTo>
                <a:lnTo>
                  <a:pt x="0" y="11307142"/>
                </a:lnTo>
                <a:lnTo>
                  <a:pt x="20094048" y="11307142"/>
                </a:lnTo>
                <a:lnTo>
                  <a:pt x="20094048" y="0"/>
                </a:lnTo>
                <a:close/>
              </a:path>
            </a:pathLst>
          </a:custGeom>
          <a:solidFill>
            <a:srgbClr val="3D576F">
              <a:alpha val="41175"/>
            </a:srgbClr>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5025" y="0"/>
            <a:ext cx="20099074" cy="11307141"/>
          </a:xfrm>
          <a:prstGeom prst="rect">
            <a:avLst/>
          </a:prstGeom>
        </p:spPr>
      </p:pic>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2/14/22</a:t>
            </a:fld>
            <a:endParaRPr lang="en-US"/>
          </a:p>
        </p:txBody>
      </p:sp>
      <p:sp>
        <p:nvSpPr>
          <p:cNvPr id="5" name="Holder 5"/>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0" y="0"/>
            <a:ext cx="20104099" cy="11290301"/>
          </a:xfrm>
          <a:prstGeom prst="rect">
            <a:avLst/>
          </a:prstGeom>
        </p:spPr>
      </p:pic>
      <p:sp>
        <p:nvSpPr>
          <p:cNvPr id="18" name="bg object 18"/>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2/14/22</a:t>
            </a:fld>
            <a:endParaRPr lang="en-US"/>
          </a:p>
        </p:txBody>
      </p:sp>
      <p:sp>
        <p:nvSpPr>
          <p:cNvPr id="4" name="Holder 4"/>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 y="0"/>
            <a:ext cx="20104099" cy="11309350"/>
          </a:xfrm>
          <a:effectLst/>
        </p:spPr>
        <p:txBody>
          <a:bodyPr>
            <a:normAutofit/>
          </a:bodyPr>
          <a:lstStyle>
            <a:lvl1pPr marL="0" indent="0">
              <a:buNone/>
              <a:defRPr sz="3462">
                <a:ln>
                  <a:noFill/>
                </a:ln>
                <a:solidFill>
                  <a:schemeClr val="bg1">
                    <a:lumMod val="85000"/>
                  </a:schemeClr>
                </a:solidFill>
              </a:defRPr>
            </a:lvl1pPr>
          </a:lstStyle>
          <a:p>
            <a:r>
              <a:rPr lang="en-US" dirty="0"/>
              <a:t>Drag picture to placeholder or click icon to add</a:t>
            </a:r>
          </a:p>
        </p:txBody>
      </p:sp>
    </p:spTree>
    <p:extLst>
      <p:ext uri="{BB962C8B-B14F-4D97-AF65-F5344CB8AC3E}">
        <p14:creationId xmlns:p14="http://schemas.microsoft.com/office/powerpoint/2010/main" val="755056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2" name="Holder 2"/>
          <p:cNvSpPr>
            <a:spLocks noGrp="1"/>
          </p:cNvSpPr>
          <p:nvPr>
            <p:ph type="title"/>
          </p:nvPr>
        </p:nvSpPr>
        <p:spPr>
          <a:xfrm>
            <a:off x="7871377" y="1706257"/>
            <a:ext cx="4361344" cy="779780"/>
          </a:xfrm>
          <a:prstGeom prst="rect">
            <a:avLst/>
          </a:prstGeom>
        </p:spPr>
        <p:txBody>
          <a:bodyPr wrap="square" lIns="0" tIns="0" rIns="0" bIns="0">
            <a:spAutoFit/>
          </a:bodyPr>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a:xfrm>
            <a:off x="1975494" y="3057565"/>
            <a:ext cx="16153111" cy="5906770"/>
          </a:xfrm>
          <a:prstGeom prst="rect">
            <a:avLst/>
          </a:prstGeom>
        </p:spPr>
        <p:txBody>
          <a:bodyPr wrap="square" lIns="0" tIns="0" rIns="0" bIns="0">
            <a:spAutoFit/>
          </a:bodyPr>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2/14/22</a:t>
            </a:fld>
            <a:endParaRPr lang="en-US"/>
          </a:p>
        </p:txBody>
      </p:sp>
      <p:sp>
        <p:nvSpPr>
          <p:cNvPr id="6" name="Holder 6"/>
          <p:cNvSpPr>
            <a:spLocks noGrp="1"/>
          </p:cNvSpPr>
          <p:nvPr>
            <p:ph type="sldNum" sz="quarter" idx="7"/>
          </p:nvPr>
        </p:nvSpPr>
        <p:spPr>
          <a:xfrm>
            <a:off x="19306117" y="10576790"/>
            <a:ext cx="368300" cy="360045"/>
          </a:xfrm>
          <a:prstGeom prst="rect">
            <a:avLst/>
          </a:prstGeom>
        </p:spPr>
        <p:txBody>
          <a:bodyPr wrap="square" lIns="0" tIns="0" rIns="0" bIns="0">
            <a:spAutoFit/>
          </a:bodyPr>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mailto:skd359@stern.nyu.edu" TargetMode="External"/><Relationship Id="rId3" Type="http://schemas.openxmlformats.org/officeDocument/2006/relationships/image" Target="../media/image4.png"/><Relationship Id="rId7" Type="http://schemas.openxmlformats.org/officeDocument/2006/relationships/hyperlink" Target="mailto:connor.sheehy@stern.nyu.edu"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mailto:alex.poon@stern.nyu.edu" TargetMode="External"/><Relationship Id="rId5" Type="http://schemas.openxmlformats.org/officeDocument/2006/relationships/hyperlink" Target="mailto:rer407@stern.nyu.edu" TargetMode="Externa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mailto:quantfsnyu@gmail.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9.gif"/><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26" y="1133"/>
            <a:ext cx="20096248" cy="11307086"/>
          </a:xfrm>
          <a:prstGeom prst="rect">
            <a:avLst/>
          </a:prstGeom>
          <a:solidFill>
            <a:srgbClr val="3E587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latin typeface="Lato Light" charset="0"/>
            </a:endParaRPr>
          </a:p>
        </p:txBody>
      </p:sp>
      <p:pic>
        <p:nvPicPr>
          <p:cNvPr id="11" name="Picture Placeholder 10">
            <a:extLst>
              <a:ext uri="{FF2B5EF4-FFF2-40B4-BE49-F238E27FC236}">
                <a16:creationId xmlns:a16="http://schemas.microsoft.com/office/drawing/2014/main" id="{42A8C946-CC9F-4E44-A916-CB423880A04C}"/>
              </a:ext>
            </a:extLst>
          </p:cNvPr>
          <p:cNvPicPr>
            <a:picLocks noGrp="1" noChangeAspect="1"/>
          </p:cNvPicPr>
          <p:nvPr>
            <p:ph type="pic" sz="quarter" idx="13"/>
          </p:nvPr>
        </p:nvPicPr>
        <p:blipFill>
          <a:blip r:embed="rId3">
            <a:alphaModFix amt="68000"/>
          </a:blip>
          <a:srcRect t="7" b="7"/>
          <a:stretch>
            <a:fillRect/>
          </a:stretch>
        </p:blipFill>
        <p:spPr>
          <a:xfrm>
            <a:off x="3926" y="1135"/>
            <a:ext cx="20104099" cy="11307084"/>
          </a:xfrm>
        </p:spPr>
      </p:pic>
      <p:sp>
        <p:nvSpPr>
          <p:cNvPr id="19" name="TextBox 18"/>
          <p:cNvSpPr txBox="1"/>
          <p:nvPr/>
        </p:nvSpPr>
        <p:spPr>
          <a:xfrm>
            <a:off x="1593850" y="6932627"/>
            <a:ext cx="16539683" cy="1169551"/>
          </a:xfrm>
          <a:prstGeom prst="rect">
            <a:avLst/>
          </a:prstGeom>
          <a:noFill/>
        </p:spPr>
        <p:txBody>
          <a:bodyPr wrap="square" rtlCol="0">
            <a:spAutoFit/>
          </a:bodyPr>
          <a:lstStyle/>
          <a:p>
            <a:pPr algn="ctr"/>
            <a:r>
              <a:rPr lang="en-US" sz="7000" b="1" u="none" spc="-10" dirty="0">
                <a:solidFill>
                  <a:schemeClr val="bg1"/>
                </a:solidFill>
                <a:latin typeface="Garamond"/>
                <a:cs typeface="Garamond"/>
              </a:rPr>
              <a:t>Options 201 – Intro to Black Scholes</a:t>
            </a:r>
            <a:endParaRPr lang="en-US" sz="7000" b="1" dirty="0">
              <a:solidFill>
                <a:schemeClr val="bg1"/>
              </a:solidFill>
              <a:latin typeface="Garamond" panose="02020404030301010803" pitchFamily="18" charset="0"/>
              <a:ea typeface="Lato Thin" charset="0"/>
              <a:cs typeface="Lato Thin" charset="0"/>
            </a:endParaRPr>
          </a:p>
        </p:txBody>
      </p:sp>
      <p:sp>
        <p:nvSpPr>
          <p:cNvPr id="18" name="Rectangle 17">
            <a:extLst>
              <a:ext uri="{FF2B5EF4-FFF2-40B4-BE49-F238E27FC236}">
                <a16:creationId xmlns:a16="http://schemas.microsoft.com/office/drawing/2014/main" id="{DA2535C7-85DA-9046-8E03-4F182540E5E0}"/>
              </a:ext>
            </a:extLst>
          </p:cNvPr>
          <p:cNvSpPr/>
          <p:nvPr/>
        </p:nvSpPr>
        <p:spPr>
          <a:xfrm>
            <a:off x="-84690" y="6702256"/>
            <a:ext cx="20276061" cy="169940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p>
        </p:txBody>
      </p:sp>
      <p:pic>
        <p:nvPicPr>
          <p:cNvPr id="22" name="Picture 21">
            <a:extLst>
              <a:ext uri="{FF2B5EF4-FFF2-40B4-BE49-F238E27FC236}">
                <a16:creationId xmlns:a16="http://schemas.microsoft.com/office/drawing/2014/main" id="{538A0A7C-4C3E-2540-B28D-7F52115424DC}"/>
              </a:ext>
            </a:extLst>
          </p:cNvPr>
          <p:cNvPicPr>
            <a:picLocks noChangeAspect="1"/>
          </p:cNvPicPr>
          <p:nvPr/>
        </p:nvPicPr>
        <p:blipFill>
          <a:blip r:embed="rId4"/>
          <a:stretch>
            <a:fillRect/>
          </a:stretch>
        </p:blipFill>
        <p:spPr>
          <a:xfrm>
            <a:off x="246295" y="219652"/>
            <a:ext cx="3691889" cy="1181405"/>
          </a:xfrm>
          <a:prstGeom prst="rect">
            <a:avLst/>
          </a:prstGeom>
        </p:spPr>
      </p:pic>
    </p:spTree>
    <p:extLst>
      <p:ext uri="{BB962C8B-B14F-4D97-AF65-F5344CB8AC3E}">
        <p14:creationId xmlns:p14="http://schemas.microsoft.com/office/powerpoint/2010/main" val="25770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10</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222094" cy="8647367"/>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Review - Moneyness</a:t>
            </a:r>
            <a:endParaRPr lang="en-US"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b="1" dirty="0">
                <a:latin typeface="Garamond"/>
                <a:cs typeface="Garamond"/>
              </a:rPr>
              <a:t>Moneyness </a:t>
            </a:r>
            <a:r>
              <a:rPr lang="en-US" sz="2950" spc="5" dirty="0">
                <a:latin typeface="Garamond"/>
                <a:cs typeface="Garamond"/>
              </a:rPr>
              <a:t>relates to how far above/below the strike price the underlying (and thus the option) is. </a:t>
            </a:r>
            <a:endParaRPr sz="2950" dirty="0">
              <a:latin typeface="Garamond"/>
              <a:cs typeface="Garamond"/>
            </a:endParaRPr>
          </a:p>
          <a:p>
            <a:pPr>
              <a:lnSpc>
                <a:spcPct val="100000"/>
              </a:lnSpc>
              <a:spcBef>
                <a:spcPts val="15"/>
              </a:spcBef>
              <a:buFont typeface="Wingdings"/>
              <a:buChar char=""/>
            </a:pPr>
            <a:endParaRPr sz="3150" dirty="0">
              <a:latin typeface="Garamond"/>
              <a:cs typeface="Garamond"/>
            </a:endParaRPr>
          </a:p>
          <a:p>
            <a:pPr marL="2311400" marR="1631314" indent="-472440">
              <a:lnSpc>
                <a:spcPct val="100600"/>
              </a:lnSpc>
              <a:spcBef>
                <a:spcPts val="5"/>
              </a:spcBef>
              <a:buFont typeface="Wingdings"/>
              <a:buChar char=""/>
              <a:tabLst>
                <a:tab pos="2312035" algn="l"/>
              </a:tabLst>
            </a:pPr>
            <a:r>
              <a:rPr lang="en-US" sz="2950" b="1" spc="5" dirty="0">
                <a:latin typeface="Garamond"/>
                <a:cs typeface="Garamond"/>
              </a:rPr>
              <a:t>Out of the money (OTM) </a:t>
            </a:r>
            <a:r>
              <a:rPr lang="en-US" sz="2950" dirty="0">
                <a:latin typeface="Garamond"/>
                <a:cs typeface="Garamond"/>
              </a:rPr>
              <a:t>means that the underlying spot price (share price of the stock itself) is away from the share price towards the worthless direction (if the option expired today, it would be $0).</a:t>
            </a:r>
            <a:endParaRPr lang="en-US" sz="2950" spc="5" dirty="0">
              <a:latin typeface="Garamond"/>
              <a:cs typeface="Garamond"/>
            </a:endParaRPr>
          </a:p>
          <a:p>
            <a:pPr marL="1838960" marR="1631314">
              <a:lnSpc>
                <a:spcPct val="100600"/>
              </a:lnSpc>
              <a:spcBef>
                <a:spcPts val="5"/>
              </a:spcBef>
              <a:tabLst>
                <a:tab pos="2312035" algn="l"/>
              </a:tabLst>
            </a:pPr>
            <a:endParaRPr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b="1" spc="5" dirty="0">
                <a:latin typeface="Garamond"/>
                <a:cs typeface="Garamond"/>
              </a:rPr>
              <a:t>In the money (ITM) </a:t>
            </a:r>
            <a:r>
              <a:rPr lang="en-US" sz="2950" dirty="0">
                <a:latin typeface="Garamond"/>
                <a:cs typeface="Garamond"/>
              </a:rPr>
              <a:t>means that the underlying spot price (share price of the stock itself) is away from the share price towards the valuable direction (if the option expired today, it would still have intrinsic value).</a:t>
            </a:r>
          </a:p>
          <a:p>
            <a:pPr marL="1838960" marR="1631314">
              <a:lnSpc>
                <a:spcPct val="100600"/>
              </a:lnSpc>
              <a:spcBef>
                <a:spcPts val="5"/>
              </a:spcBef>
              <a:tabLst>
                <a:tab pos="2312035" algn="l"/>
              </a:tabLst>
            </a:pPr>
            <a:endParaRPr lang="en-US"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b="1" spc="5" dirty="0">
                <a:latin typeface="Garamond"/>
                <a:cs typeface="Garamond"/>
              </a:rPr>
              <a:t>At the money (ATM) </a:t>
            </a:r>
            <a:r>
              <a:rPr lang="en-US" sz="2950" dirty="0">
                <a:latin typeface="Garamond"/>
                <a:cs typeface="Garamond"/>
              </a:rPr>
              <a:t>means that the spot price is exactly at the options strike price (can think of this </a:t>
            </a:r>
            <a:r>
              <a:rPr lang="en-US" sz="2950">
                <a:latin typeface="Garamond"/>
                <a:cs typeface="Garamond"/>
              </a:rPr>
              <a:t>as between ITM and OTM).   </a:t>
            </a:r>
            <a:endParaRPr lang="en-US" sz="2950" spc="5" dirty="0">
              <a:latin typeface="Garamond"/>
              <a:cs typeface="Garamond"/>
            </a:endParaRPr>
          </a:p>
          <a:p>
            <a:pPr marL="2311400" marR="1437640" indent="-472440">
              <a:lnSpc>
                <a:spcPct val="100600"/>
              </a:lnSpc>
              <a:buFont typeface="Wingdings"/>
              <a:buChar char=""/>
              <a:tabLst>
                <a:tab pos="2312035" algn="l"/>
                <a:tab pos="6231255" algn="l"/>
              </a:tabLst>
            </a:pPr>
            <a:endParaRPr sz="2950" dirty="0">
              <a:latin typeface="Garamond"/>
              <a:cs typeface="Garamond"/>
            </a:endParaRPr>
          </a:p>
        </p:txBody>
      </p:sp>
    </p:spTree>
    <p:extLst>
      <p:ext uri="{BB962C8B-B14F-4D97-AF65-F5344CB8AC3E}">
        <p14:creationId xmlns:p14="http://schemas.microsoft.com/office/powerpoint/2010/main" val="582953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11</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222094" cy="8188845"/>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Intrinsic vs Extrinsic Value</a:t>
            </a:r>
            <a:endParaRPr lang="en-US"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dirty="0">
                <a:latin typeface="Garamond"/>
                <a:cs typeface="Garamond"/>
              </a:rPr>
              <a:t>The</a:t>
            </a:r>
            <a:r>
              <a:rPr lang="en-US" sz="2950" b="1" dirty="0">
                <a:latin typeface="Garamond"/>
                <a:cs typeface="Garamond"/>
              </a:rPr>
              <a:t> Value </a:t>
            </a:r>
            <a:r>
              <a:rPr lang="en-US" sz="2950" spc="5" dirty="0">
                <a:latin typeface="Garamond"/>
                <a:cs typeface="Garamond"/>
              </a:rPr>
              <a:t>of an option changes over time depending on a host of factors, we can divide this value into two components:  </a:t>
            </a:r>
            <a:endParaRPr sz="2950" dirty="0">
              <a:latin typeface="Garamond"/>
              <a:cs typeface="Garamond"/>
            </a:endParaRPr>
          </a:p>
          <a:p>
            <a:pPr>
              <a:lnSpc>
                <a:spcPct val="100000"/>
              </a:lnSpc>
              <a:spcBef>
                <a:spcPts val="15"/>
              </a:spcBef>
              <a:buFont typeface="Wingdings"/>
              <a:buChar char=""/>
            </a:pPr>
            <a:endParaRPr sz="3150" dirty="0">
              <a:latin typeface="Garamond"/>
              <a:cs typeface="Garamond"/>
            </a:endParaRPr>
          </a:p>
          <a:p>
            <a:pPr marL="2311400" marR="1631314" indent="-472440">
              <a:lnSpc>
                <a:spcPct val="100600"/>
              </a:lnSpc>
              <a:spcBef>
                <a:spcPts val="5"/>
              </a:spcBef>
              <a:buFont typeface="Wingdings"/>
              <a:buChar char=""/>
              <a:tabLst>
                <a:tab pos="2312035" algn="l"/>
              </a:tabLst>
            </a:pPr>
            <a:r>
              <a:rPr lang="en-US" sz="2950" b="1" spc="5" dirty="0">
                <a:latin typeface="Garamond"/>
                <a:cs typeface="Garamond"/>
              </a:rPr>
              <a:t>Intrinsic Value </a:t>
            </a:r>
            <a:r>
              <a:rPr lang="en-US" sz="2950" dirty="0">
                <a:latin typeface="Garamond"/>
                <a:cs typeface="Garamond"/>
              </a:rPr>
              <a:t>is simply what the option would be worth if we were to exercise it at this exact moment (i.e. the actual </a:t>
            </a:r>
            <a:r>
              <a:rPr lang="en-US" sz="2950" dirty="0" err="1">
                <a:latin typeface="Garamond"/>
                <a:cs typeface="Garamond"/>
              </a:rPr>
              <a:t>pnl</a:t>
            </a:r>
            <a:r>
              <a:rPr lang="en-US" sz="2950" dirty="0">
                <a:latin typeface="Garamond"/>
                <a:cs typeface="Garamond"/>
              </a:rPr>
              <a:t> you would make).</a:t>
            </a:r>
            <a:endParaRPr lang="en-US" sz="2950" spc="5" dirty="0">
              <a:latin typeface="Garamond"/>
              <a:cs typeface="Garamond"/>
            </a:endParaRPr>
          </a:p>
          <a:p>
            <a:pPr marL="1838960" marR="1631314">
              <a:lnSpc>
                <a:spcPct val="100600"/>
              </a:lnSpc>
              <a:spcBef>
                <a:spcPts val="5"/>
              </a:spcBef>
              <a:tabLst>
                <a:tab pos="2312035" algn="l"/>
              </a:tabLst>
            </a:pPr>
            <a:endParaRPr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b="1" spc="5" dirty="0">
                <a:latin typeface="Garamond"/>
                <a:cs typeface="Garamond"/>
              </a:rPr>
              <a:t>Extrinsic Value </a:t>
            </a:r>
            <a:r>
              <a:rPr lang="en-US" sz="2950" dirty="0">
                <a:latin typeface="Garamond"/>
                <a:cs typeface="Garamond"/>
              </a:rPr>
              <a:t>is the remainder of an options value besides the intrinsic value, this includes mainly time value of an option.</a:t>
            </a:r>
          </a:p>
          <a:p>
            <a:pPr marL="1838960" marR="1631314">
              <a:lnSpc>
                <a:spcPct val="100600"/>
              </a:lnSpc>
              <a:spcBef>
                <a:spcPts val="5"/>
              </a:spcBef>
              <a:tabLst>
                <a:tab pos="2312035" algn="l"/>
              </a:tabLst>
            </a:pPr>
            <a:endParaRPr lang="en-US"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b="1" spc="5" dirty="0">
                <a:latin typeface="Garamond"/>
                <a:cs typeface="Garamond"/>
              </a:rPr>
              <a:t>Extrinsic Value </a:t>
            </a:r>
            <a:r>
              <a:rPr lang="en-US" sz="2950" dirty="0">
                <a:latin typeface="Garamond"/>
                <a:cs typeface="Garamond"/>
              </a:rPr>
              <a:t>can also be thought of as the difference in the intrinsic value of an option (the value you know you can extract by exercising it), vs the price the option is trading at. </a:t>
            </a:r>
            <a:endParaRPr lang="en-US" sz="2950" spc="5" dirty="0">
              <a:latin typeface="Garamond"/>
              <a:cs typeface="Garamond"/>
            </a:endParaRPr>
          </a:p>
          <a:p>
            <a:pPr marL="2311400" marR="1437640" indent="-472440">
              <a:lnSpc>
                <a:spcPct val="100600"/>
              </a:lnSpc>
              <a:buFont typeface="Wingdings"/>
              <a:buChar char=""/>
              <a:tabLst>
                <a:tab pos="2312035" algn="l"/>
                <a:tab pos="6231255" algn="l"/>
              </a:tabLst>
            </a:pPr>
            <a:endParaRPr sz="2950" dirty="0">
              <a:latin typeface="Garamond"/>
              <a:cs typeface="Garamond"/>
            </a:endParaRPr>
          </a:p>
        </p:txBody>
      </p:sp>
    </p:spTree>
    <p:extLst>
      <p:ext uri="{BB962C8B-B14F-4D97-AF65-F5344CB8AC3E}">
        <p14:creationId xmlns:p14="http://schemas.microsoft.com/office/powerpoint/2010/main" val="965374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12</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222094" cy="3672224"/>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Put Call Parity</a:t>
            </a:r>
            <a:endParaRPr lang="en-US" sz="5500" dirty="0">
              <a:latin typeface="Garamond"/>
              <a:cs typeface="Garamond"/>
            </a:endParaRPr>
          </a:p>
          <a:p>
            <a:pPr marL="1838960" marR="1629410" algn="ctr">
              <a:lnSpc>
                <a:spcPct val="100699"/>
              </a:lnSpc>
              <a:spcBef>
                <a:spcPts val="4815"/>
              </a:spcBef>
              <a:tabLst>
                <a:tab pos="2312035" algn="l"/>
              </a:tabLst>
            </a:pPr>
            <a:r>
              <a:rPr lang="en-US" sz="2950" b="1" dirty="0">
                <a:latin typeface="Garamond"/>
                <a:cs typeface="Garamond"/>
              </a:rPr>
              <a:t>Calls: </a:t>
            </a:r>
            <a:r>
              <a:rPr lang="en-US" sz="2950" dirty="0">
                <a:latin typeface="Garamond"/>
                <a:cs typeface="Garamond"/>
              </a:rPr>
              <a:t>C = P + S – PV(K)                    </a:t>
            </a:r>
            <a:r>
              <a:rPr lang="en-US" sz="2950" b="1" dirty="0">
                <a:latin typeface="Garamond"/>
                <a:cs typeface="Garamond"/>
              </a:rPr>
              <a:t>Puts</a:t>
            </a:r>
            <a:r>
              <a:rPr lang="en-US" sz="2950" dirty="0">
                <a:latin typeface="Garamond"/>
                <a:cs typeface="Garamond"/>
              </a:rPr>
              <a:t>: P + S = C + PV(K)</a:t>
            </a:r>
          </a:p>
          <a:p>
            <a:pPr marL="2311400" marR="1629410" indent="-472440">
              <a:lnSpc>
                <a:spcPct val="100699"/>
              </a:lnSpc>
              <a:spcBef>
                <a:spcPts val="4815"/>
              </a:spcBef>
              <a:buFont typeface="Wingdings"/>
              <a:buChar char=""/>
              <a:tabLst>
                <a:tab pos="2312035" algn="l"/>
              </a:tabLst>
            </a:pPr>
            <a:endParaRPr sz="2950" dirty="0">
              <a:latin typeface="Garamond"/>
              <a:cs typeface="Garamond"/>
            </a:endParaRPr>
          </a:p>
        </p:txBody>
      </p:sp>
      <p:pic>
        <p:nvPicPr>
          <p:cNvPr id="7" name="Picture 2" descr="mage result for put call parity">
            <a:extLst>
              <a:ext uri="{FF2B5EF4-FFF2-40B4-BE49-F238E27FC236}">
                <a16:creationId xmlns:a16="http://schemas.microsoft.com/office/drawing/2014/main" id="{BAEBCC05-44BC-0341-97F5-E4F7B689C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450" y="4435475"/>
            <a:ext cx="7315200" cy="487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970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13</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222094" cy="9042604"/>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Options Pricing</a:t>
            </a:r>
            <a:endParaRPr lang="en-US"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dirty="0">
                <a:latin typeface="Garamond"/>
                <a:cs typeface="Garamond"/>
              </a:rPr>
              <a:t>What affects the price of options? </a:t>
            </a:r>
          </a:p>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Does </a:t>
            </a:r>
            <a:r>
              <a:rPr lang="en-US" sz="2950" b="1" dirty="0">
                <a:latin typeface="Garamond"/>
                <a:cs typeface="Garamond"/>
              </a:rPr>
              <a:t>spot price</a:t>
            </a:r>
            <a:r>
              <a:rPr lang="en-US" sz="2950" dirty="0">
                <a:latin typeface="Garamond"/>
                <a:cs typeface="Garamond"/>
              </a:rPr>
              <a:t> make a call more or less valuable? A put? </a:t>
            </a:r>
          </a:p>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Does </a:t>
            </a:r>
            <a:r>
              <a:rPr lang="en-US" sz="2950" b="1" dirty="0">
                <a:latin typeface="Garamond"/>
                <a:cs typeface="Garamond"/>
              </a:rPr>
              <a:t>time</a:t>
            </a:r>
            <a:r>
              <a:rPr lang="en-US" sz="2950" dirty="0">
                <a:latin typeface="Garamond"/>
                <a:cs typeface="Garamond"/>
              </a:rPr>
              <a:t> make a call more or less valuable? A put? </a:t>
            </a:r>
          </a:p>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Does </a:t>
            </a:r>
            <a:r>
              <a:rPr lang="en-US" sz="2950" b="1" dirty="0">
                <a:latin typeface="Garamond"/>
                <a:cs typeface="Garamond"/>
              </a:rPr>
              <a:t>volatility</a:t>
            </a:r>
            <a:r>
              <a:rPr lang="en-US" sz="2950" dirty="0">
                <a:latin typeface="Garamond"/>
                <a:cs typeface="Garamond"/>
              </a:rPr>
              <a:t> make a call more or less valuable? A put? </a:t>
            </a:r>
          </a:p>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Do changes in </a:t>
            </a:r>
            <a:r>
              <a:rPr lang="en-US" sz="2950" b="1" dirty="0">
                <a:latin typeface="Garamond"/>
                <a:cs typeface="Garamond"/>
              </a:rPr>
              <a:t>rates</a:t>
            </a:r>
            <a:r>
              <a:rPr lang="en-US" sz="2950" dirty="0">
                <a:latin typeface="Garamond"/>
                <a:cs typeface="Garamond"/>
              </a:rPr>
              <a:t> make a call more or less valuable? A put?</a:t>
            </a:r>
          </a:p>
          <a:p>
            <a:pPr marL="2768600" marR="1629410" lvl="1" indent="-472440">
              <a:lnSpc>
                <a:spcPct val="100699"/>
              </a:lnSpc>
              <a:spcBef>
                <a:spcPts val="4815"/>
              </a:spcBef>
              <a:buFont typeface="Wingdings"/>
              <a:buChar char=""/>
              <a:tabLst>
                <a:tab pos="2312035" algn="l"/>
              </a:tabLst>
            </a:pPr>
            <a:endParaRPr lang="en-US" sz="2950" dirty="0">
              <a:latin typeface="Garamond"/>
              <a:cs typeface="Garamond"/>
            </a:endParaRPr>
          </a:p>
          <a:p>
            <a:pPr marL="2768600" marR="1629410" lvl="1" indent="-472440">
              <a:lnSpc>
                <a:spcPct val="100699"/>
              </a:lnSpc>
              <a:spcBef>
                <a:spcPts val="4815"/>
              </a:spcBef>
              <a:buFont typeface="Wingdings"/>
              <a:buChar char=""/>
              <a:tabLst>
                <a:tab pos="2312035" algn="l"/>
              </a:tabLst>
            </a:pPr>
            <a:endParaRPr sz="2950" dirty="0">
              <a:latin typeface="Garamond"/>
              <a:cs typeface="Garamond"/>
            </a:endParaRPr>
          </a:p>
        </p:txBody>
      </p:sp>
    </p:spTree>
    <p:extLst>
      <p:ext uri="{BB962C8B-B14F-4D97-AF65-F5344CB8AC3E}">
        <p14:creationId xmlns:p14="http://schemas.microsoft.com/office/powerpoint/2010/main" val="1212694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14</a:t>
            </a:fld>
            <a:endParaRPr spc="15" dirty="0"/>
          </a:p>
        </p:txBody>
      </p:sp>
      <mc:AlternateContent xmlns:mc="http://schemas.openxmlformats.org/markup-compatibility/2006">
        <mc:Choice xmlns:a14="http://schemas.microsoft.com/office/drawing/2010/main" Requires="a14">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324516" cy="9042604"/>
              </a:xfrm>
              <a:prstGeom prst="rect">
                <a:avLst/>
              </a:prstGeom>
            </p:spPr>
            <p:txBody>
              <a:bodyPr vert="horz" wrap="square" lIns="0" tIns="1270" rIns="0" bIns="0" rtlCol="0">
                <a:spAutoFit/>
              </a:bodyPr>
              <a:lstStyle/>
              <a:p>
                <a:pPr>
                  <a:lnSpc>
                    <a:spcPct val="100000"/>
                  </a:lnSpc>
                  <a:spcBef>
                    <a:spcPts val="10"/>
                  </a:spcBef>
                </a:pPr>
                <a:endParaRPr lang="en-US"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Black Scholes</a:t>
                </a:r>
                <a:endParaRPr lang="en-US"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dirty="0">
                    <a:latin typeface="Garamond"/>
                    <a:cs typeface="Garamond"/>
                  </a:rPr>
                  <a:t>Black Scholes is a differential equation used to price European options:</a:t>
                </a:r>
              </a:p>
              <a:p>
                <a:pPr marL="1838960" marR="1629410">
                  <a:lnSpc>
                    <a:spcPct val="100699"/>
                  </a:lnSpc>
                  <a:spcBef>
                    <a:spcPts val="4815"/>
                  </a:spcBef>
                  <a:tabLst>
                    <a:tab pos="2312035" algn="l"/>
                  </a:tabLst>
                </a:pPr>
                <a:endParaRPr lang="en-US" sz="295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dirty="0">
                    <a:latin typeface="Garamond"/>
                    <a:cs typeface="Garamond"/>
                  </a:rPr>
                  <a:t>Inputs:</a:t>
                </a:r>
              </a:p>
              <a:p>
                <a:pPr marL="2768600" marR="1629410" lvl="1" indent="-472440">
                  <a:lnSpc>
                    <a:spcPct val="100699"/>
                  </a:lnSpc>
                  <a:spcBef>
                    <a:spcPts val="4815"/>
                  </a:spcBef>
                  <a:buFont typeface="Wingdings"/>
                  <a:buChar char=""/>
                  <a:tabLst>
                    <a:tab pos="2312035" algn="l"/>
                  </a:tabLst>
                </a:pPr>
                <a14:m>
                  <m:oMath xmlns:m="http://schemas.openxmlformats.org/officeDocument/2006/math">
                    <m:sSub>
                      <m:sSubPr>
                        <m:ctrlPr>
                          <a:rPr lang="en-US" sz="2950" b="0" i="1" smtClean="0">
                            <a:latin typeface="Cambria Math" panose="02040503050406030204" pitchFamily="18" charset="0"/>
                            <a:cs typeface="Garamond"/>
                          </a:rPr>
                        </m:ctrlPr>
                      </m:sSubPr>
                      <m:e>
                        <m:r>
                          <a:rPr lang="en-US" sz="2950" b="0" i="1" smtClean="0">
                            <a:latin typeface="Cambria Math" panose="02040503050406030204" pitchFamily="18" charset="0"/>
                            <a:cs typeface="Garamond"/>
                          </a:rPr>
                          <m:t>𝑆</m:t>
                        </m:r>
                      </m:e>
                      <m:sub>
                        <m:r>
                          <a:rPr lang="en-US" sz="2950" b="0" i="1" smtClean="0">
                            <a:latin typeface="Cambria Math" panose="02040503050406030204" pitchFamily="18" charset="0"/>
                            <a:cs typeface="Garamond"/>
                          </a:rPr>
                          <m:t>𝑡</m:t>
                        </m:r>
                      </m:sub>
                    </m:sSub>
                    <m:r>
                      <a:rPr lang="en-US" sz="2950" b="0" i="1" smtClean="0">
                        <a:latin typeface="Cambria Math" panose="02040503050406030204" pitchFamily="18" charset="0"/>
                        <a:cs typeface="Garamond"/>
                      </a:rPr>
                      <m:t>=</m:t>
                    </m:r>
                    <m:r>
                      <a:rPr lang="en-US" sz="2950" b="0" i="1" smtClean="0">
                        <a:latin typeface="Cambria Math" panose="02040503050406030204" pitchFamily="18" charset="0"/>
                        <a:cs typeface="Garamond"/>
                      </a:rPr>
                      <m:t>𝑆𝑝𝑜𝑡</m:t>
                    </m:r>
                    <m:r>
                      <a:rPr lang="en-US" sz="2950" b="0" i="1" smtClean="0">
                        <a:latin typeface="Cambria Math" panose="02040503050406030204" pitchFamily="18" charset="0"/>
                        <a:cs typeface="Garamond"/>
                      </a:rPr>
                      <m:t> </m:t>
                    </m:r>
                    <m:r>
                      <a:rPr lang="en-US" sz="2950" b="0" i="1" smtClean="0">
                        <a:latin typeface="Cambria Math" panose="02040503050406030204" pitchFamily="18" charset="0"/>
                        <a:cs typeface="Garamond"/>
                      </a:rPr>
                      <m:t>𝑃𝑟𝑖𝑐𝑒</m:t>
                    </m:r>
                  </m:oMath>
                </a14:m>
                <a:endParaRPr lang="en-US" sz="2950" b="0" i="0" dirty="0">
                  <a:latin typeface="Cambria Math" panose="02040503050406030204" pitchFamily="18" charset="0"/>
                  <a:cs typeface="Garamond"/>
                </a:endParaRPr>
              </a:p>
              <a:p>
                <a:pPr marL="2768600" marR="1629410" lvl="1" indent="-472440">
                  <a:lnSpc>
                    <a:spcPct val="100699"/>
                  </a:lnSpc>
                  <a:spcBef>
                    <a:spcPts val="4815"/>
                  </a:spcBef>
                  <a:buFont typeface="Wingdings"/>
                  <a:buChar char=""/>
                  <a:tabLst>
                    <a:tab pos="2312035" algn="l"/>
                  </a:tabLst>
                </a:pPr>
                <a14:m>
                  <m:oMath xmlns:m="http://schemas.openxmlformats.org/officeDocument/2006/math">
                    <m:r>
                      <a:rPr lang="en-US" sz="2950" b="0" i="1" smtClean="0">
                        <a:latin typeface="Cambria Math" panose="02040503050406030204" pitchFamily="18" charset="0"/>
                        <a:cs typeface="Garamond"/>
                      </a:rPr>
                      <m:t>𝐾</m:t>
                    </m:r>
                    <m:r>
                      <a:rPr lang="en-US" sz="2950" i="1">
                        <a:latin typeface="Cambria Math" panose="02040503050406030204" pitchFamily="18" charset="0"/>
                        <a:cs typeface="Garamond"/>
                      </a:rPr>
                      <m:t>=</m:t>
                    </m:r>
                    <m:r>
                      <a:rPr lang="en-US" sz="2950" b="0" i="1" smtClean="0">
                        <a:latin typeface="Cambria Math" panose="02040503050406030204" pitchFamily="18" charset="0"/>
                        <a:cs typeface="Garamond"/>
                      </a:rPr>
                      <m:t>𝑆𝑡𝑟𝑖𝑘𝑒</m:t>
                    </m:r>
                    <m:r>
                      <a:rPr lang="en-US" sz="2950" i="1">
                        <a:latin typeface="Cambria Math" panose="02040503050406030204" pitchFamily="18" charset="0"/>
                        <a:cs typeface="Garamond"/>
                      </a:rPr>
                      <m:t> </m:t>
                    </m:r>
                    <m:r>
                      <a:rPr lang="en-US" sz="2950" i="1">
                        <a:latin typeface="Cambria Math" panose="02040503050406030204" pitchFamily="18" charset="0"/>
                        <a:cs typeface="Garamond"/>
                      </a:rPr>
                      <m:t>𝑃𝑟𝑖𝑐𝑒</m:t>
                    </m:r>
                  </m:oMath>
                </a14:m>
                <a:r>
                  <a:rPr lang="en-US" sz="2950" b="0" dirty="0">
                    <a:latin typeface="Garamond"/>
                    <a:cs typeface="Garamond"/>
                  </a:rPr>
                  <a:t>   </a:t>
                </a:r>
              </a:p>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R = risk free interest rate</a:t>
                </a:r>
                <a:r>
                  <a:rPr lang="en-US" sz="2950" b="0" dirty="0">
                    <a:latin typeface="Garamond"/>
                    <a:cs typeface="Garamond"/>
                  </a:rPr>
                  <a:t> </a:t>
                </a:r>
              </a:p>
              <a:p>
                <a:pPr marL="2768600" marR="1629410" lvl="1" indent="-472440">
                  <a:lnSpc>
                    <a:spcPct val="100699"/>
                  </a:lnSpc>
                  <a:spcBef>
                    <a:spcPts val="4815"/>
                  </a:spcBef>
                  <a:buFont typeface="Wingdings"/>
                  <a:buChar char=""/>
                  <a:tabLst>
                    <a:tab pos="2312035" algn="l"/>
                  </a:tabLst>
                </a:pPr>
                <a:endParaRPr lang="en-US" sz="2950" dirty="0">
                  <a:latin typeface="Garamond"/>
                  <a:cs typeface="Garamond"/>
                </a:endParaRPr>
              </a:p>
            </p:txBody>
          </p:sp>
        </mc:Choice>
        <mc:Fallback>
          <p:sp>
            <p:nvSpPr>
              <p:cNvPr id="12" name="object 5">
                <a:extLst>
                  <a:ext uri="{FF2B5EF4-FFF2-40B4-BE49-F238E27FC236}">
                    <a16:creationId xmlns:a16="http://schemas.microsoft.com/office/drawing/2014/main" id="{DDD814C5-B977-F842-933E-1016E5013EBD}"/>
                  </a:ext>
                </a:extLst>
              </p:cNvPr>
              <p:cNvSpPr txBox="1">
                <a:spLocks noRot="1" noChangeAspect="1" noMove="1" noResize="1" noEditPoints="1" noAdjustHandles="1" noChangeArrowheads="1" noChangeShapeType="1" noTextEdit="1"/>
              </p:cNvSpPr>
              <p:nvPr/>
            </p:nvSpPr>
            <p:spPr>
              <a:xfrm>
                <a:off x="2966534" y="1692275"/>
                <a:ext cx="14324516" cy="9042604"/>
              </a:xfrm>
              <a:prstGeom prst="rect">
                <a:avLst/>
              </a:prstGeom>
              <a:blipFill>
                <a:blip r:embed="rId4"/>
                <a:stretch>
                  <a:fillRect/>
                </a:stretch>
              </a:blipFill>
            </p:spPr>
            <p:txBody>
              <a:bodyPr/>
              <a:lstStyle/>
              <a:p>
                <a:r>
                  <a:rPr lang="en-US">
                    <a:noFill/>
                  </a:rPr>
                  <a:t> </a:t>
                </a:r>
              </a:p>
            </p:txBody>
          </p:sp>
        </mc:Fallback>
      </mc:AlternateContent>
      <p:pic>
        <p:nvPicPr>
          <p:cNvPr id="1026" name="Picture 2" descr="Black Scholes Model in Python for Predicting Options Premiums | The Startup">
            <a:extLst>
              <a:ext uri="{FF2B5EF4-FFF2-40B4-BE49-F238E27FC236}">
                <a16:creationId xmlns:a16="http://schemas.microsoft.com/office/drawing/2014/main" id="{88C4F9AF-E270-DF40-84BA-A77D3DB05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850" y="4448436"/>
            <a:ext cx="5740400" cy="1930400"/>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5">
            <a:extLst>
              <a:ext uri="{FF2B5EF4-FFF2-40B4-BE49-F238E27FC236}">
                <a16:creationId xmlns:a16="http://schemas.microsoft.com/office/drawing/2014/main" id="{AB3E9171-ADEE-6945-92B2-301B859221FF}"/>
              </a:ext>
            </a:extLst>
          </p:cNvPr>
          <p:cNvSpPr txBox="1"/>
          <p:nvPr/>
        </p:nvSpPr>
        <p:spPr>
          <a:xfrm>
            <a:off x="9036050" y="6950075"/>
            <a:ext cx="9626600" cy="2599558"/>
          </a:xfrm>
          <a:prstGeom prst="rect">
            <a:avLst/>
          </a:prstGeom>
        </p:spPr>
        <p:txBody>
          <a:bodyPr vert="horz" wrap="square" lIns="0" tIns="1270" rIns="0" bIns="0" rtlCol="0">
            <a:spAutoFit/>
          </a:bodyPr>
          <a:lstStyle/>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T = Time to expiry</a:t>
            </a:r>
          </a:p>
          <a:p>
            <a:pPr marL="2768600" marR="1629410" lvl="1" indent="-472440">
              <a:lnSpc>
                <a:spcPct val="100699"/>
              </a:lnSpc>
              <a:spcBef>
                <a:spcPts val="4815"/>
              </a:spcBef>
              <a:buFont typeface="Wingdings"/>
              <a:buChar char=""/>
              <a:tabLst>
                <a:tab pos="2312035" algn="l"/>
              </a:tabLst>
            </a:pPr>
            <a:r>
              <a:rPr lang="en-US" sz="2950" dirty="0">
                <a:latin typeface="Garamond"/>
                <a:cs typeface="Garamond"/>
              </a:rPr>
              <a:t>C = Call Price</a:t>
            </a:r>
          </a:p>
          <a:p>
            <a:pPr marL="2768600" marR="1629410" lvl="1" indent="-472440">
              <a:lnSpc>
                <a:spcPct val="100699"/>
              </a:lnSpc>
              <a:spcBef>
                <a:spcPts val="4815"/>
              </a:spcBef>
              <a:buFont typeface="Wingdings"/>
              <a:buChar char=""/>
              <a:tabLst>
                <a:tab pos="2312035" algn="l"/>
              </a:tabLst>
            </a:pPr>
            <a:r>
              <a:rPr lang="en-US" sz="2950" dirty="0" err="1">
                <a:latin typeface="Garamond"/>
                <a:cs typeface="Garamond"/>
              </a:rPr>
              <a:t>σ</a:t>
            </a:r>
            <a:r>
              <a:rPr lang="en-US" sz="2950" dirty="0">
                <a:latin typeface="Garamond"/>
                <a:cs typeface="Garamond"/>
              </a:rPr>
              <a:t> = Volatility of the underlying</a:t>
            </a:r>
          </a:p>
        </p:txBody>
      </p:sp>
    </p:spTree>
    <p:extLst>
      <p:ext uri="{BB962C8B-B14F-4D97-AF65-F5344CB8AC3E}">
        <p14:creationId xmlns:p14="http://schemas.microsoft.com/office/powerpoint/2010/main" val="3560395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15</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324516" cy="5204823"/>
          </a:xfrm>
          <a:prstGeom prst="rect">
            <a:avLst/>
          </a:prstGeom>
        </p:spPr>
        <p:txBody>
          <a:bodyPr vert="horz" wrap="square" lIns="0" tIns="1270" rIns="0" bIns="0" rtlCol="0">
            <a:spAutoFit/>
          </a:bodyPr>
          <a:lstStyle/>
          <a:p>
            <a:pPr>
              <a:lnSpc>
                <a:spcPct val="100000"/>
              </a:lnSpc>
              <a:spcBef>
                <a:spcPts val="10"/>
              </a:spcBef>
            </a:pPr>
            <a:endParaRPr lang="en-US"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Black Scholes - Greeks</a:t>
            </a:r>
            <a:endParaRPr lang="en-US"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dirty="0">
                <a:latin typeface="Garamond"/>
                <a:cs typeface="Garamond"/>
              </a:rPr>
              <a:t>The </a:t>
            </a:r>
            <a:r>
              <a:rPr lang="en-US" sz="2950" b="1" dirty="0" err="1">
                <a:latin typeface="Garamond"/>
                <a:cs typeface="Garamond"/>
              </a:rPr>
              <a:t>greeks</a:t>
            </a:r>
            <a:r>
              <a:rPr lang="en-US" sz="2950" dirty="0">
                <a:latin typeface="Garamond"/>
                <a:cs typeface="Garamond"/>
              </a:rPr>
              <a:t> are a set of partial derivatives which describe the effect of different :</a:t>
            </a:r>
          </a:p>
          <a:p>
            <a:pPr marL="1838960" marR="1629410">
              <a:lnSpc>
                <a:spcPct val="100699"/>
              </a:lnSpc>
              <a:spcBef>
                <a:spcPts val="4815"/>
              </a:spcBef>
              <a:tabLst>
                <a:tab pos="2312035" algn="l"/>
              </a:tabLst>
            </a:pPr>
            <a:endParaRPr lang="en-US" sz="2950" dirty="0">
              <a:latin typeface="Garamond"/>
              <a:cs typeface="Garamond"/>
            </a:endParaRPr>
          </a:p>
          <a:p>
            <a:pPr marL="2768600" marR="1629410" lvl="1" indent="-472440">
              <a:lnSpc>
                <a:spcPct val="100699"/>
              </a:lnSpc>
              <a:spcBef>
                <a:spcPts val="4815"/>
              </a:spcBef>
              <a:buFont typeface="Wingdings"/>
              <a:buChar char=""/>
              <a:tabLst>
                <a:tab pos="2312035" algn="l"/>
              </a:tabLst>
            </a:pPr>
            <a:endParaRPr lang="en-US" sz="2950" dirty="0">
              <a:latin typeface="Garamond"/>
              <a:cs typeface="Garamond"/>
            </a:endParaRPr>
          </a:p>
        </p:txBody>
      </p:sp>
      <p:pic>
        <p:nvPicPr>
          <p:cNvPr id="4098" name="Picture 2" descr="Option Greeks. February 8, 2016 | by Thomas Mann | All Things Stocks |  Medium">
            <a:extLst>
              <a:ext uri="{FF2B5EF4-FFF2-40B4-BE49-F238E27FC236}">
                <a16:creationId xmlns:a16="http://schemas.microsoft.com/office/drawing/2014/main" id="{2D082661-2133-0240-9B7A-7A44A40A9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892" y="4708734"/>
            <a:ext cx="8051800" cy="4376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202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16</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324516" cy="4660250"/>
          </a:xfrm>
          <a:prstGeom prst="rect">
            <a:avLst/>
          </a:prstGeom>
        </p:spPr>
        <p:txBody>
          <a:bodyPr vert="horz" wrap="square" lIns="0" tIns="1270" rIns="0" bIns="0" rtlCol="0">
            <a:spAutoFit/>
          </a:bodyPr>
          <a:lstStyle/>
          <a:p>
            <a:pPr>
              <a:lnSpc>
                <a:spcPct val="100000"/>
              </a:lnSpc>
              <a:spcBef>
                <a:spcPts val="10"/>
              </a:spcBef>
            </a:pPr>
            <a:endParaRPr lang="en-US"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Greeks – Theta</a:t>
            </a:r>
          </a:p>
          <a:p>
            <a:pPr marR="15875" algn="ctr">
              <a:lnSpc>
                <a:spcPct val="100000"/>
              </a:lnSpc>
              <a:tabLst>
                <a:tab pos="1885950" algn="l"/>
                <a:tab pos="2668270" algn="l"/>
                <a:tab pos="3249930" algn="l"/>
                <a:tab pos="6522720" algn="l"/>
              </a:tabLst>
            </a:pPr>
            <a:endParaRPr lang="en-US" sz="4950" b="1" spc="385" dirty="0">
              <a:latin typeface="Garamond"/>
              <a:cs typeface="Garamond"/>
            </a:endParaRPr>
          </a:p>
          <a:p>
            <a:pPr marR="15875" algn="ctr">
              <a:tabLst>
                <a:tab pos="1885950" algn="l"/>
                <a:tab pos="2668270" algn="l"/>
                <a:tab pos="3249930" algn="l"/>
                <a:tab pos="6522720" algn="l"/>
              </a:tabLst>
            </a:pPr>
            <a:r>
              <a:rPr lang="en-US" sz="2950" b="1" dirty="0">
                <a:latin typeface="Garamond"/>
                <a:cs typeface="Garamond"/>
              </a:rPr>
              <a:t>Theta</a:t>
            </a:r>
            <a:r>
              <a:rPr lang="en-US" sz="2950" dirty="0">
                <a:latin typeface="Garamond"/>
                <a:cs typeface="Garamond"/>
              </a:rPr>
              <a:t> is the Change in the Price of an Option Relative to a 1 day passage of time. </a:t>
            </a:r>
          </a:p>
          <a:p>
            <a:pPr marR="15875" algn="ctr">
              <a:lnSpc>
                <a:spcPct val="100000"/>
              </a:lnSpc>
              <a:tabLst>
                <a:tab pos="1885950" algn="l"/>
                <a:tab pos="2668270" algn="l"/>
                <a:tab pos="3249930" algn="l"/>
                <a:tab pos="6522720" algn="l"/>
              </a:tabLst>
            </a:pPr>
            <a:endParaRPr lang="en-US" sz="5500" dirty="0">
              <a:latin typeface="Garamond"/>
              <a:cs typeface="Garamond"/>
            </a:endParaRPr>
          </a:p>
          <a:p>
            <a:pPr marL="2296160" marR="1629410" lvl="1">
              <a:lnSpc>
                <a:spcPct val="100699"/>
              </a:lnSpc>
              <a:spcBef>
                <a:spcPts val="4815"/>
              </a:spcBef>
              <a:tabLst>
                <a:tab pos="2312035" algn="l"/>
              </a:tabLst>
            </a:pPr>
            <a:endParaRPr lang="en-US" sz="2950" dirty="0">
              <a:latin typeface="Garamond"/>
              <a:cs typeface="Garamond"/>
            </a:endParaRPr>
          </a:p>
        </p:txBody>
      </p:sp>
      <p:pic>
        <p:nvPicPr>
          <p:cNvPr id="7" name="Picture 6" descr="A picture containing diagram&#10;&#10;Description automatically generated">
            <a:extLst>
              <a:ext uri="{FF2B5EF4-FFF2-40B4-BE49-F238E27FC236}">
                <a16:creationId xmlns:a16="http://schemas.microsoft.com/office/drawing/2014/main" id="{CAE4BC51-4035-7A44-83BB-A0FF25D09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1469" y="2149475"/>
            <a:ext cx="3193030" cy="1596515"/>
          </a:xfrm>
          <a:prstGeom prst="rect">
            <a:avLst/>
          </a:prstGeom>
        </p:spPr>
      </p:pic>
      <p:pic>
        <p:nvPicPr>
          <p:cNvPr id="13" name="Picture 2" descr="Image result for theta of call graph">
            <a:extLst>
              <a:ext uri="{FF2B5EF4-FFF2-40B4-BE49-F238E27FC236}">
                <a16:creationId xmlns:a16="http://schemas.microsoft.com/office/drawing/2014/main" id="{056BD229-705E-D24B-89C3-23B3413A11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83" t="3754" r="2716" b="9534"/>
          <a:stretch/>
        </p:blipFill>
        <p:spPr bwMode="auto">
          <a:xfrm>
            <a:off x="4409691" y="5045075"/>
            <a:ext cx="493776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theta of call graph">
            <a:extLst>
              <a:ext uri="{FF2B5EF4-FFF2-40B4-BE49-F238E27FC236}">
                <a16:creationId xmlns:a16="http://schemas.microsoft.com/office/drawing/2014/main" id="{253D3B43-E428-344C-BB04-C148A7F426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710" t="3652" r="2735" b="9910"/>
          <a:stretch/>
        </p:blipFill>
        <p:spPr bwMode="auto">
          <a:xfrm>
            <a:off x="10615647" y="4933506"/>
            <a:ext cx="5071643" cy="422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38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17</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324516" cy="3813865"/>
          </a:xfrm>
          <a:prstGeom prst="rect">
            <a:avLst/>
          </a:prstGeom>
        </p:spPr>
        <p:txBody>
          <a:bodyPr vert="horz" wrap="square" lIns="0" tIns="1270" rIns="0" bIns="0" rtlCol="0">
            <a:spAutoFit/>
          </a:bodyPr>
          <a:lstStyle/>
          <a:p>
            <a:pPr>
              <a:lnSpc>
                <a:spcPct val="100000"/>
              </a:lnSpc>
              <a:spcBef>
                <a:spcPts val="10"/>
              </a:spcBef>
            </a:pPr>
            <a:endParaRPr lang="en-US"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Greeks - Delta</a:t>
            </a:r>
          </a:p>
          <a:p>
            <a:pPr marR="15875" algn="ctr">
              <a:lnSpc>
                <a:spcPct val="100000"/>
              </a:lnSpc>
              <a:tabLst>
                <a:tab pos="1885950" algn="l"/>
                <a:tab pos="2668270" algn="l"/>
                <a:tab pos="3249930" algn="l"/>
                <a:tab pos="6522720" algn="l"/>
              </a:tabLst>
            </a:pPr>
            <a:endParaRPr lang="en-US" sz="4950" b="1" spc="385" dirty="0">
              <a:latin typeface="Garamond"/>
              <a:cs typeface="Garamond"/>
            </a:endParaRPr>
          </a:p>
          <a:p>
            <a:pPr marR="15875" algn="ctr">
              <a:lnSpc>
                <a:spcPct val="100000"/>
              </a:lnSpc>
              <a:tabLst>
                <a:tab pos="1885950" algn="l"/>
                <a:tab pos="2668270" algn="l"/>
                <a:tab pos="3249930" algn="l"/>
                <a:tab pos="6522720" algn="l"/>
              </a:tabLst>
            </a:pPr>
            <a:r>
              <a:rPr lang="en-US" sz="2950" b="1" dirty="0">
                <a:latin typeface="Garamond"/>
                <a:cs typeface="Garamond"/>
              </a:rPr>
              <a:t>Delta</a:t>
            </a:r>
            <a:r>
              <a:rPr lang="en-US" sz="2950" dirty="0">
                <a:latin typeface="Garamond"/>
                <a:cs typeface="Garamond"/>
              </a:rPr>
              <a:t> is the Change in the Price of an Option Relative to a $1 Movement in Spot. </a:t>
            </a:r>
          </a:p>
          <a:p>
            <a:pPr marL="2296160" marR="1629410" lvl="1">
              <a:lnSpc>
                <a:spcPct val="100699"/>
              </a:lnSpc>
              <a:spcBef>
                <a:spcPts val="4815"/>
              </a:spcBef>
              <a:tabLst>
                <a:tab pos="2312035" algn="l"/>
              </a:tabLst>
            </a:pPr>
            <a:endParaRPr lang="en-US" sz="2950" dirty="0">
              <a:latin typeface="Garamond"/>
              <a:cs typeface="Garamond"/>
            </a:endParaRPr>
          </a:p>
        </p:txBody>
      </p:sp>
      <p:pic>
        <p:nvPicPr>
          <p:cNvPr id="8" name="Picture 7" descr="Text&#10;&#10;Description automatically generated with medium confidence">
            <a:extLst>
              <a:ext uri="{FF2B5EF4-FFF2-40B4-BE49-F238E27FC236}">
                <a16:creationId xmlns:a16="http://schemas.microsoft.com/office/drawing/2014/main" id="{4E453F01-D4BE-BF47-8CA8-87C48BFB8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1050" y="2149477"/>
            <a:ext cx="2291304" cy="1450458"/>
          </a:xfrm>
          <a:prstGeom prst="rect">
            <a:avLst/>
          </a:prstGeom>
        </p:spPr>
      </p:pic>
      <p:pic>
        <p:nvPicPr>
          <p:cNvPr id="10" name="Picture 2" descr="Option Greeks - Delta | Brilliant Math &amp;amp; Science Wiki">
            <a:extLst>
              <a:ext uri="{FF2B5EF4-FFF2-40B4-BE49-F238E27FC236}">
                <a16:creationId xmlns:a16="http://schemas.microsoft.com/office/drawing/2014/main" id="{3E3BA6BC-8AB6-D842-AA26-8CDF30665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1471" y="4892675"/>
            <a:ext cx="6354641" cy="428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579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18</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324516" cy="4660250"/>
          </a:xfrm>
          <a:prstGeom prst="rect">
            <a:avLst/>
          </a:prstGeom>
        </p:spPr>
        <p:txBody>
          <a:bodyPr vert="horz" wrap="square" lIns="0" tIns="1270" rIns="0" bIns="0" rtlCol="0">
            <a:spAutoFit/>
          </a:bodyPr>
          <a:lstStyle/>
          <a:p>
            <a:pPr>
              <a:lnSpc>
                <a:spcPct val="100000"/>
              </a:lnSpc>
              <a:spcBef>
                <a:spcPts val="10"/>
              </a:spcBef>
            </a:pPr>
            <a:endParaRPr lang="en-US"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Greeks – Gamma</a:t>
            </a:r>
          </a:p>
          <a:p>
            <a:pPr marR="15875" algn="ctr">
              <a:lnSpc>
                <a:spcPct val="100000"/>
              </a:lnSpc>
              <a:tabLst>
                <a:tab pos="1885950" algn="l"/>
                <a:tab pos="2668270" algn="l"/>
                <a:tab pos="3249930" algn="l"/>
                <a:tab pos="6522720" algn="l"/>
              </a:tabLst>
            </a:pPr>
            <a:endParaRPr lang="en-US" sz="4950" b="1" spc="385" dirty="0">
              <a:latin typeface="Garamond"/>
              <a:cs typeface="Garamond"/>
            </a:endParaRPr>
          </a:p>
          <a:p>
            <a:pPr marR="15875" algn="ctr">
              <a:tabLst>
                <a:tab pos="1885950" algn="l"/>
                <a:tab pos="2668270" algn="l"/>
                <a:tab pos="3249930" algn="l"/>
                <a:tab pos="6522720" algn="l"/>
              </a:tabLst>
            </a:pPr>
            <a:r>
              <a:rPr lang="en-US" sz="2950" b="1" dirty="0">
                <a:latin typeface="Garamond"/>
                <a:cs typeface="Garamond"/>
              </a:rPr>
              <a:t>Gamma</a:t>
            </a:r>
            <a:r>
              <a:rPr lang="en-US" sz="2950" dirty="0">
                <a:latin typeface="Garamond"/>
                <a:cs typeface="Garamond"/>
              </a:rPr>
              <a:t> is the Change in the Price of an Option Relative to a change in delta. </a:t>
            </a:r>
          </a:p>
          <a:p>
            <a:pPr marR="15875" algn="ctr">
              <a:lnSpc>
                <a:spcPct val="100000"/>
              </a:lnSpc>
              <a:tabLst>
                <a:tab pos="1885950" algn="l"/>
                <a:tab pos="2668270" algn="l"/>
                <a:tab pos="3249930" algn="l"/>
                <a:tab pos="6522720" algn="l"/>
              </a:tabLst>
            </a:pPr>
            <a:endParaRPr lang="en-US" sz="5500" dirty="0">
              <a:latin typeface="Garamond"/>
              <a:cs typeface="Garamond"/>
            </a:endParaRPr>
          </a:p>
          <a:p>
            <a:pPr marL="2296160" marR="1629410" lvl="1">
              <a:lnSpc>
                <a:spcPct val="100699"/>
              </a:lnSpc>
              <a:spcBef>
                <a:spcPts val="4815"/>
              </a:spcBef>
              <a:tabLst>
                <a:tab pos="2312035" algn="l"/>
              </a:tabLst>
            </a:pPr>
            <a:endParaRPr lang="en-US" sz="2950" dirty="0">
              <a:latin typeface="Garamond"/>
              <a:cs typeface="Garamond"/>
            </a:endParaRPr>
          </a:p>
        </p:txBody>
      </p:sp>
      <p:pic>
        <p:nvPicPr>
          <p:cNvPr id="7" name="Picture 6" descr="Text&#10;&#10;Description automatically generated with medium confidence">
            <a:extLst>
              <a:ext uri="{FF2B5EF4-FFF2-40B4-BE49-F238E27FC236}">
                <a16:creationId xmlns:a16="http://schemas.microsoft.com/office/drawing/2014/main" id="{C6D99C16-5104-594F-B20A-7ACD90145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0050" y="2282748"/>
            <a:ext cx="3569906" cy="1417199"/>
          </a:xfrm>
          <a:prstGeom prst="rect">
            <a:avLst/>
          </a:prstGeom>
        </p:spPr>
      </p:pic>
      <p:pic>
        <p:nvPicPr>
          <p:cNvPr id="10" name="Picture 2" descr="Image result for gamma options">
            <a:extLst>
              <a:ext uri="{FF2B5EF4-FFF2-40B4-BE49-F238E27FC236}">
                <a16:creationId xmlns:a16="http://schemas.microsoft.com/office/drawing/2014/main" id="{BE9D6701-5D89-6D42-9C7E-F0BCCF8CDE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106" y="5269108"/>
            <a:ext cx="7401372" cy="4163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39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19</a:t>
            </a:fld>
            <a:endParaRPr spc="15" dirty="0"/>
          </a:p>
        </p:txBody>
      </p:sp>
      <p:sp>
        <p:nvSpPr>
          <p:cNvPr id="12" name="object 5">
            <a:extLst>
              <a:ext uri="{FF2B5EF4-FFF2-40B4-BE49-F238E27FC236}">
                <a16:creationId xmlns:a16="http://schemas.microsoft.com/office/drawing/2014/main" id="{DDD814C5-B977-F842-933E-1016E5013EBD}"/>
              </a:ext>
            </a:extLst>
          </p:cNvPr>
          <p:cNvSpPr txBox="1"/>
          <p:nvPr/>
        </p:nvSpPr>
        <p:spPr>
          <a:xfrm>
            <a:off x="2966534" y="1692275"/>
            <a:ext cx="14324516" cy="4660250"/>
          </a:xfrm>
          <a:prstGeom prst="rect">
            <a:avLst/>
          </a:prstGeom>
        </p:spPr>
        <p:txBody>
          <a:bodyPr vert="horz" wrap="square" lIns="0" tIns="1270" rIns="0" bIns="0" rtlCol="0">
            <a:spAutoFit/>
          </a:bodyPr>
          <a:lstStyle/>
          <a:p>
            <a:pPr>
              <a:lnSpc>
                <a:spcPct val="100000"/>
              </a:lnSpc>
              <a:spcBef>
                <a:spcPts val="10"/>
              </a:spcBef>
            </a:pPr>
            <a:endParaRPr lang="en-US"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Greeks – Vega</a:t>
            </a:r>
          </a:p>
          <a:p>
            <a:pPr marR="15875" algn="ctr">
              <a:lnSpc>
                <a:spcPct val="100000"/>
              </a:lnSpc>
              <a:tabLst>
                <a:tab pos="1885950" algn="l"/>
                <a:tab pos="2668270" algn="l"/>
                <a:tab pos="3249930" algn="l"/>
                <a:tab pos="6522720" algn="l"/>
              </a:tabLst>
            </a:pPr>
            <a:endParaRPr lang="en-US" sz="4950" b="1" spc="385" dirty="0">
              <a:latin typeface="Garamond"/>
              <a:cs typeface="Garamond"/>
            </a:endParaRPr>
          </a:p>
          <a:p>
            <a:pPr marR="15875" algn="ctr">
              <a:tabLst>
                <a:tab pos="1885950" algn="l"/>
                <a:tab pos="2668270" algn="l"/>
                <a:tab pos="3249930" algn="l"/>
                <a:tab pos="6522720" algn="l"/>
              </a:tabLst>
            </a:pPr>
            <a:r>
              <a:rPr lang="en-US" sz="2950" b="1" dirty="0">
                <a:latin typeface="Garamond"/>
                <a:cs typeface="Garamond"/>
              </a:rPr>
              <a:t>Vega</a:t>
            </a:r>
            <a:r>
              <a:rPr lang="en-US" sz="2950" dirty="0">
                <a:latin typeface="Garamond"/>
                <a:cs typeface="Garamond"/>
              </a:rPr>
              <a:t> is the Change in the Price of an Option Relative to a 1% change in volatility. </a:t>
            </a:r>
          </a:p>
          <a:p>
            <a:pPr marR="15875" algn="ctr">
              <a:lnSpc>
                <a:spcPct val="100000"/>
              </a:lnSpc>
              <a:tabLst>
                <a:tab pos="1885950" algn="l"/>
                <a:tab pos="2668270" algn="l"/>
                <a:tab pos="3249930" algn="l"/>
                <a:tab pos="6522720" algn="l"/>
              </a:tabLst>
            </a:pPr>
            <a:endParaRPr lang="en-US" sz="5500" dirty="0">
              <a:latin typeface="Garamond"/>
              <a:cs typeface="Garamond"/>
            </a:endParaRPr>
          </a:p>
          <a:p>
            <a:pPr marL="2296160" marR="1629410" lvl="1">
              <a:lnSpc>
                <a:spcPct val="100699"/>
              </a:lnSpc>
              <a:spcBef>
                <a:spcPts val="4815"/>
              </a:spcBef>
              <a:tabLst>
                <a:tab pos="2312035" algn="l"/>
              </a:tabLst>
            </a:pPr>
            <a:endParaRPr lang="en-US" sz="2950" dirty="0">
              <a:latin typeface="Garamond"/>
              <a:cs typeface="Garamond"/>
            </a:endParaRPr>
          </a:p>
        </p:txBody>
      </p:sp>
      <p:pic>
        <p:nvPicPr>
          <p:cNvPr id="8" name="Picture 7" descr="Text&#10;&#10;Description automatically generated with low confidence">
            <a:extLst>
              <a:ext uri="{FF2B5EF4-FFF2-40B4-BE49-F238E27FC236}">
                <a16:creationId xmlns:a16="http://schemas.microsoft.com/office/drawing/2014/main" id="{11605906-7F6A-AC4B-A18A-F0BFAB8E9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0005" y="2166310"/>
            <a:ext cx="2520949" cy="1650076"/>
          </a:xfrm>
          <a:prstGeom prst="rect">
            <a:avLst/>
          </a:prstGeom>
        </p:spPr>
      </p:pic>
      <p:pic>
        <p:nvPicPr>
          <p:cNvPr id="6146" name="Picture 2" descr="Option Greeks - Vega | Brilliant Math &amp;amp; Science Wiki">
            <a:extLst>
              <a:ext uri="{FF2B5EF4-FFF2-40B4-BE49-F238E27FC236}">
                <a16:creationId xmlns:a16="http://schemas.microsoft.com/office/drawing/2014/main" id="{D5E65B0E-9239-7843-AD6C-DA9E4BF68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5152" y="4946025"/>
            <a:ext cx="4753796" cy="420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187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1991926" y="1457752"/>
            <a:ext cx="4079240" cy="779780"/>
          </a:xfrm>
          <a:prstGeom prst="rect">
            <a:avLst/>
          </a:prstGeom>
        </p:spPr>
        <p:txBody>
          <a:bodyPr vert="horz" wrap="square" lIns="0" tIns="12065" rIns="0" bIns="0" rtlCol="0">
            <a:spAutoFit/>
          </a:bodyPr>
          <a:lstStyle/>
          <a:p>
            <a:pPr marL="12700">
              <a:lnSpc>
                <a:spcPct val="100000"/>
              </a:lnSpc>
              <a:spcBef>
                <a:spcPts val="95"/>
              </a:spcBef>
              <a:tabLst>
                <a:tab pos="2008505" algn="l"/>
              </a:tabLst>
            </a:pP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p:sp>
        <p:nvSpPr>
          <p:cNvPr id="6" name="object 6"/>
          <p:cNvSpPr txBox="1"/>
          <p:nvPr/>
        </p:nvSpPr>
        <p:spPr>
          <a:xfrm>
            <a:off x="10215831" y="2947137"/>
            <a:ext cx="7631430" cy="7629653"/>
          </a:xfrm>
          <a:prstGeom prst="rect">
            <a:avLst/>
          </a:prstGeom>
        </p:spPr>
        <p:txBody>
          <a:bodyPr vert="horz" wrap="square" lIns="0" tIns="12065" rIns="0" bIns="0" rtlCol="0">
            <a:spAutoFit/>
          </a:bodyPr>
          <a:lstStyle/>
          <a:p>
            <a:pPr marL="12700" marR="5080" indent="-11430" algn="ctr">
              <a:lnSpc>
                <a:spcPct val="100000"/>
              </a:lnSpc>
              <a:spcBef>
                <a:spcPts val="95"/>
              </a:spcBef>
              <a:tabLst>
                <a:tab pos="776605" algn="l"/>
                <a:tab pos="2782570" algn="l"/>
                <a:tab pos="6804659" algn="l"/>
              </a:tabLst>
            </a:pPr>
            <a:r>
              <a:rPr lang="en-US" sz="4950" dirty="0">
                <a:latin typeface="Garamond" panose="02020404030301010803" pitchFamily="18" charset="0"/>
              </a:rPr>
              <a:t>You have two ropes, each of which takes 1 hour to burn. But either rope has different densities at different points, so there’s no guarantee of consistency in the time it takes different sections within the rope to burn. How do you use these two ropes to measure 45 min</a:t>
            </a:r>
            <a:endParaRPr sz="4950" dirty="0">
              <a:latin typeface="Garamond" panose="02020404030301010803" pitchFamily="18" charset="0"/>
              <a:cs typeface="Garamond"/>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a:t>
            </a:fld>
            <a:endParaRPr spc="1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459014"/>
            <a:ext cx="20096248" cy="2299323"/>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latin typeface="Lato Light" charset="0"/>
            </a:endParaRP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46295" y="219653"/>
            <a:ext cx="2693547" cy="861935"/>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cstate="print">
            <a:alphaModFix amt="81000"/>
            <a:extLst>
              <a:ext uri="{28A0092B-C50C-407E-A947-70E740481C1C}">
                <a14:useLocalDpi xmlns:a14="http://schemas.microsoft.com/office/drawing/2010/main"/>
              </a:ext>
            </a:extLst>
          </a:blip>
          <a:srcRect/>
          <a:stretch>
            <a:fillRect/>
          </a:stretch>
        </p:blipFill>
        <p:spPr>
          <a:xfrm>
            <a:off x="-7852" y="1436328"/>
            <a:ext cx="20104100" cy="2299369"/>
          </a:xfrm>
        </p:spPr>
      </p:pic>
      <p:sp>
        <p:nvSpPr>
          <p:cNvPr id="19" name="TextBox 18">
            <a:extLst>
              <a:ext uri="{FF2B5EF4-FFF2-40B4-BE49-F238E27FC236}">
                <a16:creationId xmlns:a16="http://schemas.microsoft.com/office/drawing/2014/main" id="{2257F642-A47C-314F-A0E0-7B27689B0331}"/>
              </a:ext>
            </a:extLst>
          </p:cNvPr>
          <p:cNvSpPr txBox="1"/>
          <p:nvPr/>
        </p:nvSpPr>
        <p:spPr>
          <a:xfrm>
            <a:off x="7849519" y="4158481"/>
            <a:ext cx="4455836" cy="853439"/>
          </a:xfrm>
          <a:prstGeom prst="rect">
            <a:avLst/>
          </a:prstGeom>
          <a:noFill/>
        </p:spPr>
        <p:txBody>
          <a:bodyPr wrap="none" rtlCol="0">
            <a:spAutoFit/>
          </a:bodyPr>
          <a:lstStyle/>
          <a:p>
            <a:pPr algn="ctr"/>
            <a:r>
              <a:rPr lang="en-US" sz="4946" b="1" spc="495"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Get in Touch</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7965192" y="5265091"/>
            <a:ext cx="4224452"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A8A487D6-5338-D441-B4CA-C27307B03263}"/>
              </a:ext>
            </a:extLst>
          </p:cNvPr>
          <p:cNvSpPr/>
          <p:nvPr/>
        </p:nvSpPr>
        <p:spPr>
          <a:xfrm>
            <a:off x="3109856" y="5603276"/>
            <a:ext cx="13935124" cy="5175631"/>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98" dirty="0">
                <a:solidFill>
                  <a:srgbClr val="000000"/>
                </a:solidFill>
                <a:latin typeface="Garamond" charset="0"/>
                <a:ea typeface="Garamond" charset="0"/>
                <a:cs typeface="Garamond" charset="0"/>
              </a:rPr>
              <a:t>Feel free to reach out to us over Facebook or email if you have any questions</a:t>
            </a:r>
          </a:p>
          <a:p>
            <a:pPr algn="ctr"/>
            <a:endParaRPr lang="en-US" sz="3298" dirty="0">
              <a:solidFill>
                <a:srgbClr val="000000"/>
              </a:solidFill>
              <a:latin typeface="Garamond" charset="0"/>
              <a:ea typeface="Garamond" charset="0"/>
              <a:cs typeface="Garamond" charset="0"/>
              <a:hlinkClick r:id="" action="ppaction://noaction"/>
            </a:endParaRPr>
          </a:p>
          <a:p>
            <a:pPr algn="ctr"/>
            <a:r>
              <a:rPr lang="en-US" sz="3298" dirty="0">
                <a:solidFill>
                  <a:srgbClr val="000000"/>
                </a:solidFill>
                <a:latin typeface="Garamond" charset="0"/>
                <a:ea typeface="Garamond" charset="0"/>
                <a:cs typeface="Garamond" charset="0"/>
                <a:hlinkClick r:id="" action="ppaction://noaction"/>
              </a:rPr>
              <a:t>www.quantfsnyu.com</a:t>
            </a:r>
            <a:endParaRPr lang="en-US" sz="3298" dirty="0">
              <a:solidFill>
                <a:srgbClr val="000000"/>
              </a:solidFill>
              <a:latin typeface="Garamond" charset="0"/>
              <a:ea typeface="Garamond" charset="0"/>
              <a:cs typeface="Garamond" charset="0"/>
            </a:endParaRPr>
          </a:p>
          <a:p>
            <a:pPr algn="ctr"/>
            <a:r>
              <a:rPr lang="en-US" sz="3298" dirty="0">
                <a:solidFill>
                  <a:srgbClr val="000000"/>
                </a:solidFill>
                <a:latin typeface="Garamond" charset="0"/>
                <a:ea typeface="Garamond" charset="0"/>
                <a:cs typeface="Garamond" charset="0"/>
              </a:rPr>
              <a:t>    quantfsnyu@gmail.com	</a:t>
            </a:r>
          </a:p>
          <a:p>
            <a:pPr algn="ctr"/>
            <a:endParaRPr lang="en-US" sz="3298" dirty="0">
              <a:solidFill>
                <a:srgbClr val="000000"/>
              </a:solidFill>
              <a:latin typeface="Garamond" charset="0"/>
              <a:ea typeface="Garamond" charset="0"/>
              <a:cs typeface="Garamond" charset="0"/>
            </a:endParaRPr>
          </a:p>
          <a:p>
            <a:pPr marL="471145" indent="-471145">
              <a:buFont typeface="Arial" charset="0"/>
              <a:buChar char="•"/>
            </a:pPr>
            <a:r>
              <a:rPr lang="en-US" sz="3298" dirty="0">
                <a:solidFill>
                  <a:srgbClr val="000000"/>
                </a:solidFill>
                <a:latin typeface="Garamond" charset="0"/>
                <a:ea typeface="Garamond" charset="0"/>
                <a:cs typeface="Garamond" charset="0"/>
              </a:rPr>
              <a:t>President – Daniel Shahab Diaz</a:t>
            </a:r>
            <a:r>
              <a:rPr lang="en-US" sz="3298" dirty="0">
                <a:solidFill>
                  <a:schemeClr val="tx2">
                    <a:lumMod val="50000"/>
                  </a:schemeClr>
                </a:solidFill>
                <a:latin typeface="Garamond" panose="02020404030301010803" pitchFamily="18" charset="0"/>
              </a:rPr>
              <a:t> </a:t>
            </a:r>
            <a:r>
              <a:rPr lang="en-US" sz="3298" dirty="0">
                <a:solidFill>
                  <a:srgbClr val="000000"/>
                </a:solidFill>
                <a:latin typeface="Garamond" charset="0"/>
                <a:ea typeface="Garamond" charset="0"/>
                <a:cs typeface="Garamond" charset="0"/>
              </a:rPr>
              <a:t>(</a:t>
            </a:r>
            <a:r>
              <a:rPr lang="en-US" sz="3298" dirty="0">
                <a:solidFill>
                  <a:schemeClr val="tx2">
                    <a:lumMod val="50000"/>
                  </a:schemeClr>
                </a:solidFill>
                <a:latin typeface="Garamond" panose="02020404030301010803" pitchFamily="18" charset="0"/>
                <a:hlinkClick r:id="rId5"/>
              </a:rPr>
              <a:t>daniel.diaz@stern.nyu.edu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Vice-President – Jessica Wu (</a:t>
            </a:r>
            <a:r>
              <a:rPr lang="en-US" sz="3298" dirty="0">
                <a:solidFill>
                  <a:srgbClr val="000000"/>
                </a:solidFill>
                <a:latin typeface="Garamond" charset="0"/>
                <a:ea typeface="Garamond" charset="0"/>
                <a:cs typeface="Garamond" charset="0"/>
                <a:hlinkClick r:id="rId6"/>
              </a:rPr>
              <a:t>jessica.wu@stern.nyu.edu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Co – Head of All Portfolios – </a:t>
            </a:r>
            <a:r>
              <a:rPr lang="en-US" sz="3298" dirty="0" err="1">
                <a:solidFill>
                  <a:srgbClr val="000000"/>
                </a:solidFill>
                <a:latin typeface="Garamond" charset="0"/>
                <a:ea typeface="Garamond" charset="0"/>
                <a:cs typeface="Garamond" charset="0"/>
              </a:rPr>
              <a:t>Vishwakrit</a:t>
            </a:r>
            <a:r>
              <a:rPr lang="en-US" sz="3298" dirty="0">
                <a:solidFill>
                  <a:srgbClr val="000000"/>
                </a:solidFill>
                <a:latin typeface="Garamond" charset="0"/>
                <a:ea typeface="Garamond" charset="0"/>
                <a:cs typeface="Garamond" charset="0"/>
              </a:rPr>
              <a:t> </a:t>
            </a:r>
            <a:r>
              <a:rPr lang="en-US" sz="3298" dirty="0" err="1">
                <a:solidFill>
                  <a:srgbClr val="000000"/>
                </a:solidFill>
                <a:latin typeface="Garamond" charset="0"/>
                <a:ea typeface="Garamond" charset="0"/>
                <a:cs typeface="Garamond" charset="0"/>
              </a:rPr>
              <a:t>Choradia</a:t>
            </a:r>
            <a:r>
              <a:rPr lang="en-US" sz="3298" dirty="0">
                <a:solidFill>
                  <a:srgbClr val="000000"/>
                </a:solidFill>
                <a:latin typeface="Garamond" charset="0"/>
                <a:ea typeface="Garamond" charset="0"/>
                <a:cs typeface="Garamond" charset="0"/>
              </a:rPr>
              <a:t> (</a:t>
            </a:r>
            <a:r>
              <a:rPr lang="en-US" sz="3298" dirty="0">
                <a:solidFill>
                  <a:srgbClr val="000000"/>
                </a:solidFill>
                <a:latin typeface="Garamond" charset="0"/>
                <a:ea typeface="Garamond" charset="0"/>
                <a:cs typeface="Garamond" charset="0"/>
                <a:hlinkClick r:id="rId7"/>
              </a:rPr>
              <a:t>vc1484@stern.nyu.edu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Co – Head of All Portfolios – Austin Tang (</a:t>
            </a:r>
            <a:r>
              <a:rPr lang="en-US" sz="3298" dirty="0">
                <a:solidFill>
                  <a:srgbClr val="000000"/>
                </a:solidFill>
                <a:latin typeface="Garamond" charset="0"/>
                <a:ea typeface="Garamond" charset="0"/>
                <a:cs typeface="Garamond" charset="0"/>
                <a:hlinkClick r:id="rId8"/>
              </a:rPr>
              <a:t>austin.tang@stern.nyu.edu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endParaRPr lang="en-US" sz="3298" dirty="0">
              <a:solidFill>
                <a:srgbClr val="000000"/>
              </a:solidFill>
              <a:latin typeface="Garamond" charset="0"/>
              <a:ea typeface="Garamond" charset="0"/>
              <a:cs typeface="Garamond" charset="0"/>
            </a:endParaRPr>
          </a:p>
        </p:txBody>
      </p:sp>
    </p:spTree>
    <p:extLst>
      <p:ext uri="{BB962C8B-B14F-4D97-AF65-F5344CB8AC3E}">
        <p14:creationId xmlns:p14="http://schemas.microsoft.com/office/powerpoint/2010/main" val="345561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0414789" y="1457752"/>
            <a:ext cx="7237095" cy="779780"/>
          </a:xfrm>
          <a:prstGeom prst="rect">
            <a:avLst/>
          </a:prstGeom>
        </p:spPr>
        <p:txBody>
          <a:bodyPr vert="horz" wrap="square" lIns="0" tIns="12065" rIns="0" bIns="0" rtlCol="0">
            <a:spAutoFit/>
          </a:bodyPr>
          <a:lstStyle/>
          <a:p>
            <a:pPr marL="12700">
              <a:lnSpc>
                <a:spcPct val="100000"/>
              </a:lnSpc>
              <a:spcBef>
                <a:spcPts val="95"/>
              </a:spcBef>
              <a:tabLst>
                <a:tab pos="3159760" algn="l"/>
                <a:tab pos="5166360" algn="l"/>
              </a:tabLst>
            </a:pPr>
            <a:r>
              <a:rPr u="none" spc="425" dirty="0">
                <a:solidFill>
                  <a:srgbClr val="242424"/>
                </a:solidFill>
              </a:rPr>
              <a:t>Solution:	</a:t>
            </a: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p:sp>
        <p:nvSpPr>
          <p:cNvPr id="6" name="object 6"/>
          <p:cNvSpPr txBox="1"/>
          <p:nvPr/>
        </p:nvSpPr>
        <p:spPr>
          <a:xfrm>
            <a:off x="9143030" y="2796633"/>
            <a:ext cx="9844405" cy="6781728"/>
          </a:xfrm>
          <a:prstGeom prst="rect">
            <a:avLst/>
          </a:prstGeom>
        </p:spPr>
        <p:txBody>
          <a:bodyPr vert="horz" wrap="square" lIns="0" tIns="15875" rIns="0" bIns="0" rtlCol="0">
            <a:spAutoFit/>
          </a:bodyPr>
          <a:lstStyle/>
          <a:p>
            <a:pPr marL="12700">
              <a:lnSpc>
                <a:spcPct val="100000"/>
              </a:lnSpc>
              <a:spcBef>
                <a:spcPts val="125"/>
              </a:spcBef>
            </a:pPr>
            <a:r>
              <a:rPr sz="3100" spc="5" dirty="0">
                <a:latin typeface="Garamond"/>
                <a:cs typeface="Garamond"/>
              </a:rPr>
              <a:t>Solution:</a:t>
            </a:r>
            <a:r>
              <a:rPr sz="3100" spc="40" dirty="0">
                <a:latin typeface="Garamond"/>
                <a:cs typeface="Garamond"/>
              </a:rPr>
              <a:t> </a:t>
            </a:r>
            <a:r>
              <a:rPr lang="en-US" sz="3100" spc="10" dirty="0">
                <a:latin typeface="Garamond"/>
                <a:cs typeface="Garamond"/>
              </a:rPr>
              <a:t>Burn both ends of one rope and one end of the other, when the first is done light the remaining end.</a:t>
            </a:r>
            <a:endParaRPr sz="3100" dirty="0">
              <a:latin typeface="Garamond"/>
              <a:cs typeface="Garamond"/>
            </a:endParaRPr>
          </a:p>
          <a:p>
            <a:pPr>
              <a:lnSpc>
                <a:spcPct val="100000"/>
              </a:lnSpc>
              <a:spcBef>
                <a:spcPts val="50"/>
              </a:spcBef>
            </a:pPr>
            <a:endParaRPr sz="3300" dirty="0">
              <a:latin typeface="Garamond"/>
              <a:cs typeface="Garamond"/>
            </a:endParaRPr>
          </a:p>
          <a:p>
            <a:pPr marL="12700" marR="105410">
              <a:lnSpc>
                <a:spcPct val="101099"/>
              </a:lnSpc>
              <a:tabLst>
                <a:tab pos="9247505" algn="l"/>
              </a:tabLst>
            </a:pPr>
            <a:r>
              <a:rPr sz="3100" spc="5" dirty="0">
                <a:latin typeface="Garamond"/>
                <a:cs typeface="Garamond"/>
              </a:rPr>
              <a:t>Explanation: </a:t>
            </a:r>
            <a:r>
              <a:rPr lang="en-US" sz="3100" spc="10" dirty="0">
                <a:latin typeface="Garamond"/>
                <a:cs typeface="Garamond"/>
              </a:rPr>
              <a:t>We know that if you light one rope from one end it takes 60 mins to burn, so if we light both ends of one rope it would take 30 mins. Based on this logic we can start by lighting one rope on both ends and one end of our second rope. </a:t>
            </a:r>
          </a:p>
          <a:p>
            <a:pPr marL="12700" marR="105410">
              <a:lnSpc>
                <a:spcPct val="101099"/>
              </a:lnSpc>
              <a:tabLst>
                <a:tab pos="9247505" algn="l"/>
              </a:tabLst>
            </a:pPr>
            <a:r>
              <a:rPr lang="en-US" sz="3100" spc="10" dirty="0">
                <a:latin typeface="Garamond"/>
                <a:cs typeface="Garamond"/>
              </a:rPr>
              <a:t>After the first rope has burned through, we know it has been 30 mins and the 2nd rope has half its time (30 mins) left. At this exact time, we should light the other end of the second rope, this cuts the remaining 30 mins in half and burns through in 15 mins for a total of 45 mins including the first rope. </a:t>
            </a:r>
            <a:endParaRPr sz="3100" dirty="0">
              <a:latin typeface="Garamond"/>
              <a:cs typeface="Garamond"/>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3</a:t>
            </a:fld>
            <a:endParaRPr spc="1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140"/>
            <a:chOff x="0" y="0"/>
            <a:chExt cx="20104099" cy="11307140"/>
          </a:xfrm>
        </p:grpSpPr>
        <p:pic>
          <p:nvPicPr>
            <p:cNvPr id="3" name="object 3"/>
            <p:cNvPicPr/>
            <p:nvPr/>
          </p:nvPicPr>
          <p:blipFill>
            <a:blip r:embed="rId2" cstate="print"/>
            <a:stretch>
              <a:fillRect/>
            </a:stretch>
          </p:blipFill>
          <p:spPr>
            <a:xfrm>
              <a:off x="0" y="0"/>
              <a:ext cx="20104099" cy="11307140"/>
            </a:xfrm>
            <a:prstGeom prst="rect">
              <a:avLst/>
            </a:prstGeom>
          </p:spPr>
        </p:pic>
        <p:pic>
          <p:nvPicPr>
            <p:cNvPr id="4" name="object 4"/>
            <p:cNvPicPr/>
            <p:nvPr/>
          </p:nvPicPr>
          <p:blipFill>
            <a:blip r:embed="rId3" cstate="print"/>
            <a:stretch>
              <a:fillRect/>
            </a:stretch>
          </p:blipFill>
          <p:spPr>
            <a:xfrm>
              <a:off x="246244" y="218604"/>
              <a:ext cx="2693612" cy="861855"/>
            </a:xfrm>
            <a:prstGeom prst="rect">
              <a:avLst/>
            </a:prstGeom>
          </p:spPr>
        </p:pic>
        <p:sp>
          <p:nvSpPr>
            <p:cNvPr id="5" name="object 5"/>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6" name="object 6"/>
          <p:cNvSpPr txBox="1">
            <a:spLocks noGrp="1"/>
          </p:cNvSpPr>
          <p:nvPr>
            <p:ph type="title"/>
          </p:nvPr>
        </p:nvSpPr>
        <p:spPr>
          <a:xfrm>
            <a:off x="5647080" y="2420639"/>
            <a:ext cx="8796655" cy="779780"/>
          </a:xfrm>
          <a:prstGeom prst="rect">
            <a:avLst/>
          </a:prstGeom>
        </p:spPr>
        <p:txBody>
          <a:bodyPr vert="horz" wrap="square" lIns="0" tIns="12065" rIns="0" bIns="0" rtlCol="0">
            <a:spAutoFit/>
          </a:bodyPr>
          <a:lstStyle/>
          <a:p>
            <a:pPr>
              <a:lnSpc>
                <a:spcPct val="100000"/>
              </a:lnSpc>
              <a:spcBef>
                <a:spcPts val="95"/>
              </a:spcBef>
              <a:tabLst>
                <a:tab pos="3103880" algn="l"/>
                <a:tab pos="5076190" algn="l"/>
              </a:tabLst>
            </a:pPr>
            <a:r>
              <a:rPr u="none" spc="285" dirty="0">
                <a:solidFill>
                  <a:srgbClr val="242424"/>
                </a:solidFill>
              </a:rPr>
              <a:t>Por</a:t>
            </a:r>
            <a:r>
              <a:rPr u="none" spc="-585" dirty="0">
                <a:solidFill>
                  <a:srgbClr val="242424"/>
                </a:solidFill>
              </a:rPr>
              <a:t> </a:t>
            </a:r>
            <a:r>
              <a:rPr u="none" spc="-5" dirty="0">
                <a:solidFill>
                  <a:srgbClr val="242424"/>
                </a:solidFill>
              </a:rPr>
              <a:t>t</a:t>
            </a:r>
            <a:r>
              <a:rPr u="none" spc="-750" dirty="0">
                <a:solidFill>
                  <a:srgbClr val="242424"/>
                </a:solidFill>
              </a:rPr>
              <a:t> </a:t>
            </a:r>
            <a:r>
              <a:rPr u="none" spc="390" dirty="0">
                <a:solidFill>
                  <a:srgbClr val="242424"/>
                </a:solidFill>
              </a:rPr>
              <a:t>folio	</a:t>
            </a:r>
            <a:r>
              <a:rPr u="none" spc="260" dirty="0">
                <a:solidFill>
                  <a:srgbClr val="242424"/>
                </a:solidFill>
              </a:rPr>
              <a:t>Team	</a:t>
            </a:r>
            <a:r>
              <a:rPr u="none" spc="434" dirty="0">
                <a:solidFill>
                  <a:srgbClr val="242424"/>
                </a:solidFill>
              </a:rPr>
              <a:t>Application</a:t>
            </a:r>
          </a:p>
        </p:txBody>
      </p:sp>
      <p:sp>
        <p:nvSpPr>
          <p:cNvPr id="10" name="object 10"/>
          <p:cNvSpPr txBox="1"/>
          <p:nvPr/>
        </p:nvSpPr>
        <p:spPr>
          <a:xfrm>
            <a:off x="4524399" y="3687746"/>
            <a:ext cx="11042015" cy="5560625"/>
          </a:xfrm>
          <a:prstGeom prst="rect">
            <a:avLst/>
          </a:prstGeom>
        </p:spPr>
        <p:txBody>
          <a:bodyPr vert="horz" wrap="square" lIns="0" tIns="15240" rIns="0" bIns="0" rtlCol="0">
            <a:spAutoFit/>
          </a:bodyPr>
          <a:lstStyle/>
          <a:p>
            <a:pPr marL="535305" indent="-472440">
              <a:lnSpc>
                <a:spcPct val="100000"/>
              </a:lnSpc>
              <a:spcBef>
                <a:spcPts val="120"/>
              </a:spcBef>
              <a:buFont typeface="Wingdings"/>
              <a:buChar char=""/>
              <a:tabLst>
                <a:tab pos="535940" algn="l"/>
              </a:tabLst>
            </a:pPr>
            <a:r>
              <a:rPr sz="2950" b="1" spc="5" dirty="0">
                <a:latin typeface="Garamond"/>
                <a:cs typeface="Garamond"/>
              </a:rPr>
              <a:t>Timeline:</a:t>
            </a:r>
            <a:endParaRPr sz="2950" dirty="0">
              <a:latin typeface="Garamond"/>
              <a:cs typeface="Garamond"/>
            </a:endParaRPr>
          </a:p>
          <a:p>
            <a:pPr marL="1289685" lvl="1" indent="-473075">
              <a:lnSpc>
                <a:spcPct val="100000"/>
              </a:lnSpc>
              <a:spcBef>
                <a:spcPts val="25"/>
              </a:spcBef>
              <a:buFont typeface="Wingdings"/>
              <a:buChar char=""/>
              <a:tabLst>
                <a:tab pos="1289685" algn="l"/>
                <a:tab pos="1290320" algn="l"/>
              </a:tabLst>
            </a:pPr>
            <a:r>
              <a:rPr lang="en-US" sz="2950" spc="5" dirty="0">
                <a:latin typeface="Garamond"/>
                <a:cs typeface="Garamond"/>
              </a:rPr>
              <a:t>Opens</a:t>
            </a:r>
            <a:r>
              <a:rPr sz="2950" spc="5" dirty="0">
                <a:latin typeface="Garamond"/>
                <a:cs typeface="Garamond"/>
              </a:rPr>
              <a:t> </a:t>
            </a:r>
            <a:r>
              <a:rPr sz="2950" spc="10" dirty="0">
                <a:latin typeface="Garamond"/>
                <a:cs typeface="Garamond"/>
              </a:rPr>
              <a:t>on </a:t>
            </a:r>
            <a:r>
              <a:rPr lang="en-US" sz="2950" u="sng" spc="-50" dirty="0">
                <a:latin typeface="Garamond"/>
                <a:cs typeface="Garamond"/>
              </a:rPr>
              <a:t>Friday, 2/11 at 12:00 AM</a:t>
            </a:r>
          </a:p>
          <a:p>
            <a:pPr marL="1289685" lvl="1" indent="-473075">
              <a:lnSpc>
                <a:spcPct val="100000"/>
              </a:lnSpc>
              <a:spcBef>
                <a:spcPts val="25"/>
              </a:spcBef>
              <a:buFont typeface="Wingdings"/>
              <a:buChar char=""/>
              <a:tabLst>
                <a:tab pos="1289685" algn="l"/>
                <a:tab pos="1290320" algn="l"/>
              </a:tabLst>
            </a:pPr>
            <a:r>
              <a:rPr lang="en-US" sz="2950" spc="-50" dirty="0">
                <a:latin typeface="Garamond"/>
                <a:cs typeface="Garamond"/>
              </a:rPr>
              <a:t>Closes on </a:t>
            </a:r>
            <a:r>
              <a:rPr lang="en-US" sz="2950" u="sng" spc="-50" dirty="0">
                <a:latin typeface="Garamond"/>
                <a:cs typeface="Garamond"/>
              </a:rPr>
              <a:t>Friday, 2/18 at 9:00 AM</a:t>
            </a:r>
            <a:endParaRPr sz="2950" u="sng" dirty="0">
              <a:latin typeface="Garamond"/>
              <a:cs typeface="Garamond"/>
            </a:endParaRPr>
          </a:p>
          <a:p>
            <a:pPr lvl="1">
              <a:lnSpc>
                <a:spcPct val="100000"/>
              </a:lnSpc>
              <a:spcBef>
                <a:spcPts val="40"/>
              </a:spcBef>
              <a:buFont typeface="Wingdings"/>
              <a:buChar char=""/>
            </a:pPr>
            <a:endParaRPr sz="3150" dirty="0">
              <a:latin typeface="Garamond"/>
              <a:cs typeface="Garamond"/>
            </a:endParaRPr>
          </a:p>
          <a:p>
            <a:pPr marL="535305" indent="-472440">
              <a:lnSpc>
                <a:spcPct val="100000"/>
              </a:lnSpc>
              <a:buFont typeface="Wingdings"/>
              <a:buChar char=""/>
              <a:tabLst>
                <a:tab pos="535940" algn="l"/>
              </a:tabLst>
            </a:pPr>
            <a:r>
              <a:rPr sz="2950" b="1" dirty="0">
                <a:latin typeface="Garamond"/>
                <a:cs typeface="Garamond"/>
              </a:rPr>
              <a:t>Eligibility: </a:t>
            </a:r>
            <a:r>
              <a:rPr sz="2950" spc="5" dirty="0">
                <a:latin typeface="Garamond"/>
                <a:cs typeface="Garamond"/>
              </a:rPr>
              <a:t>open to </a:t>
            </a:r>
            <a:r>
              <a:rPr sz="2950" dirty="0">
                <a:latin typeface="Garamond"/>
                <a:cs typeface="Garamond"/>
              </a:rPr>
              <a:t>all </a:t>
            </a:r>
            <a:r>
              <a:rPr sz="2950" spc="10" dirty="0">
                <a:latin typeface="Garamond"/>
                <a:cs typeface="Garamond"/>
              </a:rPr>
              <a:t>NYU</a:t>
            </a:r>
            <a:r>
              <a:rPr sz="2950" spc="5" dirty="0">
                <a:latin typeface="Garamond"/>
                <a:cs typeface="Garamond"/>
              </a:rPr>
              <a:t> students</a:t>
            </a:r>
            <a:r>
              <a:rPr lang="en-US" sz="2950" spc="5" dirty="0">
                <a:latin typeface="Garamond"/>
                <a:cs typeface="Garamond"/>
              </a:rPr>
              <a:t>, no experience required</a:t>
            </a:r>
            <a:endParaRPr sz="2950" dirty="0">
              <a:latin typeface="Garamond"/>
              <a:cs typeface="Garamond"/>
            </a:endParaRPr>
          </a:p>
          <a:p>
            <a:pPr>
              <a:lnSpc>
                <a:spcPct val="100000"/>
              </a:lnSpc>
              <a:spcBef>
                <a:spcPts val="40"/>
              </a:spcBef>
              <a:buFont typeface="Wingdings"/>
              <a:buChar char=""/>
            </a:pPr>
            <a:endParaRPr sz="3150" dirty="0">
              <a:latin typeface="Garamond"/>
              <a:cs typeface="Garamond"/>
            </a:endParaRPr>
          </a:p>
          <a:p>
            <a:pPr marL="535305" indent="-472440">
              <a:lnSpc>
                <a:spcPct val="100000"/>
              </a:lnSpc>
              <a:buFont typeface="Wingdings"/>
              <a:buChar char=""/>
              <a:tabLst>
                <a:tab pos="535940" algn="l"/>
              </a:tabLst>
            </a:pPr>
            <a:r>
              <a:rPr sz="2950" b="1" dirty="0">
                <a:latin typeface="Garamond"/>
                <a:cs typeface="Garamond"/>
              </a:rPr>
              <a:t>Application</a:t>
            </a:r>
            <a:r>
              <a:rPr sz="2950" b="1" spc="5" dirty="0">
                <a:latin typeface="Garamond"/>
                <a:cs typeface="Garamond"/>
              </a:rPr>
              <a:t> </a:t>
            </a:r>
            <a:r>
              <a:rPr sz="2950" b="1" dirty="0">
                <a:latin typeface="Garamond"/>
                <a:cs typeface="Garamond"/>
              </a:rPr>
              <a:t>Process:</a:t>
            </a:r>
            <a:endParaRPr sz="2950" dirty="0">
              <a:latin typeface="Garamond"/>
              <a:cs typeface="Garamond"/>
            </a:endParaRPr>
          </a:p>
          <a:p>
            <a:pPr marL="1289685" lvl="1" indent="-473075">
              <a:lnSpc>
                <a:spcPct val="100000"/>
              </a:lnSpc>
              <a:spcBef>
                <a:spcPts val="20"/>
              </a:spcBef>
              <a:buFont typeface="Wingdings"/>
              <a:buChar char=""/>
              <a:tabLst>
                <a:tab pos="1289685" algn="l"/>
                <a:tab pos="1290320" algn="l"/>
              </a:tabLst>
            </a:pPr>
            <a:r>
              <a:rPr sz="2950" spc="-5" dirty="0">
                <a:latin typeface="Garamond"/>
                <a:cs typeface="Garamond"/>
              </a:rPr>
              <a:t>Fill </a:t>
            </a:r>
            <a:r>
              <a:rPr sz="2950" spc="5" dirty="0">
                <a:latin typeface="Garamond"/>
                <a:cs typeface="Garamond"/>
              </a:rPr>
              <a:t>in Google </a:t>
            </a:r>
            <a:r>
              <a:rPr sz="2950" spc="30" dirty="0">
                <a:latin typeface="Garamond"/>
                <a:cs typeface="Garamond"/>
              </a:rPr>
              <a:t>form </a:t>
            </a:r>
            <a:r>
              <a:rPr sz="2950" spc="5" dirty="0">
                <a:latin typeface="Garamond"/>
                <a:cs typeface="Garamond"/>
              </a:rPr>
              <a:t>(admin </a:t>
            </a:r>
            <a:r>
              <a:rPr sz="2950" dirty="0">
                <a:latin typeface="Garamond"/>
                <a:cs typeface="Garamond"/>
              </a:rPr>
              <a:t>details </a:t>
            </a:r>
            <a:r>
              <a:rPr sz="2950" spc="10" dirty="0">
                <a:latin typeface="Garamond"/>
                <a:cs typeface="Garamond"/>
              </a:rPr>
              <a:t>&amp; portfolio</a:t>
            </a:r>
            <a:r>
              <a:rPr sz="2950" spc="-5" dirty="0">
                <a:latin typeface="Garamond"/>
                <a:cs typeface="Garamond"/>
              </a:rPr>
              <a:t> preference)</a:t>
            </a:r>
            <a:endParaRPr sz="2950" dirty="0">
              <a:latin typeface="Garamond"/>
              <a:cs typeface="Garamond"/>
            </a:endParaRPr>
          </a:p>
          <a:p>
            <a:pPr marL="1289685" marR="139065" lvl="1" indent="-472440">
              <a:lnSpc>
                <a:spcPct val="100600"/>
              </a:lnSpc>
              <a:buFont typeface="Wingdings"/>
              <a:buChar char=""/>
              <a:tabLst>
                <a:tab pos="1289685" algn="l"/>
                <a:tab pos="1290320" algn="l"/>
              </a:tabLst>
            </a:pPr>
            <a:r>
              <a:rPr lang="en-US" sz="2950" spc="5" dirty="0">
                <a:latin typeface="Garamond"/>
                <a:cs typeface="Garamond"/>
              </a:rPr>
              <a:t>Submit your application responses as a PDF/Word </a:t>
            </a:r>
            <a:endParaRPr sz="2950" dirty="0">
              <a:latin typeface="Garamond"/>
              <a:cs typeface="Garamond"/>
            </a:endParaRPr>
          </a:p>
          <a:p>
            <a:pPr lvl="1">
              <a:lnSpc>
                <a:spcPct val="100000"/>
              </a:lnSpc>
              <a:spcBef>
                <a:spcPts val="20"/>
              </a:spcBef>
              <a:buFont typeface="Wingdings"/>
              <a:buChar char=""/>
            </a:pPr>
            <a:endParaRPr sz="3150" dirty="0">
              <a:latin typeface="Garamond"/>
              <a:cs typeface="Garamond"/>
            </a:endParaRPr>
          </a:p>
          <a:p>
            <a:pPr marL="535305" marR="17780" indent="-472440">
              <a:lnSpc>
                <a:spcPct val="100600"/>
              </a:lnSpc>
              <a:buFont typeface="Wingdings"/>
              <a:buChar char=""/>
              <a:tabLst>
                <a:tab pos="535940" algn="l"/>
                <a:tab pos="7018020" algn="l"/>
              </a:tabLst>
            </a:pPr>
            <a:r>
              <a:rPr sz="2950" spc="5" dirty="0">
                <a:latin typeface="Garamond"/>
                <a:cs typeface="Garamond"/>
              </a:rPr>
              <a:t>All </a:t>
            </a:r>
            <a:r>
              <a:rPr sz="2950" spc="10" dirty="0">
                <a:latin typeface="Garamond"/>
                <a:cs typeface="Garamond"/>
              </a:rPr>
              <a:t>instructions </a:t>
            </a:r>
            <a:r>
              <a:rPr sz="2950" dirty="0">
                <a:latin typeface="Garamond"/>
                <a:cs typeface="Garamond"/>
              </a:rPr>
              <a:t>will </a:t>
            </a:r>
            <a:r>
              <a:rPr sz="2950" spc="10" dirty="0">
                <a:latin typeface="Garamond"/>
                <a:cs typeface="Garamond"/>
              </a:rPr>
              <a:t>be on the </a:t>
            </a:r>
            <a:r>
              <a:rPr sz="2950" spc="5" dirty="0">
                <a:latin typeface="Garamond"/>
                <a:cs typeface="Garamond"/>
              </a:rPr>
              <a:t>front</a:t>
            </a:r>
            <a:r>
              <a:rPr sz="2950" spc="-15" dirty="0">
                <a:latin typeface="Garamond"/>
                <a:cs typeface="Garamond"/>
              </a:rPr>
              <a:t> </a:t>
            </a:r>
            <a:r>
              <a:rPr sz="2950" spc="15" dirty="0">
                <a:latin typeface="Garamond"/>
                <a:cs typeface="Garamond"/>
              </a:rPr>
              <a:t>page</a:t>
            </a:r>
            <a:r>
              <a:rPr sz="2950" spc="10" dirty="0">
                <a:latin typeface="Garamond"/>
                <a:cs typeface="Garamond"/>
              </a:rPr>
              <a:t> </a:t>
            </a:r>
            <a:r>
              <a:rPr sz="2950" spc="5" dirty="0">
                <a:latin typeface="Garamond"/>
                <a:cs typeface="Garamond"/>
              </a:rPr>
              <a:t>of	our </a:t>
            </a:r>
            <a:r>
              <a:rPr sz="2950" spc="-10" dirty="0">
                <a:latin typeface="Garamond"/>
                <a:cs typeface="Garamond"/>
              </a:rPr>
              <a:t>website, </a:t>
            </a:r>
            <a:r>
              <a:rPr sz="2950" spc="10" dirty="0">
                <a:latin typeface="Garamond"/>
                <a:cs typeface="Garamond"/>
              </a:rPr>
              <a:t>and </a:t>
            </a:r>
            <a:r>
              <a:rPr sz="2950" dirty="0">
                <a:latin typeface="Garamond"/>
                <a:cs typeface="Garamond"/>
              </a:rPr>
              <a:t>emailed </a:t>
            </a:r>
            <a:r>
              <a:rPr sz="2950" spc="5" dirty="0">
                <a:latin typeface="Garamond"/>
                <a:cs typeface="Garamond"/>
              </a:rPr>
              <a:t>to  </a:t>
            </a:r>
            <a:r>
              <a:rPr sz="2950" dirty="0">
                <a:latin typeface="Garamond"/>
                <a:cs typeface="Garamond"/>
              </a:rPr>
              <a:t>everyone </a:t>
            </a:r>
            <a:r>
              <a:rPr sz="2950" spc="10" dirty="0">
                <a:latin typeface="Garamond"/>
                <a:cs typeface="Garamond"/>
              </a:rPr>
              <a:t>on </a:t>
            </a:r>
            <a:r>
              <a:rPr sz="2950" spc="5" dirty="0">
                <a:latin typeface="Garamond"/>
                <a:cs typeface="Garamond"/>
              </a:rPr>
              <a:t>our mailing </a:t>
            </a:r>
            <a:r>
              <a:rPr sz="2950" dirty="0">
                <a:latin typeface="Garamond"/>
                <a:cs typeface="Garamond"/>
              </a:rPr>
              <a:t>list</a:t>
            </a:r>
            <a:r>
              <a:rPr lang="en-US" sz="2950" dirty="0">
                <a:latin typeface="Garamond"/>
                <a:cs typeface="Garamond"/>
              </a:rPr>
              <a:t> (</a:t>
            </a:r>
            <a:r>
              <a:rPr lang="en-US" sz="2950" u="sng" dirty="0">
                <a:latin typeface="Garamond"/>
                <a:cs typeface="Garamond"/>
              </a:rPr>
              <a:t>https://tinyurl.com/3zardr3r</a:t>
            </a:r>
            <a:r>
              <a:rPr lang="en-US" sz="2950" dirty="0">
                <a:latin typeface="Garamond"/>
                <a:cs typeface="Garamond"/>
              </a:rPr>
              <a:t>)</a:t>
            </a:r>
            <a:endParaRPr sz="2950" dirty="0">
              <a:latin typeface="Garamond"/>
              <a:cs typeface="Garamond"/>
            </a:endParaRPr>
          </a:p>
        </p:txBody>
      </p:sp>
      <p:sp>
        <p:nvSpPr>
          <p:cNvPr id="11" name="object 11"/>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4</a:t>
            </a:fld>
            <a:endParaRPr spc="1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140"/>
            <a:chOff x="0" y="0"/>
            <a:chExt cx="20104099" cy="11307140"/>
          </a:xfrm>
        </p:grpSpPr>
        <p:pic>
          <p:nvPicPr>
            <p:cNvPr id="3" name="object 3"/>
            <p:cNvPicPr/>
            <p:nvPr/>
          </p:nvPicPr>
          <p:blipFill>
            <a:blip r:embed="rId2" cstate="print"/>
            <a:stretch>
              <a:fillRect/>
            </a:stretch>
          </p:blipFill>
          <p:spPr>
            <a:xfrm>
              <a:off x="0" y="0"/>
              <a:ext cx="20104099" cy="11307140"/>
            </a:xfrm>
            <a:prstGeom prst="rect">
              <a:avLst/>
            </a:prstGeom>
          </p:spPr>
        </p:pic>
        <p:pic>
          <p:nvPicPr>
            <p:cNvPr id="4" name="object 4"/>
            <p:cNvPicPr/>
            <p:nvPr/>
          </p:nvPicPr>
          <p:blipFill>
            <a:blip r:embed="rId3" cstate="print"/>
            <a:stretch>
              <a:fillRect/>
            </a:stretch>
          </p:blipFill>
          <p:spPr>
            <a:xfrm>
              <a:off x="246244" y="218604"/>
              <a:ext cx="2693612" cy="861855"/>
            </a:xfrm>
            <a:prstGeom prst="rect">
              <a:avLst/>
            </a:prstGeom>
          </p:spPr>
        </p:pic>
        <p:sp>
          <p:nvSpPr>
            <p:cNvPr id="5" name="object 5"/>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6" name="object 6"/>
          <p:cNvSpPr txBox="1">
            <a:spLocks noGrp="1"/>
          </p:cNvSpPr>
          <p:nvPr>
            <p:ph type="title"/>
          </p:nvPr>
        </p:nvSpPr>
        <p:spPr>
          <a:xfrm>
            <a:off x="3994149" y="2393873"/>
            <a:ext cx="12115800" cy="773930"/>
          </a:xfrm>
          <a:prstGeom prst="rect">
            <a:avLst/>
          </a:prstGeom>
        </p:spPr>
        <p:txBody>
          <a:bodyPr vert="horz" wrap="square" lIns="0" tIns="12065" rIns="0" bIns="0" rtlCol="0">
            <a:spAutoFit/>
          </a:bodyPr>
          <a:lstStyle/>
          <a:p>
            <a:pPr algn="ctr">
              <a:lnSpc>
                <a:spcPct val="100000"/>
              </a:lnSpc>
              <a:spcBef>
                <a:spcPts val="95"/>
              </a:spcBef>
              <a:tabLst>
                <a:tab pos="3103880" algn="l"/>
                <a:tab pos="5076190" algn="l"/>
              </a:tabLst>
            </a:pPr>
            <a:r>
              <a:rPr u="none" spc="285" dirty="0">
                <a:solidFill>
                  <a:srgbClr val="242424"/>
                </a:solidFill>
              </a:rPr>
              <a:t>Por</a:t>
            </a:r>
            <a:r>
              <a:rPr u="none" spc="-585" dirty="0">
                <a:solidFill>
                  <a:srgbClr val="242424"/>
                </a:solidFill>
              </a:rPr>
              <a:t> </a:t>
            </a:r>
            <a:r>
              <a:rPr u="none" spc="-5" dirty="0">
                <a:solidFill>
                  <a:srgbClr val="242424"/>
                </a:solidFill>
              </a:rPr>
              <a:t>t</a:t>
            </a:r>
            <a:r>
              <a:rPr u="none" spc="-750" dirty="0">
                <a:solidFill>
                  <a:srgbClr val="242424"/>
                </a:solidFill>
              </a:rPr>
              <a:t> </a:t>
            </a:r>
            <a:r>
              <a:rPr u="none" spc="390" dirty="0">
                <a:solidFill>
                  <a:srgbClr val="242424"/>
                </a:solidFill>
              </a:rPr>
              <a:t>folio	</a:t>
            </a:r>
            <a:r>
              <a:rPr u="none" spc="260" dirty="0">
                <a:solidFill>
                  <a:srgbClr val="242424"/>
                </a:solidFill>
              </a:rPr>
              <a:t>Team	</a:t>
            </a:r>
            <a:r>
              <a:rPr u="none" spc="434" dirty="0">
                <a:solidFill>
                  <a:srgbClr val="242424"/>
                </a:solidFill>
              </a:rPr>
              <a:t>Application</a:t>
            </a:r>
            <a:r>
              <a:rPr lang="en-US" u="none" spc="434" dirty="0">
                <a:solidFill>
                  <a:srgbClr val="242424"/>
                </a:solidFill>
              </a:rPr>
              <a:t> Tips</a:t>
            </a:r>
            <a:endParaRPr u="none" spc="434" dirty="0">
              <a:solidFill>
                <a:srgbClr val="242424"/>
              </a:solidFill>
            </a:endParaRPr>
          </a:p>
        </p:txBody>
      </p:sp>
      <p:sp>
        <p:nvSpPr>
          <p:cNvPr id="10" name="object 10"/>
          <p:cNvSpPr txBox="1"/>
          <p:nvPr/>
        </p:nvSpPr>
        <p:spPr>
          <a:xfrm>
            <a:off x="4524399" y="3687746"/>
            <a:ext cx="11042015" cy="5578450"/>
          </a:xfrm>
          <a:prstGeom prst="rect">
            <a:avLst/>
          </a:prstGeom>
        </p:spPr>
        <p:txBody>
          <a:bodyPr vert="horz" wrap="square" lIns="0" tIns="15240" rIns="0" bIns="0" rtlCol="0">
            <a:spAutoFit/>
          </a:bodyPr>
          <a:lstStyle/>
          <a:p>
            <a:pPr marL="535305" indent="-472440">
              <a:lnSpc>
                <a:spcPct val="100000"/>
              </a:lnSpc>
              <a:spcBef>
                <a:spcPts val="120"/>
              </a:spcBef>
              <a:buFont typeface="Wingdings"/>
              <a:buChar char=""/>
              <a:tabLst>
                <a:tab pos="535940" algn="l"/>
              </a:tabLst>
            </a:pPr>
            <a:r>
              <a:rPr lang="en-US" sz="2950" spc="5" dirty="0">
                <a:latin typeface="Garamond"/>
                <a:cs typeface="Garamond"/>
              </a:rPr>
              <a:t>If you are an underclassmen, please answer all questions for your grade, regardless of portfolio interest</a:t>
            </a:r>
          </a:p>
          <a:p>
            <a:pPr marL="535305" indent="-472440">
              <a:lnSpc>
                <a:spcPct val="100000"/>
              </a:lnSpc>
              <a:spcBef>
                <a:spcPts val="120"/>
              </a:spcBef>
              <a:buFont typeface="Wingdings"/>
              <a:buChar char=""/>
              <a:tabLst>
                <a:tab pos="535940" algn="l"/>
              </a:tabLst>
            </a:pPr>
            <a:endParaRPr lang="en-US" sz="2950" spc="5"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Helpful if you cite sources (links are fine)</a:t>
            </a:r>
          </a:p>
          <a:p>
            <a:pPr marL="535305" indent="-472440">
              <a:lnSpc>
                <a:spcPct val="100000"/>
              </a:lnSpc>
              <a:spcBef>
                <a:spcPts val="120"/>
              </a:spcBef>
              <a:buFont typeface="Wingdings"/>
              <a:buChar char=""/>
              <a:tabLst>
                <a:tab pos="535940" algn="l"/>
              </a:tabLst>
            </a:pPr>
            <a:endParaRPr lang="en-US" sz="2950"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2 pages max for the three responses</a:t>
            </a:r>
          </a:p>
          <a:p>
            <a:pPr marL="992505" lvl="1" indent="-472440">
              <a:spcBef>
                <a:spcPts val="120"/>
              </a:spcBef>
              <a:buFont typeface="Wingdings"/>
              <a:buChar char=""/>
              <a:tabLst>
                <a:tab pos="535940" algn="l"/>
              </a:tabLst>
            </a:pPr>
            <a:r>
              <a:rPr lang="en-US" sz="2950" dirty="0">
                <a:latin typeface="Garamond"/>
                <a:cs typeface="Garamond"/>
              </a:rPr>
              <a:t>Can easily be done in one page</a:t>
            </a:r>
          </a:p>
          <a:p>
            <a:pPr marL="62865">
              <a:lnSpc>
                <a:spcPct val="100000"/>
              </a:lnSpc>
              <a:spcBef>
                <a:spcPts val="120"/>
              </a:spcBef>
              <a:tabLst>
                <a:tab pos="535940" algn="l"/>
              </a:tabLst>
            </a:pPr>
            <a:endParaRPr lang="en-US" sz="2950"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Try to submit as a PDF or Word, if you choose to submit as a google docs, please give </a:t>
            </a:r>
            <a:r>
              <a:rPr lang="en-US" sz="2950" dirty="0">
                <a:latin typeface="Garamond"/>
                <a:cs typeface="Garamond"/>
                <a:hlinkClick r:id="rId4"/>
              </a:rPr>
              <a:t>quantfsnyu@gmail.com</a:t>
            </a:r>
            <a:r>
              <a:rPr lang="en-US" sz="2950" dirty="0">
                <a:latin typeface="Garamond"/>
                <a:cs typeface="Garamond"/>
              </a:rPr>
              <a:t> access </a:t>
            </a:r>
          </a:p>
          <a:p>
            <a:pPr marL="535305" indent="-472440">
              <a:lnSpc>
                <a:spcPct val="100000"/>
              </a:lnSpc>
              <a:spcBef>
                <a:spcPts val="120"/>
              </a:spcBef>
              <a:buFont typeface="Wingdings"/>
              <a:buChar char=""/>
              <a:tabLst>
                <a:tab pos="535940" algn="l"/>
              </a:tabLst>
            </a:pPr>
            <a:endParaRPr lang="en-US" sz="2950"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Primarily looking for effort, not accuracy</a:t>
            </a:r>
            <a:endParaRPr sz="2950" dirty="0">
              <a:latin typeface="Garamond"/>
              <a:cs typeface="Garamond"/>
            </a:endParaRPr>
          </a:p>
        </p:txBody>
      </p:sp>
      <p:sp>
        <p:nvSpPr>
          <p:cNvPr id="11" name="object 11"/>
          <p:cNvSpPr txBox="1">
            <a:spLocks noGrp="1"/>
          </p:cNvSpPr>
          <p:nvPr>
            <p:ph type="sldNum" sz="quarter" idx="7"/>
          </p:nvPr>
        </p:nvSpPr>
        <p:spPr>
          <a:xfrm>
            <a:off x="19306117" y="10576790"/>
            <a:ext cx="368300" cy="360045"/>
          </a:xfrm>
          <a:prstGeom prst="rect">
            <a:avLst/>
          </a:prstGeom>
        </p:spPr>
        <p:txBody>
          <a:bodyPr vert="horz" wrap="square" lIns="0" tIns="0" rIns="0" bIns="0" rtlCol="0">
            <a:spAutoFit/>
          </a:bodyPr>
          <a:lstStyle>
            <a:defPPr>
              <a:defRPr lang="en-US"/>
            </a:defPPr>
            <a:lvl1pPr marL="0" algn="l" defTabSz="914400" rtl="0" eaLnBrk="1" latinLnBrk="0" hangingPunct="1">
              <a:defRPr sz="1950" b="1" i="0" kern="1200">
                <a:solidFill>
                  <a:srgbClr val="387C9D"/>
                </a:solidFill>
                <a:latin typeface="Segoe UI"/>
                <a:ea typeface="+mn-ea"/>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285"/>
              </a:spcBef>
            </a:pPr>
            <a:fld id="{81D60167-4931-47E6-BA6A-407CBD079E47}" type="slidenum">
              <a:rPr lang="en-US" spc="15" smtClean="0"/>
              <a:pPr marL="38100">
                <a:lnSpc>
                  <a:spcPct val="100000"/>
                </a:lnSpc>
                <a:spcBef>
                  <a:spcPts val="285"/>
                </a:spcBef>
              </a:pPr>
              <a:t>5</a:t>
            </a:fld>
            <a:endParaRPr spc="15" dirty="0"/>
          </a:p>
        </p:txBody>
      </p:sp>
    </p:spTree>
    <p:extLst>
      <p:ext uri="{BB962C8B-B14F-4D97-AF65-F5344CB8AC3E}">
        <p14:creationId xmlns:p14="http://schemas.microsoft.com/office/powerpoint/2010/main" val="25428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140"/>
            <a:chOff x="0" y="0"/>
            <a:chExt cx="20104099" cy="11307140"/>
          </a:xfrm>
        </p:grpSpPr>
        <p:pic>
          <p:nvPicPr>
            <p:cNvPr id="3" name="object 3"/>
            <p:cNvPicPr/>
            <p:nvPr/>
          </p:nvPicPr>
          <p:blipFill>
            <a:blip r:embed="rId2" cstate="print"/>
            <a:stretch>
              <a:fillRect/>
            </a:stretch>
          </p:blipFill>
          <p:spPr>
            <a:xfrm>
              <a:off x="0" y="0"/>
              <a:ext cx="20104099" cy="11307140"/>
            </a:xfrm>
            <a:prstGeom prst="rect">
              <a:avLst/>
            </a:prstGeom>
          </p:spPr>
        </p:pic>
        <p:pic>
          <p:nvPicPr>
            <p:cNvPr id="4" name="object 4"/>
            <p:cNvPicPr/>
            <p:nvPr/>
          </p:nvPicPr>
          <p:blipFill>
            <a:blip r:embed="rId3" cstate="print"/>
            <a:stretch>
              <a:fillRect/>
            </a:stretch>
          </p:blipFill>
          <p:spPr>
            <a:xfrm>
              <a:off x="246244" y="218604"/>
              <a:ext cx="2693612" cy="861855"/>
            </a:xfrm>
            <a:prstGeom prst="rect">
              <a:avLst/>
            </a:prstGeom>
          </p:spPr>
        </p:pic>
        <p:sp>
          <p:nvSpPr>
            <p:cNvPr id="5" name="object 5"/>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6" name="object 6"/>
          <p:cNvSpPr txBox="1">
            <a:spLocks noGrp="1"/>
          </p:cNvSpPr>
          <p:nvPr>
            <p:ph type="title"/>
          </p:nvPr>
        </p:nvSpPr>
        <p:spPr>
          <a:xfrm>
            <a:off x="5647080" y="2420639"/>
            <a:ext cx="8796655" cy="779780"/>
          </a:xfrm>
          <a:prstGeom prst="rect">
            <a:avLst/>
          </a:prstGeom>
        </p:spPr>
        <p:txBody>
          <a:bodyPr vert="horz" wrap="square" lIns="0" tIns="12065" rIns="0" bIns="0" rtlCol="0">
            <a:spAutoFit/>
          </a:bodyPr>
          <a:lstStyle/>
          <a:p>
            <a:pPr algn="ctr">
              <a:lnSpc>
                <a:spcPct val="100000"/>
              </a:lnSpc>
              <a:spcBef>
                <a:spcPts val="95"/>
              </a:spcBef>
              <a:tabLst>
                <a:tab pos="3103880" algn="l"/>
                <a:tab pos="5076190" algn="l"/>
              </a:tabLst>
            </a:pPr>
            <a:r>
              <a:rPr lang="en-US" u="none" spc="285" dirty="0">
                <a:solidFill>
                  <a:srgbClr val="242424"/>
                </a:solidFill>
              </a:rPr>
              <a:t>Portfolio Team Open House</a:t>
            </a:r>
            <a:endParaRPr u="none" spc="434" dirty="0">
              <a:solidFill>
                <a:srgbClr val="242424"/>
              </a:solidFill>
            </a:endParaRPr>
          </a:p>
        </p:txBody>
      </p:sp>
      <p:sp>
        <p:nvSpPr>
          <p:cNvPr id="10" name="object 10"/>
          <p:cNvSpPr txBox="1"/>
          <p:nvPr/>
        </p:nvSpPr>
        <p:spPr>
          <a:xfrm>
            <a:off x="4524399" y="3687746"/>
            <a:ext cx="11042015" cy="5089598"/>
          </a:xfrm>
          <a:prstGeom prst="rect">
            <a:avLst/>
          </a:prstGeom>
        </p:spPr>
        <p:txBody>
          <a:bodyPr vert="horz" wrap="square" lIns="0" tIns="15240" rIns="0" bIns="0" rtlCol="0">
            <a:spAutoFit/>
          </a:bodyPr>
          <a:lstStyle/>
          <a:p>
            <a:pPr marL="535305" indent="-472440">
              <a:lnSpc>
                <a:spcPct val="100000"/>
              </a:lnSpc>
              <a:spcBef>
                <a:spcPts val="120"/>
              </a:spcBef>
              <a:buFont typeface="Wingdings"/>
              <a:buChar char=""/>
              <a:tabLst>
                <a:tab pos="535940" algn="l"/>
              </a:tabLst>
            </a:pPr>
            <a:r>
              <a:rPr lang="en-US" sz="2950" b="1" spc="5" dirty="0">
                <a:latin typeface="Garamond"/>
                <a:cs typeface="Garamond"/>
              </a:rPr>
              <a:t>Time</a:t>
            </a:r>
            <a:r>
              <a:rPr sz="2950" b="1" spc="5" dirty="0">
                <a:latin typeface="Garamond"/>
                <a:cs typeface="Garamond"/>
              </a:rPr>
              <a:t>:</a:t>
            </a:r>
            <a:endParaRPr sz="2950" dirty="0">
              <a:latin typeface="Garamond"/>
              <a:cs typeface="Garamond"/>
            </a:endParaRPr>
          </a:p>
          <a:p>
            <a:pPr marL="1289685" lvl="1" indent="-473075">
              <a:lnSpc>
                <a:spcPct val="100000"/>
              </a:lnSpc>
              <a:spcBef>
                <a:spcPts val="20"/>
              </a:spcBef>
              <a:buFont typeface="Wingdings"/>
              <a:buChar char=""/>
              <a:tabLst>
                <a:tab pos="1289685" algn="l"/>
                <a:tab pos="1290320" algn="l"/>
              </a:tabLst>
            </a:pPr>
            <a:r>
              <a:rPr lang="en-US" sz="2950" spc="5" dirty="0">
                <a:latin typeface="Garamond"/>
                <a:cs typeface="Garamond"/>
              </a:rPr>
              <a:t>Wednesday, 2/16 at 7:00 PM </a:t>
            </a:r>
            <a:endParaRPr sz="2950" dirty="0">
              <a:latin typeface="Garamond"/>
              <a:cs typeface="Garamond"/>
            </a:endParaRPr>
          </a:p>
          <a:p>
            <a:pPr marL="1289685" lvl="1" indent="-473075">
              <a:lnSpc>
                <a:spcPct val="100000"/>
              </a:lnSpc>
              <a:spcBef>
                <a:spcPts val="25"/>
              </a:spcBef>
              <a:buFont typeface="Wingdings"/>
              <a:buChar char=""/>
              <a:tabLst>
                <a:tab pos="1289685" algn="l"/>
                <a:tab pos="1290320" algn="l"/>
              </a:tabLst>
            </a:pPr>
            <a:r>
              <a:rPr lang="en-US" sz="2950" spc="5" dirty="0">
                <a:latin typeface="Garamond"/>
                <a:cs typeface="Garamond"/>
              </a:rPr>
              <a:t>Location: TBD</a:t>
            </a:r>
          </a:p>
          <a:p>
            <a:pPr lvl="1">
              <a:lnSpc>
                <a:spcPct val="100000"/>
              </a:lnSpc>
              <a:spcBef>
                <a:spcPts val="40"/>
              </a:spcBef>
              <a:buFont typeface="Wingdings"/>
              <a:buChar char=""/>
            </a:pPr>
            <a:endParaRPr lang="en-US" sz="3150" dirty="0">
              <a:latin typeface="Garamond"/>
              <a:cs typeface="Garamond"/>
            </a:endParaRPr>
          </a:p>
          <a:p>
            <a:pPr marL="522605" indent="-472440">
              <a:lnSpc>
                <a:spcPct val="100000"/>
              </a:lnSpc>
              <a:buFont typeface="Wingdings"/>
              <a:buChar char=""/>
              <a:tabLst>
                <a:tab pos="523240" algn="l"/>
              </a:tabLst>
            </a:pPr>
            <a:r>
              <a:rPr lang="en-US" sz="2950" b="1" spc="-5" dirty="0">
                <a:latin typeface="Garamond"/>
                <a:cs typeface="Garamond"/>
              </a:rPr>
              <a:t>Investment</a:t>
            </a:r>
            <a:r>
              <a:rPr lang="en-US" sz="2950" b="1" spc="25" dirty="0">
                <a:latin typeface="Garamond"/>
                <a:cs typeface="Garamond"/>
              </a:rPr>
              <a:t> </a:t>
            </a:r>
            <a:r>
              <a:rPr lang="en-US" sz="2950" b="1" dirty="0">
                <a:latin typeface="Garamond"/>
                <a:cs typeface="Garamond"/>
              </a:rPr>
              <a:t>Pitches:</a:t>
            </a:r>
            <a:endParaRPr lang="en-US" sz="2950" dirty="0">
              <a:latin typeface="Garamond"/>
              <a:cs typeface="Garamond"/>
            </a:endParaRPr>
          </a:p>
          <a:p>
            <a:pPr marL="1276985" marR="30480" lvl="1" indent="-472440">
              <a:lnSpc>
                <a:spcPts val="3560"/>
              </a:lnSpc>
              <a:spcBef>
                <a:spcPts val="120"/>
              </a:spcBef>
              <a:buFont typeface="Wingdings"/>
              <a:buChar char=""/>
              <a:tabLst>
                <a:tab pos="1276985" algn="l"/>
                <a:tab pos="1277620" algn="l"/>
              </a:tabLst>
            </a:pPr>
            <a:r>
              <a:rPr lang="en-US" sz="2950" spc="-10" dirty="0">
                <a:latin typeface="Garamond"/>
                <a:cs typeface="Garamond"/>
              </a:rPr>
              <a:t>Each </a:t>
            </a:r>
            <a:r>
              <a:rPr lang="en-US" sz="2950" spc="10" dirty="0">
                <a:latin typeface="Garamond"/>
                <a:cs typeface="Garamond"/>
              </a:rPr>
              <a:t>portfolio </a:t>
            </a:r>
            <a:r>
              <a:rPr lang="en-US" sz="2950" spc="5" dirty="0">
                <a:latin typeface="Garamond"/>
                <a:cs typeface="Garamond"/>
              </a:rPr>
              <a:t>team </a:t>
            </a:r>
            <a:r>
              <a:rPr lang="en-US" sz="2950" dirty="0">
                <a:latin typeface="Garamond"/>
                <a:cs typeface="Garamond"/>
              </a:rPr>
              <a:t>will </a:t>
            </a:r>
            <a:r>
              <a:rPr lang="en-US" sz="2950" spc="5" dirty="0">
                <a:latin typeface="Garamond"/>
                <a:cs typeface="Garamond"/>
              </a:rPr>
              <a:t>present a </a:t>
            </a:r>
            <a:r>
              <a:rPr lang="en-US" sz="2950" spc="-10" dirty="0">
                <a:latin typeface="Garamond"/>
                <a:cs typeface="Garamond"/>
              </a:rPr>
              <a:t>pitch </a:t>
            </a:r>
            <a:r>
              <a:rPr lang="en-US" sz="2950" spc="5" dirty="0">
                <a:latin typeface="Garamond"/>
                <a:cs typeface="Garamond"/>
              </a:rPr>
              <a:t>to </a:t>
            </a:r>
            <a:r>
              <a:rPr lang="en-US" sz="2950" spc="-25" dirty="0">
                <a:latin typeface="Garamond"/>
                <a:cs typeface="Garamond"/>
              </a:rPr>
              <a:t>give </a:t>
            </a:r>
            <a:r>
              <a:rPr lang="en-US" sz="2950" spc="-10" dirty="0">
                <a:latin typeface="Garamond"/>
                <a:cs typeface="Garamond"/>
              </a:rPr>
              <a:t>you </a:t>
            </a:r>
            <a:r>
              <a:rPr lang="en-US" sz="2950" spc="10" dirty="0">
                <a:latin typeface="Garamond"/>
                <a:cs typeface="Garamond"/>
              </a:rPr>
              <a:t>more </a:t>
            </a:r>
            <a:r>
              <a:rPr lang="en-US" sz="2950" spc="5" dirty="0">
                <a:latin typeface="Garamond"/>
                <a:cs typeface="Garamond"/>
              </a:rPr>
              <a:t>insights on what </a:t>
            </a:r>
            <a:r>
              <a:rPr lang="en-US" sz="2950" dirty="0">
                <a:latin typeface="Garamond"/>
                <a:cs typeface="Garamond"/>
              </a:rPr>
              <a:t>our </a:t>
            </a:r>
            <a:r>
              <a:rPr lang="en-US" sz="2950" spc="10" dirty="0">
                <a:latin typeface="Garamond"/>
                <a:cs typeface="Garamond"/>
              </a:rPr>
              <a:t>portfolios </a:t>
            </a:r>
            <a:r>
              <a:rPr lang="en-US" sz="2950" dirty="0">
                <a:latin typeface="Garamond"/>
                <a:cs typeface="Garamond"/>
              </a:rPr>
              <a:t>focus </a:t>
            </a:r>
            <a:r>
              <a:rPr lang="en-US" sz="2950" spc="10" dirty="0">
                <a:latin typeface="Garamond"/>
                <a:cs typeface="Garamond"/>
              </a:rPr>
              <a:t>on &amp; </a:t>
            </a:r>
            <a:r>
              <a:rPr lang="en-US" sz="2950" spc="5" dirty="0">
                <a:latin typeface="Garamond"/>
                <a:cs typeface="Garamond"/>
              </a:rPr>
              <a:t>their </a:t>
            </a:r>
            <a:r>
              <a:rPr lang="en-US" sz="2950" spc="-5" dirty="0">
                <a:latin typeface="Garamond"/>
                <a:cs typeface="Garamond"/>
              </a:rPr>
              <a:t>investment</a:t>
            </a:r>
            <a:r>
              <a:rPr lang="en-US" sz="2950" spc="-50" dirty="0">
                <a:latin typeface="Garamond"/>
                <a:cs typeface="Garamond"/>
              </a:rPr>
              <a:t> </a:t>
            </a:r>
            <a:r>
              <a:rPr lang="en-US" sz="2950" dirty="0">
                <a:latin typeface="Garamond"/>
                <a:cs typeface="Garamond"/>
              </a:rPr>
              <a:t>strategies</a:t>
            </a:r>
          </a:p>
          <a:p>
            <a:pPr marL="1276985" marR="636270" lvl="1" indent="-472440">
              <a:lnSpc>
                <a:spcPts val="3560"/>
              </a:lnSpc>
              <a:spcBef>
                <a:spcPts val="5"/>
              </a:spcBef>
              <a:buFont typeface="Wingdings"/>
              <a:buChar char=""/>
              <a:tabLst>
                <a:tab pos="1276985" algn="l"/>
                <a:tab pos="1277620" algn="l"/>
              </a:tabLst>
            </a:pPr>
            <a:r>
              <a:rPr lang="en-US" sz="2950" spc="-60" dirty="0">
                <a:latin typeface="Garamond"/>
                <a:cs typeface="Garamond"/>
              </a:rPr>
              <a:t>You </a:t>
            </a:r>
            <a:r>
              <a:rPr lang="en-US" sz="2950" dirty="0">
                <a:latin typeface="Garamond"/>
                <a:cs typeface="Garamond"/>
              </a:rPr>
              <a:t>are </a:t>
            </a:r>
            <a:r>
              <a:rPr lang="en-US" sz="2950" spc="5" dirty="0">
                <a:latin typeface="Garamond"/>
                <a:cs typeface="Garamond"/>
              </a:rPr>
              <a:t>encouraged to </a:t>
            </a:r>
            <a:r>
              <a:rPr lang="en-US" sz="2950" spc="10" dirty="0">
                <a:latin typeface="Garamond"/>
                <a:cs typeface="Garamond"/>
              </a:rPr>
              <a:t>participate </a:t>
            </a:r>
            <a:r>
              <a:rPr lang="en-US" sz="2950" spc="5" dirty="0">
                <a:latin typeface="Garamond"/>
                <a:cs typeface="Garamond"/>
              </a:rPr>
              <a:t>during </a:t>
            </a:r>
            <a:r>
              <a:rPr lang="en-US" sz="2950" spc="10" dirty="0">
                <a:latin typeface="Garamond"/>
                <a:cs typeface="Garamond"/>
              </a:rPr>
              <a:t>the </a:t>
            </a:r>
            <a:r>
              <a:rPr lang="en-US" sz="2950" spc="-5" dirty="0">
                <a:latin typeface="Garamond"/>
                <a:cs typeface="Garamond"/>
              </a:rPr>
              <a:t>pitches </a:t>
            </a:r>
            <a:r>
              <a:rPr lang="en-US" sz="2950" spc="5" dirty="0">
                <a:latin typeface="Garamond"/>
                <a:cs typeface="Garamond"/>
              </a:rPr>
              <a:t>and </a:t>
            </a:r>
            <a:r>
              <a:rPr lang="en-US" sz="2950" dirty="0">
                <a:latin typeface="Garamond"/>
                <a:cs typeface="Garamond"/>
              </a:rPr>
              <a:t>ask </a:t>
            </a:r>
            <a:r>
              <a:rPr lang="en-US" sz="2950" spc="5" dirty="0">
                <a:latin typeface="Garamond"/>
                <a:cs typeface="Garamond"/>
              </a:rPr>
              <a:t>any  </a:t>
            </a:r>
            <a:r>
              <a:rPr lang="en-US" sz="2950" dirty="0">
                <a:latin typeface="Garamond"/>
                <a:cs typeface="Garamond"/>
              </a:rPr>
              <a:t>questions </a:t>
            </a:r>
            <a:r>
              <a:rPr lang="en-US" sz="2950" spc="-10" dirty="0">
                <a:latin typeface="Garamond"/>
                <a:cs typeface="Garamond"/>
              </a:rPr>
              <a:t>you </a:t>
            </a:r>
            <a:r>
              <a:rPr lang="en-US" sz="2950" spc="-5" dirty="0">
                <a:latin typeface="Garamond"/>
                <a:cs typeface="Garamond"/>
              </a:rPr>
              <a:t>may</a:t>
            </a:r>
            <a:r>
              <a:rPr lang="en-US" sz="2950" spc="5" dirty="0">
                <a:latin typeface="Garamond"/>
                <a:cs typeface="Garamond"/>
              </a:rPr>
              <a:t> </a:t>
            </a:r>
            <a:r>
              <a:rPr lang="en-US" sz="2950" spc="-20" dirty="0">
                <a:latin typeface="Garamond"/>
                <a:cs typeface="Garamond"/>
              </a:rPr>
              <a:t>have</a:t>
            </a:r>
            <a:endParaRPr lang="en-US" sz="2950" dirty="0">
              <a:latin typeface="Garamond"/>
              <a:cs typeface="Garamond"/>
            </a:endParaRPr>
          </a:p>
          <a:p>
            <a:pPr marL="1276985" marR="234950" lvl="1" indent="-472440">
              <a:lnSpc>
                <a:spcPts val="3560"/>
              </a:lnSpc>
              <a:spcBef>
                <a:spcPts val="5"/>
              </a:spcBef>
              <a:buFont typeface="Wingdings"/>
              <a:buChar char=""/>
              <a:tabLst>
                <a:tab pos="1276985" algn="l"/>
                <a:tab pos="1277620" algn="l"/>
                <a:tab pos="8431530" algn="l"/>
              </a:tabLst>
            </a:pPr>
            <a:r>
              <a:rPr lang="en-US" sz="2950" spc="-60" dirty="0">
                <a:latin typeface="Garamond"/>
                <a:cs typeface="Garamond"/>
              </a:rPr>
              <a:t>You </a:t>
            </a:r>
            <a:r>
              <a:rPr lang="en-US" sz="2950" dirty="0">
                <a:latin typeface="Garamond"/>
                <a:cs typeface="Garamond"/>
              </a:rPr>
              <a:t>will also </a:t>
            </a:r>
            <a:r>
              <a:rPr lang="en-US" sz="2950" spc="10" dirty="0">
                <a:latin typeface="Garamond"/>
                <a:cs typeface="Garamond"/>
              </a:rPr>
              <a:t>get </a:t>
            </a:r>
            <a:r>
              <a:rPr lang="en-US" sz="2950" spc="5" dirty="0">
                <a:latin typeface="Garamond"/>
                <a:cs typeface="Garamond"/>
              </a:rPr>
              <a:t>a </a:t>
            </a:r>
            <a:r>
              <a:rPr lang="en-US" sz="2950" spc="-5" dirty="0">
                <a:latin typeface="Garamond"/>
                <a:cs typeface="Garamond"/>
              </a:rPr>
              <a:t>chance </a:t>
            </a:r>
            <a:r>
              <a:rPr lang="en-US" sz="2950" spc="5" dirty="0">
                <a:latin typeface="Garamond"/>
                <a:cs typeface="Garamond"/>
              </a:rPr>
              <a:t>to talk to</a:t>
            </a:r>
            <a:r>
              <a:rPr lang="en-US" sz="2950" spc="150" dirty="0">
                <a:latin typeface="Garamond"/>
                <a:cs typeface="Garamond"/>
              </a:rPr>
              <a:t> </a:t>
            </a:r>
            <a:r>
              <a:rPr lang="en-US" sz="2950" spc="5" dirty="0">
                <a:latin typeface="Garamond"/>
                <a:cs typeface="Garamond"/>
              </a:rPr>
              <a:t>members </a:t>
            </a:r>
            <a:r>
              <a:rPr lang="en-US" sz="2950" dirty="0">
                <a:latin typeface="Garamond"/>
                <a:cs typeface="Garamond"/>
              </a:rPr>
              <a:t>of </a:t>
            </a:r>
            <a:r>
              <a:rPr lang="en-US" sz="2950" spc="10" dirty="0">
                <a:latin typeface="Garamond"/>
                <a:cs typeface="Garamond"/>
              </a:rPr>
              <a:t>the portfolio</a:t>
            </a:r>
            <a:r>
              <a:rPr lang="en-US" sz="2950" spc="-80" dirty="0">
                <a:latin typeface="Garamond"/>
                <a:cs typeface="Garamond"/>
              </a:rPr>
              <a:t> </a:t>
            </a:r>
            <a:r>
              <a:rPr lang="en-US" sz="2950" spc="5" dirty="0">
                <a:latin typeface="Garamond"/>
                <a:cs typeface="Garamond"/>
              </a:rPr>
              <a:t>team and </a:t>
            </a:r>
            <a:r>
              <a:rPr lang="en-US" sz="2950" spc="10" dirty="0">
                <a:latin typeface="Garamond"/>
                <a:cs typeface="Garamond"/>
              </a:rPr>
              <a:t>learn more </a:t>
            </a:r>
            <a:r>
              <a:rPr lang="en-US" sz="2950" spc="5" dirty="0">
                <a:latin typeface="Garamond"/>
                <a:cs typeface="Garamond"/>
              </a:rPr>
              <a:t>about what they</a:t>
            </a:r>
            <a:r>
              <a:rPr lang="en-US" sz="2950" spc="-75" dirty="0">
                <a:latin typeface="Garamond"/>
                <a:cs typeface="Garamond"/>
              </a:rPr>
              <a:t> </a:t>
            </a:r>
            <a:r>
              <a:rPr lang="en-US" sz="2950" spc="10" dirty="0">
                <a:latin typeface="Garamond"/>
                <a:cs typeface="Garamond"/>
              </a:rPr>
              <a:t>do</a:t>
            </a:r>
            <a:endParaRPr lang="en-US" sz="2950" dirty="0">
              <a:latin typeface="Garamond"/>
              <a:cs typeface="Garamond"/>
            </a:endParaRPr>
          </a:p>
        </p:txBody>
      </p:sp>
      <p:sp>
        <p:nvSpPr>
          <p:cNvPr id="11" name="object 11"/>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6</a:t>
            </a:fld>
            <a:endParaRPr spc="15" dirty="0"/>
          </a:p>
        </p:txBody>
      </p:sp>
    </p:spTree>
    <p:extLst>
      <p:ext uri="{BB962C8B-B14F-4D97-AF65-F5344CB8AC3E}">
        <p14:creationId xmlns:p14="http://schemas.microsoft.com/office/powerpoint/2010/main" val="195735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8157746"/>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Review – </a:t>
            </a:r>
            <a:r>
              <a:rPr sz="4950" b="1" spc="385" dirty="0">
                <a:latin typeface="Garamond"/>
                <a:cs typeface="Garamond"/>
              </a:rPr>
              <a:t>What</a:t>
            </a:r>
            <a:r>
              <a:rPr lang="en-US" sz="4950" b="1" spc="385" dirty="0">
                <a:latin typeface="Garamond"/>
                <a:cs typeface="Garamond"/>
              </a:rPr>
              <a:t> </a:t>
            </a:r>
            <a:r>
              <a:rPr sz="4950" b="1" spc="235" dirty="0">
                <a:latin typeface="Garamond"/>
                <a:cs typeface="Garamond"/>
              </a:rPr>
              <a:t>is</a:t>
            </a:r>
            <a:r>
              <a:rPr lang="en-US" sz="4950" b="1" spc="235" dirty="0">
                <a:latin typeface="Garamond"/>
                <a:cs typeface="Garamond"/>
              </a:rPr>
              <a:t> </a:t>
            </a:r>
            <a:r>
              <a:rPr sz="4950" b="1" spc="-5" dirty="0">
                <a:latin typeface="Garamond"/>
                <a:cs typeface="Garamond"/>
              </a:rPr>
              <a:t>a</a:t>
            </a:r>
            <a:r>
              <a:rPr lang="en-US" sz="4950" b="1" spc="-5" dirty="0">
                <a:latin typeface="Garamond"/>
                <a:cs typeface="Garamond"/>
              </a:rPr>
              <a:t>n option</a:t>
            </a:r>
            <a:r>
              <a:rPr sz="4950" b="1" spc="409" dirty="0">
                <a:latin typeface="Garamond"/>
                <a:cs typeface="Garamond"/>
              </a:rPr>
              <a:t>?</a:t>
            </a:r>
            <a:endParaRPr sz="5500" dirty="0">
              <a:latin typeface="Garamond"/>
              <a:cs typeface="Garamond"/>
            </a:endParaRPr>
          </a:p>
          <a:p>
            <a:pPr marL="2311400" marR="1629410" indent="-472440">
              <a:lnSpc>
                <a:spcPct val="100699"/>
              </a:lnSpc>
              <a:spcBef>
                <a:spcPts val="4815"/>
              </a:spcBef>
              <a:buFont typeface="Wingdings"/>
              <a:buChar char=""/>
              <a:tabLst>
                <a:tab pos="2312035" algn="l"/>
              </a:tabLst>
            </a:pPr>
            <a:r>
              <a:rPr lang="en-US" sz="2950" b="1" dirty="0">
                <a:latin typeface="Garamond"/>
                <a:cs typeface="Garamond"/>
              </a:rPr>
              <a:t>Options</a:t>
            </a:r>
            <a:r>
              <a:rPr sz="2950" b="1" dirty="0">
                <a:latin typeface="Garamond"/>
                <a:cs typeface="Garamond"/>
              </a:rPr>
              <a:t> </a:t>
            </a:r>
            <a:r>
              <a:rPr lang="en-US" sz="2950" spc="5" dirty="0">
                <a:latin typeface="Garamond"/>
                <a:cs typeface="Garamond"/>
              </a:rPr>
              <a:t>are contracts between two traders who agree to certain conditions under which they are allowed/required to buy/sell stock over a prearranged timeframe. These contracts are exchange traded </a:t>
            </a:r>
            <a:endParaRPr sz="2950" dirty="0">
              <a:latin typeface="Garamond"/>
              <a:cs typeface="Garamond"/>
            </a:endParaRPr>
          </a:p>
          <a:p>
            <a:pPr>
              <a:lnSpc>
                <a:spcPct val="100000"/>
              </a:lnSpc>
              <a:spcBef>
                <a:spcPts val="15"/>
              </a:spcBef>
              <a:buFont typeface="Wingdings"/>
              <a:buChar char=""/>
            </a:pPr>
            <a:endParaRPr sz="3150" dirty="0">
              <a:latin typeface="Garamond"/>
              <a:cs typeface="Garamond"/>
            </a:endParaRPr>
          </a:p>
          <a:p>
            <a:pPr marL="2311400" marR="1631314" indent="-472440">
              <a:lnSpc>
                <a:spcPct val="100600"/>
              </a:lnSpc>
              <a:spcBef>
                <a:spcPts val="5"/>
              </a:spcBef>
              <a:buFont typeface="Wingdings"/>
              <a:buChar char=""/>
              <a:tabLst>
                <a:tab pos="2312035" algn="l"/>
              </a:tabLst>
            </a:pPr>
            <a:r>
              <a:rPr lang="en-US" sz="2950" b="1" spc="5" dirty="0">
                <a:latin typeface="Garamond"/>
                <a:cs typeface="Garamond"/>
              </a:rPr>
              <a:t>Calls </a:t>
            </a:r>
            <a:r>
              <a:rPr sz="2950" dirty="0">
                <a:latin typeface="Garamond"/>
                <a:cs typeface="Garamond"/>
              </a:rPr>
              <a:t>are </a:t>
            </a:r>
            <a:r>
              <a:rPr lang="en-US" sz="2950" spc="5" dirty="0">
                <a:latin typeface="Garamond"/>
                <a:cs typeface="Garamond"/>
              </a:rPr>
              <a:t>agreements where the buyer has the right but not the obligation to buy a security at a specific strike price, as such the seller is required to sell the security to the buyer at that price if the buyer exercises their rights under the option agreement</a:t>
            </a:r>
          </a:p>
          <a:p>
            <a:pPr marL="1838960" marR="1631314">
              <a:lnSpc>
                <a:spcPct val="100600"/>
              </a:lnSpc>
              <a:spcBef>
                <a:spcPts val="5"/>
              </a:spcBef>
              <a:tabLst>
                <a:tab pos="2312035" algn="l"/>
              </a:tabLst>
            </a:pPr>
            <a:endParaRPr sz="3150" dirty="0">
              <a:latin typeface="Garamond"/>
              <a:cs typeface="Garamond"/>
            </a:endParaRPr>
          </a:p>
          <a:p>
            <a:pPr marL="2311400" marR="1437640" indent="-472440">
              <a:lnSpc>
                <a:spcPct val="100600"/>
              </a:lnSpc>
              <a:buFont typeface="Wingdings"/>
              <a:buChar char=""/>
              <a:tabLst>
                <a:tab pos="2312035" algn="l"/>
                <a:tab pos="6231255" algn="l"/>
              </a:tabLst>
            </a:pPr>
            <a:r>
              <a:rPr lang="en-US" sz="2950" b="1" spc="5" dirty="0">
                <a:latin typeface="Garamond"/>
                <a:cs typeface="Garamond"/>
              </a:rPr>
              <a:t>Puts </a:t>
            </a:r>
            <a:r>
              <a:rPr lang="en-US" sz="2950" dirty="0">
                <a:latin typeface="Garamond"/>
                <a:cs typeface="Garamond"/>
              </a:rPr>
              <a:t>are </a:t>
            </a:r>
            <a:r>
              <a:rPr lang="en-US" sz="2950" spc="5" dirty="0">
                <a:latin typeface="Garamond"/>
                <a:cs typeface="Garamond"/>
              </a:rPr>
              <a:t>agreements where the buyer has the right but not the obligation to sell a security at a specific strike price, as such the seller is required to buy the security from the buyer at that price if the buyer exercises their rights under the option agreement</a:t>
            </a:r>
            <a:endParaRPr sz="295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7</a:t>
            </a:fld>
            <a:endParaRPr spc="15"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1532471"/>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Review – Payoff Diagrams</a:t>
            </a:r>
            <a:endParaRPr sz="495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8</a:t>
            </a:fld>
            <a:endParaRPr spc="15" dirty="0"/>
          </a:p>
        </p:txBody>
      </p:sp>
      <p:pic>
        <p:nvPicPr>
          <p:cNvPr id="7" name="Picture 2" descr="raph showing the expected profit or loss for the long call option strat">
            <a:extLst>
              <a:ext uri="{FF2B5EF4-FFF2-40B4-BE49-F238E27FC236}">
                <a16:creationId xmlns:a16="http://schemas.microsoft.com/office/drawing/2014/main" id="{D7E849AE-2364-914C-91C3-AFEA0D767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2648" y="4130675"/>
            <a:ext cx="5966899" cy="44751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ge result for payoff diagram for a put">
            <a:extLst>
              <a:ext uri="{FF2B5EF4-FFF2-40B4-BE49-F238E27FC236}">
                <a16:creationId xmlns:a16="http://schemas.microsoft.com/office/drawing/2014/main" id="{B1A9210A-ADDD-514C-ACC4-D2B99A80BE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4553" y="4130675"/>
            <a:ext cx="5966899" cy="44751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290300"/>
            <a:chOff x="0" y="0"/>
            <a:chExt cx="20104100" cy="11290300"/>
          </a:xfrm>
        </p:grpSpPr>
        <p:sp>
          <p:nvSpPr>
            <p:cNvPr id="3" name="object 3"/>
            <p:cNvSpPr/>
            <p:nvPr/>
          </p:nvSpPr>
          <p:spPr>
            <a:xfrm>
              <a:off x="7965254"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4" name="object 4"/>
            <p:cNvPicPr/>
            <p:nvPr/>
          </p:nvPicPr>
          <p:blipFill>
            <a:blip r:embed="rId3" cstate="print"/>
            <a:stretch>
              <a:fillRect/>
            </a:stretch>
          </p:blipFill>
          <p:spPr>
            <a:xfrm>
              <a:off x="246244" y="218604"/>
              <a:ext cx="2693612" cy="861855"/>
            </a:xfrm>
            <a:prstGeom prst="rect">
              <a:avLst/>
            </a:prstGeom>
          </p:spPr>
        </p:pic>
      </p:grpSp>
      <p:sp>
        <p:nvSpPr>
          <p:cNvPr id="5" name="object 5"/>
          <p:cNvSpPr txBox="1"/>
          <p:nvPr/>
        </p:nvSpPr>
        <p:spPr>
          <a:xfrm>
            <a:off x="2939857" y="1701096"/>
            <a:ext cx="14222094" cy="1532471"/>
          </a:xfrm>
          <a:prstGeom prst="rect">
            <a:avLst/>
          </a:prstGeom>
        </p:spPr>
        <p:txBody>
          <a:bodyPr vert="horz" wrap="square" lIns="0" tIns="1270" rIns="0" bIns="0" rtlCol="0">
            <a:spAutoFit/>
          </a:bodyPr>
          <a:lstStyle/>
          <a:p>
            <a:pPr>
              <a:lnSpc>
                <a:spcPct val="100000"/>
              </a:lnSpc>
              <a:spcBef>
                <a:spcPts val="10"/>
              </a:spcBef>
            </a:pPr>
            <a:endParaRPr sz="5000" dirty="0">
              <a:latin typeface="Times New Roman"/>
              <a:cs typeface="Times New Roman"/>
            </a:endParaRPr>
          </a:p>
          <a:p>
            <a:pPr marR="15875" algn="ctr">
              <a:lnSpc>
                <a:spcPct val="100000"/>
              </a:lnSpc>
              <a:tabLst>
                <a:tab pos="1885950" algn="l"/>
                <a:tab pos="2668270" algn="l"/>
                <a:tab pos="3249930" algn="l"/>
                <a:tab pos="6522720" algn="l"/>
              </a:tabLst>
            </a:pPr>
            <a:r>
              <a:rPr lang="en-US" sz="4950" b="1" spc="385" dirty="0">
                <a:latin typeface="Garamond"/>
                <a:cs typeface="Garamond"/>
              </a:rPr>
              <a:t>Review – Payoff Diagrams</a:t>
            </a:r>
            <a:endParaRPr sz="4950" dirty="0">
              <a:latin typeface="Garamond"/>
              <a:cs typeface="Garamond"/>
            </a:endParaRPr>
          </a:p>
        </p:txBody>
      </p:sp>
      <p:sp>
        <p:nvSpPr>
          <p:cNvPr id="6" name="object 6"/>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9</a:t>
            </a:fld>
            <a:endParaRPr spc="15" dirty="0"/>
          </a:p>
        </p:txBody>
      </p:sp>
      <p:pic>
        <p:nvPicPr>
          <p:cNvPr id="9" name="Picture 8">
            <a:extLst>
              <a:ext uri="{FF2B5EF4-FFF2-40B4-BE49-F238E27FC236}">
                <a16:creationId xmlns:a16="http://schemas.microsoft.com/office/drawing/2014/main" id="{FF6110DA-F6ED-9945-A37C-F4FA8D16947B}"/>
              </a:ext>
            </a:extLst>
          </p:cNvPr>
          <p:cNvPicPr>
            <a:picLocks noChangeAspect="1"/>
          </p:cNvPicPr>
          <p:nvPr/>
        </p:nvPicPr>
        <p:blipFill rotWithShape="1">
          <a:blip r:embed="rId4">
            <a:extLst>
              <a:ext uri="{28A0092B-C50C-407E-A947-70E740481C1C}">
                <a14:useLocalDpi xmlns:a14="http://schemas.microsoft.com/office/drawing/2010/main" val="0"/>
              </a:ext>
            </a:extLst>
          </a:blip>
          <a:srcRect l="49736" t="32543" b="33410"/>
          <a:stretch/>
        </p:blipFill>
        <p:spPr>
          <a:xfrm>
            <a:off x="3422650" y="4283078"/>
            <a:ext cx="5748723" cy="3489192"/>
          </a:xfrm>
          <a:prstGeom prst="rect">
            <a:avLst/>
          </a:prstGeom>
        </p:spPr>
      </p:pic>
      <p:pic>
        <p:nvPicPr>
          <p:cNvPr id="10" name="Picture 9">
            <a:extLst>
              <a:ext uri="{FF2B5EF4-FFF2-40B4-BE49-F238E27FC236}">
                <a16:creationId xmlns:a16="http://schemas.microsoft.com/office/drawing/2014/main" id="{A7C94E48-F2F4-7649-BAD4-EAD1BEEE076B}"/>
              </a:ext>
            </a:extLst>
          </p:cNvPr>
          <p:cNvPicPr>
            <a:picLocks noChangeAspect="1"/>
          </p:cNvPicPr>
          <p:nvPr/>
        </p:nvPicPr>
        <p:blipFill rotWithShape="1">
          <a:blip r:embed="rId4">
            <a:extLst>
              <a:ext uri="{28A0092B-C50C-407E-A947-70E740481C1C}">
                <a14:useLocalDpi xmlns:a14="http://schemas.microsoft.com/office/drawing/2010/main" val="0"/>
              </a:ext>
            </a:extLst>
          </a:blip>
          <a:srcRect l="50252" t="66303"/>
          <a:stretch/>
        </p:blipFill>
        <p:spPr>
          <a:xfrm>
            <a:off x="10932727" y="4283079"/>
            <a:ext cx="5748723" cy="3489191"/>
          </a:xfrm>
          <a:prstGeom prst="rect">
            <a:avLst/>
          </a:prstGeom>
        </p:spPr>
      </p:pic>
    </p:spTree>
    <p:extLst>
      <p:ext uri="{BB962C8B-B14F-4D97-AF65-F5344CB8AC3E}">
        <p14:creationId xmlns:p14="http://schemas.microsoft.com/office/powerpoint/2010/main" val="2471269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373</TotalTime>
  <Words>1679</Words>
  <Application>Microsoft Macintosh PowerPoint</Application>
  <PresentationFormat>Custom</PresentationFormat>
  <Paragraphs>177</Paragraphs>
  <Slides>20</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Lato Light</vt:lpstr>
      <vt:lpstr>Cambria Math</vt:lpstr>
      <vt:lpstr>Calibri</vt:lpstr>
      <vt:lpstr>Garamond</vt:lpstr>
      <vt:lpstr>Arial</vt:lpstr>
      <vt:lpstr>Wingdings</vt:lpstr>
      <vt:lpstr>Segoe UI</vt:lpstr>
      <vt:lpstr>Times New Roman</vt:lpstr>
      <vt:lpstr>Gill Sans MT</vt:lpstr>
      <vt:lpstr>Office Theme</vt:lpstr>
      <vt:lpstr>PowerPoint Presentation</vt:lpstr>
      <vt:lpstr>Brain Teaser</vt:lpstr>
      <vt:lpstr>Solution: Brain Teaser</vt:lpstr>
      <vt:lpstr>Por t folio Team Application</vt:lpstr>
      <vt:lpstr>Por t folio Team Application Tips</vt:lpstr>
      <vt:lpstr>Portfolio Team Open 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Rayhan Ahmed</cp:lastModifiedBy>
  <cp:revision>3</cp:revision>
  <dcterms:created xsi:type="dcterms:W3CDTF">2020-05-22T21:48:51Z</dcterms:created>
  <dcterms:modified xsi:type="dcterms:W3CDTF">2022-02-15T07:19:55Z</dcterms:modified>
</cp:coreProperties>
</file>