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2" r:id="rId3"/>
    <p:sldId id="335" r:id="rId4"/>
    <p:sldId id="280" r:id="rId5"/>
    <p:sldId id="319" r:id="rId6"/>
    <p:sldId id="307" r:id="rId7"/>
    <p:sldId id="304" r:id="rId8"/>
    <p:sldId id="327" r:id="rId9"/>
    <p:sldId id="343" r:id="rId10"/>
    <p:sldId id="344" r:id="rId11"/>
    <p:sldId id="342" r:id="rId12"/>
    <p:sldId id="332" r:id="rId13"/>
    <p:sldId id="333" r:id="rId14"/>
    <p:sldId id="334" r:id="rId15"/>
    <p:sldId id="336" r:id="rId16"/>
    <p:sldId id="337" r:id="rId17"/>
    <p:sldId id="338" r:id="rId18"/>
    <p:sldId id="339" r:id="rId19"/>
    <p:sldId id="340" r:id="rId20"/>
    <p:sldId id="34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16A"/>
    <a:srgbClr val="6B7DE3"/>
    <a:srgbClr val="9D8FE3"/>
    <a:srgbClr val="89A2C4"/>
    <a:srgbClr val="1B5683"/>
    <a:srgbClr val="FFFFFF"/>
    <a:srgbClr val="7D9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95" autoAdjust="0"/>
    <p:restoredTop sz="92165" autoAdjust="0"/>
  </p:normalViewPr>
  <p:slideViewPr>
    <p:cSldViewPr>
      <p:cViewPr varScale="1">
        <p:scale>
          <a:sx n="84" d="100"/>
          <a:sy n="84" d="100"/>
        </p:scale>
        <p:origin x="185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7DE09-3965-DF40-A812-E6902744218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3730F-10BE-7A46-B529-7B3F0C88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BD6F1-CC5C-0F4C-BE5A-725331A5A20A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9A947-1AB1-E845-9D3A-D426F6C5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4648200"/>
            <a:ext cx="9144000" cy="8382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algn="ctr">
              <a:defRPr sz="360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5486400"/>
            <a:ext cx="9143999" cy="5334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D9BC1"/>
                </a:solidFill>
                <a:latin typeface="Adobe Caslon Pro" panose="0205050205050A0204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	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06597"/>
            <a:ext cx="5074569" cy="16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2" descr="Quantitative Finance Socie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52600" y="0"/>
            <a:ext cx="7391401" cy="68580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553201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752600" y="1524000"/>
            <a:ext cx="73914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229600" cy="792162"/>
          </a:xfrm>
        </p:spPr>
        <p:txBody>
          <a:bodyPr>
            <a:normAutofit/>
          </a:bodyPr>
          <a:lstStyle>
            <a:lvl1pPr>
              <a:defRPr sz="3600" b="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dobe Caslon Pro" panose="0205050205050A020403" pitchFamily="18" charset="0"/>
              </a:defRPr>
            </a:lvl1pPr>
            <a:lvl2pPr>
              <a:defRPr sz="2400">
                <a:latin typeface="Adobe Caslon Pro" panose="0205050205050A020403" pitchFamily="18" charset="0"/>
              </a:defRPr>
            </a:lvl2pPr>
            <a:lvl3pPr>
              <a:defRPr sz="2000">
                <a:latin typeface="Adobe Caslon Pro" panose="0205050205050A020403" pitchFamily="18" charset="0"/>
              </a:defRPr>
            </a:lvl3pPr>
            <a:lvl4pPr>
              <a:defRPr sz="1800">
                <a:latin typeface="Adobe Caslon Pro" panose="0205050205050A020403" pitchFamily="18" charset="0"/>
              </a:defRPr>
            </a:lvl4pPr>
            <a:lvl5pPr>
              <a:defRPr sz="1800">
                <a:latin typeface="Adobe Caslon Pro" panose="0205050205050A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latin typeface="Adobe Caslon Pro" panose="0205050205050A0204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304800"/>
            <a:ext cx="76200" cy="6858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 flipH="1">
            <a:off x="4334257" y="-3133343"/>
            <a:ext cx="18286" cy="82296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947"/>
            <a:ext cx="8229600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8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46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 descr="Quantitative Finance Society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>
                <a:latin typeface="Garamond" panose="02020404030301010803" pitchFamily="18" charset="0"/>
              </a:rPr>
              <a:t>Options 201 </a:t>
            </a:r>
          </a:p>
        </p:txBody>
      </p:sp>
    </p:spTree>
    <p:extLst>
      <p:ext uri="{BB962C8B-B14F-4D97-AF65-F5344CB8AC3E}">
        <p14:creationId xmlns:p14="http://schemas.microsoft.com/office/powerpoint/2010/main" val="280609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792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/>
                <a:cs typeface="Garamond"/>
              </a:rPr>
              <a:t>Option Pricing- ITM EUROPEAN 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F4A8D-97B5-49AF-BDC4-8F7218C95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905000"/>
            <a:ext cx="650561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5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8070"/>
            <a:ext cx="7010400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aramond"/>
                <a:cs typeface="Garamond"/>
              </a:rPr>
              <a:t>Option Pricing- </a:t>
            </a:r>
            <a:r>
              <a:rPr lang="en-US" sz="3600" dirty="0" err="1">
                <a:latin typeface="Garamond"/>
                <a:cs typeface="Garamond"/>
              </a:rPr>
              <a:t>itm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 err="1">
                <a:latin typeface="Garamond"/>
                <a:cs typeface="Garamond"/>
              </a:rPr>
              <a:t>american</a:t>
            </a:r>
            <a:r>
              <a:rPr lang="en-US" sz="3600" dirty="0">
                <a:latin typeface="Garamond"/>
                <a:cs typeface="Garamond"/>
              </a:rPr>
              <a:t> put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706A25-EF4E-48B0-A9BF-785A54382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4" y="1981200"/>
            <a:ext cx="60674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0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Put-Call Parity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24" y="1851660"/>
            <a:ext cx="712653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Put-Call Parity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5000" y="1752600"/>
            <a:ext cx="70104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600" dirty="0"/>
              <a:t>Defines the relationship between the price of a European put and European call of the same class (same </a:t>
            </a:r>
            <a:r>
              <a:rPr lang="en-US" sz="2600"/>
              <a:t>strike/underlying asset/expiration date)</a:t>
            </a:r>
          </a:p>
        </p:txBody>
      </p:sp>
      <p:pic>
        <p:nvPicPr>
          <p:cNvPr id="9218" name="Picture 2" descr="mage result for put call pa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9829"/>
            <a:ext cx="5486400" cy="36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8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Put-Call Parity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5000" y="1752600"/>
            <a:ext cx="70104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600" dirty="0"/>
              <a:t>P + S = C + PV(K)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C = P + S </a:t>
            </a:r>
            <a:r>
              <a:rPr lang="mr-IN" sz="2600" dirty="0"/>
              <a:t>–</a:t>
            </a:r>
            <a:r>
              <a:rPr lang="en-US" sz="2600" dirty="0"/>
              <a:t> PV(K)</a:t>
            </a:r>
          </a:p>
        </p:txBody>
      </p:sp>
      <p:pic>
        <p:nvPicPr>
          <p:cNvPr id="9218" name="Picture 2" descr="mage result for put call pa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9829"/>
            <a:ext cx="5486400" cy="36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28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Theta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Change in value of option as you move closer to expiry (time decay) </a:t>
            </a: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pic>
        <p:nvPicPr>
          <p:cNvPr id="1026" name="Picture 2" descr="Image result for theta of call graph">
            <a:extLst>
              <a:ext uri="{FF2B5EF4-FFF2-40B4-BE49-F238E27FC236}">
                <a16:creationId xmlns:a16="http://schemas.microsoft.com/office/drawing/2014/main" id="{44AEFBB1-9824-4BE4-BFF3-3201241B9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t="3754" r="2716" b="9534"/>
          <a:stretch/>
        </p:blipFill>
        <p:spPr bwMode="auto">
          <a:xfrm>
            <a:off x="2362201" y="28194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eta of call graph">
            <a:extLst>
              <a:ext uri="{FF2B5EF4-FFF2-40B4-BE49-F238E27FC236}">
                <a16:creationId xmlns:a16="http://schemas.microsoft.com/office/drawing/2014/main" id="{ADD90171-ED32-4C59-A0EC-525D05C34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t="3652" r="2735" b="9910"/>
          <a:stretch/>
        </p:blipFill>
        <p:spPr bwMode="auto">
          <a:xfrm>
            <a:off x="5867400" y="28194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4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Delta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771660-7DB9-495E-AE4E-2E2D8F6313BA}"/>
              </a:ext>
            </a:extLst>
          </p:cNvPr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Change in price of option for every dollar movement in underlying </a:t>
            </a: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pic>
        <p:nvPicPr>
          <p:cNvPr id="2050" name="Picture 2" descr="Image result for delta of call option">
            <a:extLst>
              <a:ext uri="{FF2B5EF4-FFF2-40B4-BE49-F238E27FC236}">
                <a16:creationId xmlns:a16="http://schemas.microsoft.com/office/drawing/2014/main" id="{A327C33B-F109-4723-8B8B-6AAE9C0B3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22" y="2819400"/>
            <a:ext cx="441356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3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GAMMA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86EEF4-7995-4D22-BC31-C9B51ED89C92}"/>
              </a:ext>
            </a:extLst>
          </p:cNvPr>
          <p:cNvSpPr txBox="1">
            <a:spLocks/>
          </p:cNvSpPr>
          <p:nvPr/>
        </p:nvSpPr>
        <p:spPr>
          <a:xfrm>
            <a:off x="2004848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Second derivative of delta – measures rate of change in delta 	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pic>
        <p:nvPicPr>
          <p:cNvPr id="3074" name="Picture 2" descr="Image result for gamma options">
            <a:extLst>
              <a:ext uri="{FF2B5EF4-FFF2-40B4-BE49-F238E27FC236}">
                <a16:creationId xmlns:a16="http://schemas.microsoft.com/office/drawing/2014/main" id="{4F89A765-A946-4772-AD90-93AFECA5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06" y="3048000"/>
            <a:ext cx="4556588" cy="256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92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Garamond"/>
                <a:cs typeface="Garamond"/>
              </a:rPr>
              <a:t>vega</a:t>
            </a:r>
            <a:r>
              <a:rPr lang="en-US" sz="3600" dirty="0">
                <a:latin typeface="Garamond"/>
                <a:cs typeface="Garamond"/>
              </a:rPr>
              <a:t>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Price sensitivity to 1% change in volatility of underlying </a:t>
            </a:r>
          </a:p>
        </p:txBody>
      </p:sp>
      <p:pic>
        <p:nvPicPr>
          <p:cNvPr id="4098" name="Picture 2" descr="Image result for vega of option">
            <a:extLst>
              <a:ext uri="{FF2B5EF4-FFF2-40B4-BE49-F238E27FC236}">
                <a16:creationId xmlns:a16="http://schemas.microsoft.com/office/drawing/2014/main" id="{DBF41A6C-2236-4104-9BCE-2433CB1D6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3219450" cy="31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6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Rho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6F0B68-0C81-4C60-8581-209A962202BE}"/>
              </a:ext>
            </a:extLst>
          </p:cNvPr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How sensitive options pricing is to interest rates </a:t>
            </a:r>
          </a:p>
        </p:txBody>
      </p:sp>
      <p:pic>
        <p:nvPicPr>
          <p:cNvPr id="5122" name="Picture 2" descr="Image result for rho graph option">
            <a:extLst>
              <a:ext uri="{FF2B5EF4-FFF2-40B4-BE49-F238E27FC236}">
                <a16:creationId xmlns:a16="http://schemas.microsoft.com/office/drawing/2014/main" id="{8438E9CD-A056-42C6-A3C8-8230759C9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4582" r="1578" b="3133"/>
          <a:stretch/>
        </p:blipFill>
        <p:spPr bwMode="auto">
          <a:xfrm>
            <a:off x="3619499" y="2697217"/>
            <a:ext cx="28194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Brainteaser!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A53C6-2242-4617-8206-859CB19B4449}"/>
              </a:ext>
            </a:extLst>
          </p:cNvPr>
          <p:cNvSpPr/>
          <p:nvPr/>
        </p:nvSpPr>
        <p:spPr>
          <a:xfrm>
            <a:off x="1828800" y="1752600"/>
            <a:ext cx="723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I'm driving out to a resort, which is pretty far away. Luckily, the first three quarters of the distance is all highway driving, but I have to drive the rest on slower local roads. I drive at 60 mph on the highway, but only 20 mph on local roads. What's my average speed for this trip?</a:t>
            </a:r>
          </a:p>
        </p:txBody>
      </p:sp>
    </p:spTree>
    <p:extLst>
      <p:ext uri="{BB962C8B-B14F-4D97-AF65-F5344CB8AC3E}">
        <p14:creationId xmlns:p14="http://schemas.microsoft.com/office/powerpoint/2010/main" val="1636295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Volatility skew 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pic>
        <p:nvPicPr>
          <p:cNvPr id="6146" name="Picture 2" descr="Image result for volatility skew graph">
            <a:extLst>
              <a:ext uri="{FF2B5EF4-FFF2-40B4-BE49-F238E27FC236}">
                <a16:creationId xmlns:a16="http://schemas.microsoft.com/office/drawing/2014/main" id="{F94D70CA-3199-456E-BBD3-8D3B516C6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11785"/>
            <a:ext cx="5357647" cy="26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D55ED6-5C38-4A9E-BDC6-69E9D43C9EB9}"/>
              </a:ext>
            </a:extLst>
          </p:cNvPr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Measures implied vol (demand) of options</a:t>
            </a:r>
          </a:p>
        </p:txBody>
      </p:sp>
    </p:spTree>
    <p:extLst>
      <p:ext uri="{BB962C8B-B14F-4D97-AF65-F5344CB8AC3E}">
        <p14:creationId xmlns:p14="http://schemas.microsoft.com/office/powerpoint/2010/main" val="210111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567B8AC-C188-40F5-AD9A-F909F2AE7500}"/>
                  </a:ext>
                </a:extLst>
              </p:cNvPr>
              <p:cNvSpPr/>
              <p:nvPr/>
            </p:nvSpPr>
            <p:spPr>
              <a:xfrm>
                <a:off x="1828800" y="1905000"/>
                <a:ext cx="7239000" cy="5064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Garamond" panose="02020404030301010803" pitchFamily="18" charset="0"/>
                  </a:rPr>
                  <a:t>You might think you can just take a weighted average of the two speeds, and conclude the answer is just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60+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×20=50</m:t>
                    </m:r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mph, but that’s not correct! This is because average speed is calculated by averaging speed over time, not over distance. </a:t>
                </a:r>
              </a:p>
              <a:p>
                <a:r>
                  <a:rPr lang="en-US" sz="2400" dirty="0">
                    <a:latin typeface="Garamond" panose="02020404030301010803" pitchFamily="18" charset="0"/>
                  </a:rPr>
                  <a:t>Solution: </a:t>
                </a:r>
              </a:p>
              <a:p>
                <a:r>
                  <a:rPr lang="en-US" sz="2400" dirty="0">
                    <a:latin typeface="Garamond" panose="02020404030301010803" pitchFamily="18" charset="0"/>
                  </a:rPr>
                  <a:t>Let x be the total distance to the resort. The time you spend on the highway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den>
                    </m:f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hours, and the time you spend on the local roads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den>
                    </m:f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hours. Then your average speed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</m:den>
                        </m:f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mph. 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567B8AC-C188-40F5-AD9A-F909F2AE7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905000"/>
                <a:ext cx="7239000" cy="5064913"/>
              </a:xfrm>
              <a:prstGeom prst="rect">
                <a:avLst/>
              </a:prstGeom>
              <a:blipFill>
                <a:blip r:embed="rId3"/>
                <a:stretch>
                  <a:fillRect l="-1263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70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Key Definitions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Call Option</a:t>
            </a:r>
          </a:p>
          <a:p>
            <a:r>
              <a:rPr lang="en-US" sz="2400" dirty="0">
                <a:latin typeface="Garamond"/>
                <a:cs typeface="Garamond"/>
              </a:rPr>
              <a:t>An agreement that gives the buyer the right, but not the obligation, to buy an underlying asset at a specified price within a specific time period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Put Option</a:t>
            </a:r>
          </a:p>
          <a:p>
            <a:r>
              <a:rPr lang="en-US" sz="2400" dirty="0">
                <a:latin typeface="Garamond"/>
                <a:cs typeface="Garamond"/>
              </a:rPr>
              <a:t>An agreement that gives the buyer the right, but not the obligation, to sell an underlying asset at a specified price within a specific time period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2011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6F54-F83B-854A-BBFE-004E3E6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85800"/>
            <a:ext cx="7391400" cy="792162"/>
          </a:xfrm>
        </p:spPr>
        <p:txBody>
          <a:bodyPr>
            <a:noAutofit/>
          </a:bodyPr>
          <a:lstStyle/>
          <a:p>
            <a:r>
              <a:rPr lang="en-US" sz="2600" dirty="0"/>
              <a:t>Other Key Terms To Know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07" y="1828800"/>
            <a:ext cx="6463783" cy="30607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9EBA9F-1941-FC41-A43F-183AA3A4E92A}"/>
              </a:ext>
            </a:extLst>
          </p:cNvPr>
          <p:cNvSpPr txBox="1">
            <a:spLocks/>
          </p:cNvSpPr>
          <p:nvPr/>
        </p:nvSpPr>
        <p:spPr>
          <a:xfrm>
            <a:off x="1943099" y="48006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9EBA9F-1941-FC41-A43F-183AA3A4E92A}"/>
              </a:ext>
            </a:extLst>
          </p:cNvPr>
          <p:cNvSpPr txBox="1">
            <a:spLocks/>
          </p:cNvSpPr>
          <p:nvPr/>
        </p:nvSpPr>
        <p:spPr>
          <a:xfrm>
            <a:off x="1943098" y="486664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What is the difference between the price of the underlying asset and the strike price?</a:t>
            </a:r>
          </a:p>
        </p:txBody>
      </p:sp>
    </p:spTree>
    <p:extLst>
      <p:ext uri="{BB962C8B-B14F-4D97-AF65-F5344CB8AC3E}">
        <p14:creationId xmlns:p14="http://schemas.microsoft.com/office/powerpoint/2010/main" val="79218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2 Types of Options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American Options </a:t>
            </a:r>
            <a:r>
              <a:rPr lang="mr-IN" sz="2400" b="1" dirty="0">
                <a:latin typeface="Garamond"/>
                <a:cs typeface="Garamond"/>
              </a:rPr>
              <a:t>–</a:t>
            </a:r>
            <a:r>
              <a:rPr lang="en-US" sz="2400" b="1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buyter</a:t>
            </a:r>
            <a:r>
              <a:rPr lang="en-US" sz="2400" dirty="0">
                <a:latin typeface="Garamond"/>
                <a:cs typeface="Garamond"/>
              </a:rPr>
              <a:t> can exercise option early</a:t>
            </a:r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European Options </a:t>
            </a:r>
            <a:r>
              <a:rPr lang="mr-IN" sz="2400" b="1" dirty="0">
                <a:latin typeface="Garamond"/>
                <a:cs typeface="Garamond"/>
              </a:rPr>
              <a:t>–</a:t>
            </a:r>
            <a:r>
              <a:rPr lang="en-US" sz="2400" b="1" dirty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buyer cannot exercise option early and has to wait until expiration</a:t>
            </a: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8998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162800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aramond"/>
                <a:cs typeface="Garamond"/>
              </a:rPr>
              <a:t>Payoff Diagram </a:t>
            </a:r>
            <a:r>
              <a:rPr lang="en-US" sz="3600">
                <a:latin typeface="Garamond"/>
                <a:cs typeface="Garamond"/>
              </a:rPr>
              <a:t>For Buying A Call</a:t>
            </a:r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1026" name="Picture 2" descr="raph showing the expected profit or loss for the long call option st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2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aramond"/>
                <a:cs typeface="Garamond"/>
              </a:rPr>
              <a:t>Payoff Diagram For Buying A Put</a:t>
            </a:r>
          </a:p>
        </p:txBody>
      </p:sp>
      <p:pic>
        <p:nvPicPr>
          <p:cNvPr id="2050" name="Picture 2" descr="mage result for payoff diagram for a 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5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Early Exercise of American puts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DB9E33-78D9-4CAA-92D7-E45D92767BB0}"/>
              </a:ext>
            </a:extLst>
          </p:cNvPr>
          <p:cNvSpPr/>
          <p:nvPr/>
        </p:nvSpPr>
        <p:spPr>
          <a:xfrm>
            <a:off x="1981200" y="167640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Garamond"/>
                <a:cs typeface="Garamond"/>
              </a:rPr>
              <a:t>American Options </a:t>
            </a:r>
            <a:r>
              <a:rPr lang="mr-IN" sz="2400" b="1" dirty="0">
                <a:latin typeface="Garamond"/>
                <a:cs typeface="Garamond"/>
              </a:rPr>
              <a:t>–</a:t>
            </a:r>
            <a:r>
              <a:rPr lang="en-US" sz="2400" b="1" dirty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buyer can exercise option early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Why would someone ever exercise their option early? </a:t>
            </a:r>
          </a:p>
          <a:p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04549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6013</TotalTime>
  <Words>451</Words>
  <Application>Microsoft Office PowerPoint</Application>
  <PresentationFormat>On-screen Show (4:3)</PresentationFormat>
  <Paragraphs>48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Caslon Pro</vt:lpstr>
      <vt:lpstr>Arial</vt:lpstr>
      <vt:lpstr>Calibri</vt:lpstr>
      <vt:lpstr>Cambria Math</vt:lpstr>
      <vt:lpstr>Garamond</vt:lpstr>
      <vt:lpstr>Wingdings</vt:lpstr>
      <vt:lpstr>Office Theme</vt:lpstr>
      <vt:lpstr>Options 201 </vt:lpstr>
      <vt:lpstr>Brainteaser!</vt:lpstr>
      <vt:lpstr>Answer:</vt:lpstr>
      <vt:lpstr>Key Definitions </vt:lpstr>
      <vt:lpstr>Other Key Terms To Know</vt:lpstr>
      <vt:lpstr>2 Types of Options</vt:lpstr>
      <vt:lpstr>Payoff Diagram For Buying A Call</vt:lpstr>
      <vt:lpstr>Payoff Diagram For Buying A Put</vt:lpstr>
      <vt:lpstr>Early Exercise of American puts </vt:lpstr>
      <vt:lpstr>Option Pricing- ITM EUROPEAN PUT</vt:lpstr>
      <vt:lpstr>Option Pricing- itm american put</vt:lpstr>
      <vt:lpstr>Put-Call Parity</vt:lpstr>
      <vt:lpstr>Put-Call Parity</vt:lpstr>
      <vt:lpstr>Put-Call Parity</vt:lpstr>
      <vt:lpstr>Theta </vt:lpstr>
      <vt:lpstr>Delta</vt:lpstr>
      <vt:lpstr>GAMMA </vt:lpstr>
      <vt:lpstr>vega </vt:lpstr>
      <vt:lpstr>Rho </vt:lpstr>
      <vt:lpstr>Volatility skew  </vt:lpstr>
    </vt:vector>
  </TitlesOfParts>
  <Company>NYU Stern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Aadil Bhore</cp:lastModifiedBy>
  <cp:revision>344</cp:revision>
  <cp:lastPrinted>2018-01-23T17:23:00Z</cp:lastPrinted>
  <dcterms:created xsi:type="dcterms:W3CDTF">2013-09-30T15:19:49Z</dcterms:created>
  <dcterms:modified xsi:type="dcterms:W3CDTF">2020-02-18T16:22:51Z</dcterms:modified>
</cp:coreProperties>
</file>