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9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1" r:id="rId2"/>
    <p:sldId id="2946" r:id="rId3"/>
    <p:sldId id="2965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  <p:sldId id="3012" r:id="rId14"/>
    <p:sldId id="2996" r:id="rId15"/>
    <p:sldId id="3013" r:id="rId16"/>
    <p:sldId id="2989" r:id="rId17"/>
    <p:sldId id="3014" r:id="rId18"/>
    <p:sldId id="3015" r:id="rId19"/>
    <p:sldId id="3016" r:id="rId20"/>
    <p:sldId id="3002" r:id="rId21"/>
    <p:sldId id="3018" r:id="rId22"/>
    <p:sldId id="3008" r:id="rId23"/>
    <p:sldId id="3034" r:id="rId24"/>
    <p:sldId id="3009" r:id="rId25"/>
    <p:sldId id="2962" r:id="rId26"/>
    <p:sldId id="268" r:id="rId27"/>
    <p:sldId id="269" r:id="rId28"/>
    <p:sldId id="3028" r:id="rId29"/>
    <p:sldId id="3031" r:id="rId30"/>
    <p:sldId id="3030" r:id="rId31"/>
    <p:sldId id="3033" r:id="rId32"/>
    <p:sldId id="3032" r:id="rId33"/>
    <p:sldId id="2972" r:id="rId3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D0376C-596E-4E73-928C-ECAA10F06739}">
          <p14:sldIdLst>
            <p14:sldId id="271"/>
            <p14:sldId id="2946"/>
            <p14:sldId id="2965"/>
            <p14:sldId id="259"/>
            <p14:sldId id="260"/>
            <p14:sldId id="263"/>
            <p14:sldId id="264"/>
            <p14:sldId id="265"/>
            <p14:sldId id="266"/>
            <p14:sldId id="267"/>
            <p14:sldId id="261"/>
            <p14:sldId id="262"/>
            <p14:sldId id="3012"/>
            <p14:sldId id="2996"/>
            <p14:sldId id="3013"/>
            <p14:sldId id="2989"/>
            <p14:sldId id="3014"/>
            <p14:sldId id="3015"/>
            <p14:sldId id="3016"/>
            <p14:sldId id="3002"/>
            <p14:sldId id="3018"/>
            <p14:sldId id="3008"/>
            <p14:sldId id="3034"/>
            <p14:sldId id="3009"/>
            <p14:sldId id="2962"/>
            <p14:sldId id="268"/>
            <p14:sldId id="269"/>
            <p14:sldId id="3028"/>
            <p14:sldId id="3031"/>
            <p14:sldId id="3030"/>
            <p14:sldId id="3033"/>
            <p14:sldId id="3032"/>
            <p14:sldId id="29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>
      <p:cViewPr>
        <p:scale>
          <a:sx n="50" d="100"/>
          <a:sy n="50" d="100"/>
        </p:scale>
        <p:origin x="67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71093-52D5-473C-AC3E-3E17EFFA82E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2EC0D-D327-4E0D-B1D1-5FE53676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8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2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86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21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7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89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5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56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99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9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6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186965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ln w="10050">
            <a:solidFill>
              <a:srgbClr val="387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186965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ln w="10050">
            <a:solidFill>
              <a:srgbClr val="387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2903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65254" y="3552955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20104099" cy="113093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462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71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186965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ln w="10050">
            <a:solidFill>
              <a:srgbClr val="387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6586" y="2281665"/>
            <a:ext cx="5290926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9893" y="2559528"/>
            <a:ext cx="17324313" cy="756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8100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387C9D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connor.sheehy@stern.nyu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ex.poon@stern.nyu.edu" TargetMode="External"/><Relationship Id="rId5" Type="http://schemas.openxmlformats.org/officeDocument/2006/relationships/hyperlink" Target="mailto:rer407@stern.nyu.edu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26" y="1133"/>
            <a:ext cx="20096248" cy="11307086"/>
          </a:xfrm>
          <a:prstGeom prst="rect">
            <a:avLst/>
          </a:prstGeom>
          <a:solidFill>
            <a:srgbClr val="3E58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Lato Light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A8C946-CC9F-4E44-A916-CB423880A0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68000"/>
          </a:blip>
          <a:srcRect t="7" b="7"/>
          <a:stretch>
            <a:fillRect/>
          </a:stretch>
        </p:blipFill>
        <p:spPr>
          <a:xfrm>
            <a:off x="8891" y="2266"/>
            <a:ext cx="20104099" cy="11307084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2535C7-85DA-9046-8E03-4F182540E5E0}"/>
              </a:ext>
            </a:extLst>
          </p:cNvPr>
          <p:cNvSpPr/>
          <p:nvPr/>
        </p:nvSpPr>
        <p:spPr>
          <a:xfrm>
            <a:off x="-84690" y="6721475"/>
            <a:ext cx="20276061" cy="169940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8A0A7C-4C3E-2540-B28D-7F52115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2"/>
            <a:ext cx="3691889" cy="11814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54170" y="6879594"/>
            <a:ext cx="16539683" cy="110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5" dirty="0">
                <a:solidFill>
                  <a:schemeClr val="bg2"/>
                </a:solidFill>
                <a:latin typeface="Garamond" panose="02020404030301010803" pitchFamily="18" charset="0"/>
                <a:ea typeface="Lato Thin" charset="0"/>
                <a:cs typeface="Lato Thin" charset="0"/>
              </a:rPr>
              <a:t>Intro to Macro and Fixed Income</a:t>
            </a:r>
          </a:p>
        </p:txBody>
      </p:sp>
    </p:spTree>
    <p:extLst>
      <p:ext uri="{BB962C8B-B14F-4D97-AF65-F5344CB8AC3E}">
        <p14:creationId xmlns:p14="http://schemas.microsoft.com/office/powerpoint/2010/main" val="25770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0" y="1395206"/>
            <a:ext cx="782065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9135" algn="l"/>
              </a:tabLst>
            </a:pPr>
            <a:r>
              <a:rPr spc="434" dirty="0">
                <a:solidFill>
                  <a:srgbClr val="242424"/>
                </a:solidFill>
              </a:rPr>
              <a:t>Commodities	</a:t>
            </a:r>
            <a:r>
              <a:rPr spc="420" dirty="0">
                <a:solidFill>
                  <a:srgbClr val="242424"/>
                </a:solidFill>
              </a:rPr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1055333" y="2150870"/>
            <a:ext cx="17386935" cy="168275"/>
          </a:xfrm>
          <a:custGeom>
            <a:avLst/>
            <a:gdLst/>
            <a:ahLst/>
            <a:cxnLst/>
            <a:rect l="l" t="t" r="r" b="b"/>
            <a:pathLst>
              <a:path w="17386935" h="168275">
                <a:moveTo>
                  <a:pt x="0" y="168246"/>
                </a:moveTo>
                <a:lnTo>
                  <a:pt x="17386616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73592" y="2510185"/>
            <a:ext cx="10611485" cy="8504555"/>
            <a:chOff x="4173592" y="2510185"/>
            <a:chExt cx="10611485" cy="8504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3592" y="2510185"/>
              <a:ext cx="9997641" cy="85043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025774" y="6533016"/>
              <a:ext cx="2753995" cy="1580515"/>
            </a:xfrm>
            <a:custGeom>
              <a:avLst/>
              <a:gdLst/>
              <a:ahLst/>
              <a:cxnLst/>
              <a:rect l="l" t="t" r="r" b="b"/>
              <a:pathLst>
                <a:path w="2753994" h="1580515">
                  <a:moveTo>
                    <a:pt x="2753917" y="0"/>
                  </a:moveTo>
                  <a:lnTo>
                    <a:pt x="0" y="0"/>
                  </a:lnTo>
                  <a:lnTo>
                    <a:pt x="0" y="1404598"/>
                  </a:lnTo>
                  <a:lnTo>
                    <a:pt x="458986" y="1404598"/>
                  </a:lnTo>
                  <a:lnTo>
                    <a:pt x="803225" y="1580173"/>
                  </a:lnTo>
                  <a:lnTo>
                    <a:pt x="1147465" y="1404598"/>
                  </a:lnTo>
                  <a:lnTo>
                    <a:pt x="2753917" y="1404598"/>
                  </a:lnTo>
                  <a:lnTo>
                    <a:pt x="2753917" y="0"/>
                  </a:lnTo>
                  <a:close/>
                </a:path>
              </a:pathLst>
            </a:custGeom>
            <a:solidFill>
              <a:srgbClr val="2E6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5774" y="6533016"/>
              <a:ext cx="2753995" cy="1580515"/>
            </a:xfrm>
            <a:custGeom>
              <a:avLst/>
              <a:gdLst/>
              <a:ahLst/>
              <a:cxnLst/>
              <a:rect l="l" t="t" r="r" b="b"/>
              <a:pathLst>
                <a:path w="2753994" h="1580515">
                  <a:moveTo>
                    <a:pt x="0" y="0"/>
                  </a:moveTo>
                  <a:lnTo>
                    <a:pt x="458986" y="0"/>
                  </a:lnTo>
                  <a:lnTo>
                    <a:pt x="1147465" y="0"/>
                  </a:lnTo>
                  <a:lnTo>
                    <a:pt x="2753917" y="0"/>
                  </a:lnTo>
                  <a:lnTo>
                    <a:pt x="2753917" y="819349"/>
                  </a:lnTo>
                  <a:lnTo>
                    <a:pt x="2753917" y="1170498"/>
                  </a:lnTo>
                  <a:lnTo>
                    <a:pt x="2753917" y="1404598"/>
                  </a:lnTo>
                  <a:lnTo>
                    <a:pt x="1147465" y="1404598"/>
                  </a:lnTo>
                  <a:lnTo>
                    <a:pt x="803225" y="1580173"/>
                  </a:lnTo>
                  <a:lnTo>
                    <a:pt x="458986" y="1404598"/>
                  </a:lnTo>
                  <a:lnTo>
                    <a:pt x="0" y="1404598"/>
                  </a:lnTo>
                  <a:lnTo>
                    <a:pt x="0" y="1170498"/>
                  </a:lnTo>
                  <a:lnTo>
                    <a:pt x="0" y="819349"/>
                  </a:lnTo>
                  <a:lnTo>
                    <a:pt x="0" y="0"/>
                  </a:lnTo>
                  <a:close/>
                </a:path>
              </a:pathLst>
            </a:custGeom>
            <a:ln w="10050">
              <a:solidFill>
                <a:srgbClr val="1F4B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239217" y="6638935"/>
            <a:ext cx="233172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899"/>
              </a:lnSpc>
              <a:spcBef>
                <a:spcPts val="95"/>
              </a:spcBef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Expectations of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 increased</a:t>
            </a:r>
            <a:r>
              <a:rPr sz="24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450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buying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60092" y="4681102"/>
            <a:ext cx="2764155" cy="1687830"/>
            <a:chOff x="6460092" y="4681102"/>
            <a:chExt cx="2764155" cy="1687830"/>
          </a:xfrm>
        </p:grpSpPr>
        <p:sp>
          <p:nvSpPr>
            <p:cNvPr id="10" name="object 10"/>
            <p:cNvSpPr/>
            <p:nvPr/>
          </p:nvSpPr>
          <p:spPr>
            <a:xfrm>
              <a:off x="6465172" y="4686182"/>
              <a:ext cx="2753995" cy="1677670"/>
            </a:xfrm>
            <a:custGeom>
              <a:avLst/>
              <a:gdLst/>
              <a:ahLst/>
              <a:cxnLst/>
              <a:rect l="l" t="t" r="r" b="b"/>
              <a:pathLst>
                <a:path w="2753995" h="1677670">
                  <a:moveTo>
                    <a:pt x="2753917" y="0"/>
                  </a:moveTo>
                  <a:lnTo>
                    <a:pt x="0" y="0"/>
                  </a:lnTo>
                  <a:lnTo>
                    <a:pt x="0" y="1407111"/>
                  </a:lnTo>
                  <a:lnTo>
                    <a:pt x="1606451" y="1407111"/>
                  </a:lnTo>
                  <a:lnTo>
                    <a:pt x="2389262" y="1677330"/>
                  </a:lnTo>
                  <a:lnTo>
                    <a:pt x="2294931" y="1407111"/>
                  </a:lnTo>
                  <a:lnTo>
                    <a:pt x="2753917" y="1407111"/>
                  </a:lnTo>
                  <a:lnTo>
                    <a:pt x="2753917" y="0"/>
                  </a:lnTo>
                  <a:close/>
                </a:path>
              </a:pathLst>
            </a:custGeom>
            <a:solidFill>
              <a:srgbClr val="2E6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65172" y="4686182"/>
              <a:ext cx="2753995" cy="1677670"/>
            </a:xfrm>
            <a:custGeom>
              <a:avLst/>
              <a:gdLst/>
              <a:ahLst/>
              <a:cxnLst/>
              <a:rect l="l" t="t" r="r" b="b"/>
              <a:pathLst>
                <a:path w="2753995" h="1677670">
                  <a:moveTo>
                    <a:pt x="0" y="0"/>
                  </a:moveTo>
                  <a:lnTo>
                    <a:pt x="1606451" y="0"/>
                  </a:lnTo>
                  <a:lnTo>
                    <a:pt x="2294931" y="0"/>
                  </a:lnTo>
                  <a:lnTo>
                    <a:pt x="2753917" y="0"/>
                  </a:lnTo>
                  <a:lnTo>
                    <a:pt x="2753917" y="820814"/>
                  </a:lnTo>
                  <a:lnTo>
                    <a:pt x="2753917" y="1172592"/>
                  </a:lnTo>
                  <a:lnTo>
                    <a:pt x="2753917" y="1407111"/>
                  </a:lnTo>
                  <a:lnTo>
                    <a:pt x="2294931" y="1407111"/>
                  </a:lnTo>
                  <a:lnTo>
                    <a:pt x="2389262" y="1677330"/>
                  </a:lnTo>
                  <a:lnTo>
                    <a:pt x="1606451" y="1407111"/>
                  </a:lnTo>
                  <a:lnTo>
                    <a:pt x="0" y="1407111"/>
                  </a:lnTo>
                  <a:lnTo>
                    <a:pt x="0" y="1172592"/>
                  </a:lnTo>
                  <a:lnTo>
                    <a:pt x="0" y="820814"/>
                  </a:lnTo>
                  <a:lnTo>
                    <a:pt x="0" y="0"/>
                  </a:lnTo>
                  <a:close/>
                </a:path>
              </a:pathLst>
            </a:custGeom>
            <a:ln w="10050">
              <a:solidFill>
                <a:srgbClr val="1F4B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80081" y="4792626"/>
            <a:ext cx="232600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Announcement</a:t>
            </a:r>
            <a:r>
              <a:rPr sz="24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50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swine </a:t>
            </a:r>
            <a:r>
              <a:rPr sz="2450" spc="-15" dirty="0">
                <a:solidFill>
                  <a:srgbClr val="FFFFFF"/>
                </a:solidFill>
                <a:latin typeface="Calibri"/>
                <a:cs typeface="Calibri"/>
              </a:rPr>
              <a:t>fever </a:t>
            </a:r>
            <a:r>
              <a:rPr sz="24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epidemic</a:t>
            </a:r>
            <a:r>
              <a:rPr sz="24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China</a:t>
            </a:r>
            <a:endParaRPr sz="245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87495" y="2625769"/>
            <a:ext cx="2764155" cy="1606550"/>
            <a:chOff x="10387495" y="2625769"/>
            <a:chExt cx="2764155" cy="1606550"/>
          </a:xfrm>
        </p:grpSpPr>
        <p:sp>
          <p:nvSpPr>
            <p:cNvPr id="14" name="object 14"/>
            <p:cNvSpPr/>
            <p:nvPr/>
          </p:nvSpPr>
          <p:spPr>
            <a:xfrm>
              <a:off x="10392520" y="2630795"/>
              <a:ext cx="2753995" cy="1596390"/>
            </a:xfrm>
            <a:custGeom>
              <a:avLst/>
              <a:gdLst/>
              <a:ahLst/>
              <a:cxnLst/>
              <a:rect l="l" t="t" r="r" b="b"/>
              <a:pathLst>
                <a:path w="2753994" h="1596389">
                  <a:moveTo>
                    <a:pt x="2753917" y="0"/>
                  </a:moveTo>
                  <a:lnTo>
                    <a:pt x="0" y="0"/>
                  </a:lnTo>
                  <a:lnTo>
                    <a:pt x="0" y="1404598"/>
                  </a:lnTo>
                  <a:lnTo>
                    <a:pt x="458986" y="1404598"/>
                  </a:lnTo>
                  <a:lnTo>
                    <a:pt x="551956" y="1595877"/>
                  </a:lnTo>
                  <a:lnTo>
                    <a:pt x="1147465" y="1404598"/>
                  </a:lnTo>
                  <a:lnTo>
                    <a:pt x="2753917" y="1404598"/>
                  </a:lnTo>
                  <a:lnTo>
                    <a:pt x="2753917" y="0"/>
                  </a:lnTo>
                  <a:close/>
                </a:path>
              </a:pathLst>
            </a:custGeom>
            <a:solidFill>
              <a:srgbClr val="2E6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92520" y="2630795"/>
              <a:ext cx="2753995" cy="1596390"/>
            </a:xfrm>
            <a:custGeom>
              <a:avLst/>
              <a:gdLst/>
              <a:ahLst/>
              <a:cxnLst/>
              <a:rect l="l" t="t" r="r" b="b"/>
              <a:pathLst>
                <a:path w="2753994" h="1596389">
                  <a:moveTo>
                    <a:pt x="0" y="0"/>
                  </a:moveTo>
                  <a:lnTo>
                    <a:pt x="458986" y="0"/>
                  </a:lnTo>
                  <a:lnTo>
                    <a:pt x="1147465" y="0"/>
                  </a:lnTo>
                  <a:lnTo>
                    <a:pt x="2753917" y="0"/>
                  </a:lnTo>
                  <a:lnTo>
                    <a:pt x="2753917" y="819349"/>
                  </a:lnTo>
                  <a:lnTo>
                    <a:pt x="2753917" y="1170498"/>
                  </a:lnTo>
                  <a:lnTo>
                    <a:pt x="2753917" y="1404598"/>
                  </a:lnTo>
                  <a:lnTo>
                    <a:pt x="1147465" y="1404598"/>
                  </a:lnTo>
                  <a:lnTo>
                    <a:pt x="551956" y="1595877"/>
                  </a:lnTo>
                  <a:lnTo>
                    <a:pt x="458986" y="1404598"/>
                  </a:lnTo>
                  <a:lnTo>
                    <a:pt x="0" y="1404598"/>
                  </a:lnTo>
                  <a:lnTo>
                    <a:pt x="0" y="1170498"/>
                  </a:lnTo>
                  <a:lnTo>
                    <a:pt x="0" y="819349"/>
                  </a:lnTo>
                  <a:lnTo>
                    <a:pt x="0" y="0"/>
                  </a:lnTo>
                  <a:close/>
                </a:path>
              </a:pathLst>
            </a:custGeom>
            <a:ln w="10050">
              <a:solidFill>
                <a:srgbClr val="1F4B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509015" y="2925168"/>
            <a:ext cx="251968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815">
              <a:lnSpc>
                <a:spcPct val="100899"/>
              </a:lnSpc>
              <a:spcBef>
                <a:spcPts val="95"/>
              </a:spcBef>
            </a:pP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China </a:t>
            </a:r>
            <a:r>
              <a:rPr sz="2450" spc="-5" dirty="0">
                <a:solidFill>
                  <a:srgbClr val="FFFFFF"/>
                </a:solidFill>
                <a:latin typeface="Calibri"/>
                <a:cs typeface="Calibri"/>
              </a:rPr>
              <a:t>orders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hogs</a:t>
            </a:r>
            <a:r>
              <a:rPr sz="24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4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857" y="1701096"/>
            <a:ext cx="14222094" cy="497187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1391285">
              <a:lnSpc>
                <a:spcPct val="100000"/>
              </a:lnSpc>
              <a:tabLst>
                <a:tab pos="4624070" algn="l"/>
                <a:tab pos="5582285" algn="l"/>
                <a:tab pos="7618730" algn="l"/>
                <a:tab pos="10252710" algn="l"/>
              </a:tabLst>
            </a:pPr>
            <a:r>
              <a:rPr sz="4950" b="1" spc="345" dirty="0">
                <a:latin typeface="Garamond"/>
                <a:cs typeface="Garamond"/>
              </a:rPr>
              <a:t>Over</a:t>
            </a:r>
            <a:r>
              <a:rPr sz="4950" b="1" spc="360" dirty="0">
                <a:latin typeface="Garamond"/>
                <a:cs typeface="Garamond"/>
              </a:rPr>
              <a:t>view	</a:t>
            </a:r>
            <a:r>
              <a:rPr sz="4950" b="1" spc="235" dirty="0">
                <a:latin typeface="Garamond"/>
                <a:cs typeface="Garamond"/>
              </a:rPr>
              <a:t>of	</a:t>
            </a:r>
            <a:r>
              <a:rPr sz="4950" b="1" spc="370" dirty="0">
                <a:latin typeface="Garamond"/>
                <a:cs typeface="Garamond"/>
              </a:rPr>
              <a:t>Fixed	</a:t>
            </a:r>
            <a:r>
              <a:rPr sz="4950" b="1" spc="400" dirty="0">
                <a:latin typeface="Garamond"/>
                <a:cs typeface="Garamond"/>
              </a:rPr>
              <a:t>Income	</a:t>
            </a:r>
            <a:r>
              <a:rPr sz="4950" b="1" spc="409" dirty="0">
                <a:latin typeface="Garamond"/>
                <a:cs typeface="Garamond"/>
              </a:rPr>
              <a:t>Markets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5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5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5" dirty="0">
                <a:latin typeface="Garamond"/>
                <a:cs typeface="Garamond"/>
              </a:rPr>
              <a:t>Relationship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between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bond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price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and </a:t>
            </a:r>
            <a:r>
              <a:rPr sz="2600" b="1" spc="5" dirty="0">
                <a:latin typeface="Garamond"/>
                <a:cs typeface="Garamond"/>
              </a:rPr>
              <a:t>yield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  <a:tab pos="4112895" algn="l"/>
              </a:tabLst>
            </a:pPr>
            <a:r>
              <a:rPr sz="2600" b="1" spc="10" dirty="0">
                <a:latin typeface="Garamond"/>
                <a:cs typeface="Garamond"/>
              </a:rPr>
              <a:t>Indicator</a:t>
            </a:r>
            <a:r>
              <a:rPr sz="2600" b="1" spc="4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of	</a:t>
            </a:r>
            <a:r>
              <a:rPr sz="2600" b="1" spc="5" dirty="0">
                <a:latin typeface="Garamond"/>
                <a:cs typeface="Garamond"/>
              </a:rPr>
              <a:t>capital</a:t>
            </a:r>
            <a:r>
              <a:rPr sz="2600" b="1" spc="40" dirty="0">
                <a:latin typeface="Garamond"/>
                <a:cs typeface="Garamond"/>
              </a:rPr>
              <a:t> </a:t>
            </a:r>
            <a:r>
              <a:rPr sz="2600" b="1" spc="30" dirty="0">
                <a:latin typeface="Garamond"/>
                <a:cs typeface="Garamond"/>
              </a:rPr>
              <a:t>flows</a:t>
            </a:r>
            <a:r>
              <a:rPr sz="2600" b="1" spc="-1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in</a:t>
            </a:r>
            <a:r>
              <a:rPr sz="2600" b="1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</a:t>
            </a:r>
            <a:r>
              <a:rPr sz="2600" b="1" spc="10" dirty="0">
                <a:latin typeface="Garamond"/>
                <a:cs typeface="Garamond"/>
              </a:rPr>
              <a:t> </a:t>
            </a:r>
            <a:r>
              <a:rPr sz="2600" b="1" spc="25" dirty="0">
                <a:latin typeface="Garamond"/>
                <a:cs typeface="Garamond"/>
              </a:rPr>
              <a:t>country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dirty="0">
                <a:latin typeface="Garamond"/>
                <a:cs typeface="Garamond"/>
              </a:rPr>
              <a:t>Moves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on </a:t>
            </a:r>
            <a:r>
              <a:rPr sz="2600" b="1" spc="5" dirty="0">
                <a:latin typeface="Garamond"/>
                <a:cs typeface="Garamond"/>
              </a:rPr>
              <a:t>economic</a:t>
            </a:r>
            <a:r>
              <a:rPr sz="2600" b="1" spc="5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data,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geopolitical</a:t>
            </a:r>
            <a:r>
              <a:rPr sz="2600" b="1" spc="80" dirty="0">
                <a:latin typeface="Garamond"/>
                <a:cs typeface="Garamond"/>
              </a:rPr>
              <a:t> </a:t>
            </a:r>
            <a:r>
              <a:rPr sz="2600" b="1" dirty="0">
                <a:latin typeface="Garamond"/>
                <a:cs typeface="Garamond"/>
              </a:rPr>
              <a:t>events,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central</a:t>
            </a:r>
            <a:r>
              <a:rPr sz="2600" b="1" spc="4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bank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policy</a:t>
            </a:r>
            <a:r>
              <a:rPr sz="2600" b="1" spc="5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changes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  <a:tab pos="5017135" algn="l"/>
              </a:tabLst>
            </a:pPr>
            <a:r>
              <a:rPr sz="2600" b="1" spc="15" dirty="0">
                <a:latin typeface="Garamond"/>
                <a:cs typeface="Garamond"/>
              </a:rPr>
              <a:t>Good</a:t>
            </a:r>
            <a:r>
              <a:rPr sz="2600" b="1" spc="45" dirty="0">
                <a:latin typeface="Garamond"/>
                <a:cs typeface="Garamond"/>
              </a:rPr>
              <a:t> </a:t>
            </a:r>
            <a:r>
              <a:rPr sz="2600" b="1" spc="20" dirty="0">
                <a:latin typeface="Garamond"/>
                <a:cs typeface="Garamond"/>
              </a:rPr>
              <a:t>reflection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of	</a:t>
            </a:r>
            <a:r>
              <a:rPr sz="2600" b="1" spc="5" dirty="0">
                <a:latin typeface="Garamond"/>
                <a:cs typeface="Garamond"/>
              </a:rPr>
              <a:t>“risk”</a:t>
            </a:r>
            <a:r>
              <a:rPr sz="2600" b="1" spc="10" dirty="0">
                <a:latin typeface="Garamond"/>
                <a:cs typeface="Garamond"/>
              </a:rPr>
              <a:t> priced</a:t>
            </a:r>
            <a:r>
              <a:rPr sz="2600" b="1" spc="4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into</a:t>
            </a:r>
            <a:r>
              <a:rPr sz="2600" b="1" spc="10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25" dirty="0">
                <a:latin typeface="Garamond"/>
                <a:cs typeface="Garamond"/>
              </a:rPr>
              <a:t>country</a:t>
            </a:r>
            <a:endParaRPr lang="en-US" sz="2600" b="1" spc="25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  <a:tab pos="5017135" algn="l"/>
              </a:tabLst>
            </a:pPr>
            <a:endParaRPr lang="en-US" sz="2600" b="1" spc="25" dirty="0">
              <a:latin typeface="Garamond"/>
              <a:cs typeface="Garamond"/>
            </a:endParaRPr>
          </a:p>
          <a:p>
            <a:pPr marL="1838325">
              <a:lnSpc>
                <a:spcPct val="100000"/>
              </a:lnSpc>
              <a:tabLst>
                <a:tab pos="2311400" algn="l"/>
                <a:tab pos="2312035" algn="l"/>
                <a:tab pos="5017135" algn="l"/>
              </a:tabLst>
            </a:pPr>
            <a:endParaRPr sz="2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11</a:t>
            </a:fld>
            <a:endParaRPr spc="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857" y="1701096"/>
            <a:ext cx="14222094" cy="37715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827405">
              <a:lnSpc>
                <a:spcPct val="100000"/>
              </a:lnSpc>
              <a:tabLst>
                <a:tab pos="2437765" algn="l"/>
                <a:tab pos="4585335" algn="l"/>
                <a:tab pos="6950075" algn="l"/>
                <a:tab pos="8344534" algn="l"/>
                <a:tab pos="9486265" algn="l"/>
              </a:tabLst>
            </a:pPr>
            <a:r>
              <a:rPr sz="4950" b="1" spc="325" dirty="0">
                <a:latin typeface="Garamond"/>
                <a:cs typeface="Garamond"/>
              </a:rPr>
              <a:t>Why	</a:t>
            </a:r>
            <a:r>
              <a:rPr sz="4950" b="1" spc="365" dirty="0">
                <a:latin typeface="Garamond"/>
                <a:cs typeface="Garamond"/>
              </a:rPr>
              <a:t>would	</a:t>
            </a:r>
            <a:r>
              <a:rPr sz="4950" b="1" spc="400" dirty="0">
                <a:latin typeface="Garamond"/>
                <a:cs typeface="Garamond"/>
              </a:rPr>
              <a:t>people	</a:t>
            </a:r>
            <a:r>
              <a:rPr sz="4950" b="1" spc="320" dirty="0">
                <a:latin typeface="Garamond"/>
                <a:cs typeface="Garamond"/>
              </a:rPr>
              <a:t>buy	</a:t>
            </a:r>
            <a:r>
              <a:rPr sz="4950" b="1" spc="240" dirty="0">
                <a:latin typeface="Garamond"/>
                <a:cs typeface="Garamond"/>
              </a:rPr>
              <a:t>US	</a:t>
            </a:r>
            <a:r>
              <a:rPr sz="4950" b="1" spc="415" dirty="0">
                <a:latin typeface="Garamond"/>
                <a:cs typeface="Garamond"/>
              </a:rPr>
              <a:t>Treasuries?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35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5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5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25" dirty="0">
                <a:latin typeface="Garamond"/>
                <a:cs typeface="Garamond"/>
              </a:rPr>
              <a:t>Return</a:t>
            </a:r>
            <a:r>
              <a:rPr sz="2600" b="1" spc="-1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?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10" dirty="0">
                <a:latin typeface="Garamond"/>
                <a:cs typeface="Garamond"/>
              </a:rPr>
              <a:t>Risk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profile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?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10" dirty="0">
                <a:latin typeface="Garamond"/>
                <a:cs typeface="Garamond"/>
              </a:rPr>
              <a:t>How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do</a:t>
            </a:r>
            <a:r>
              <a:rPr sz="2600" b="1" spc="5" dirty="0">
                <a:latin typeface="Garamond"/>
                <a:cs typeface="Garamond"/>
              </a:rPr>
              <a:t> people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interpret</a:t>
            </a:r>
            <a:r>
              <a:rPr sz="2600" b="1" spc="6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the</a:t>
            </a:r>
            <a:r>
              <a:rPr sz="2600" b="1" spc="-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Treasury</a:t>
            </a:r>
            <a:r>
              <a:rPr sz="2600" b="1" spc="4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yield?</a:t>
            </a:r>
            <a:endParaRPr sz="2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12</a:t>
            </a:fld>
            <a:endParaRPr spc="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1" y="1133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5860081" y="1133"/>
            <a:ext cx="8382696" cy="11307084"/>
          </a:xfrm>
          <a:prstGeom prst="rect">
            <a:avLst/>
          </a:prstGeom>
          <a:solidFill>
            <a:srgbClr val="245D8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6010237" y="2307718"/>
            <a:ext cx="8186339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What is a bond?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EA7C3-2584-0048-8AA6-1FEF167A85D7}"/>
              </a:ext>
            </a:extLst>
          </p:cNvPr>
          <p:cNvCxnSpPr/>
          <p:nvPr/>
        </p:nvCxnSpPr>
        <p:spPr>
          <a:xfrm>
            <a:off x="7939202" y="3744141"/>
            <a:ext cx="42244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5860081" y="3444875"/>
            <a:ext cx="7659787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Face Value/Par: Value of a bond at maturity </a:t>
            </a: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Principal: Exclusive of coupon and interest</a:t>
            </a: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Coupon: semi-annual/annual payments from a bond</a:t>
            </a: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Yield to Maturity(YTM): Total annualized return anticipated on a bond held to maturity </a:t>
            </a: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Premium </a:t>
            </a:r>
          </a:p>
          <a:p>
            <a:pPr marL="1225014" lvl="1" indent="-471145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Discount  </a:t>
            </a: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0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7816908" y="2446266"/>
            <a:ext cx="4521110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Bond Pricing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49627" y="3359322"/>
            <a:ext cx="12202228" cy="25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 fontAlgn="base"/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Bonds Payable | Explanation | AccountingCoach">
            <a:extLst>
              <a:ext uri="{FF2B5EF4-FFF2-40B4-BE49-F238E27FC236}">
                <a16:creationId xmlns:a16="http://schemas.microsoft.com/office/drawing/2014/main" id="{D3BF0F6C-582C-4F2C-B547-93A6C848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17" y="4210750"/>
            <a:ext cx="11244267" cy="18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ick Guide on Bond Prices and Formula | Bond Calculator, Pricing – Market  Consensus">
            <a:extLst>
              <a:ext uri="{FF2B5EF4-FFF2-40B4-BE49-F238E27FC236}">
                <a16:creationId xmlns:a16="http://schemas.microsoft.com/office/drawing/2014/main" id="{4053BF88-0BBF-4082-9A0B-73DE3E20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82" y="6298563"/>
            <a:ext cx="8097917" cy="28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2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6045916" y="2446266"/>
            <a:ext cx="806310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Bond Prices and Yields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49627" y="3359322"/>
            <a:ext cx="12202228" cy="25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 fontAlgn="base"/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4213D-2015-4845-9DEF-1FB9C139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022" y="4200214"/>
            <a:ext cx="5517437" cy="3925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EAEBF-F372-47F6-A74D-F3726F28A2D6}"/>
              </a:ext>
            </a:extLst>
          </p:cNvPr>
          <p:cNvSpPr txBox="1"/>
          <p:nvPr/>
        </p:nvSpPr>
        <p:spPr>
          <a:xfrm>
            <a:off x="5513075" y="8381510"/>
            <a:ext cx="11210242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Inverse relationship between bond price and bond yield</a:t>
            </a:r>
          </a:p>
        </p:txBody>
      </p:sp>
    </p:spTree>
    <p:extLst>
      <p:ext uri="{BB962C8B-B14F-4D97-AF65-F5344CB8AC3E}">
        <p14:creationId xmlns:p14="http://schemas.microsoft.com/office/powerpoint/2010/main" val="180495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EA7C3-2584-0048-8AA6-1FEF167A85D7}"/>
              </a:ext>
            </a:extLst>
          </p:cNvPr>
          <p:cNvCxnSpPr/>
          <p:nvPr/>
        </p:nvCxnSpPr>
        <p:spPr>
          <a:xfrm>
            <a:off x="7965192" y="7434353"/>
            <a:ext cx="42244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B74C70-A299-A842-918F-362E62C0F29B}"/>
              </a:ext>
            </a:extLst>
          </p:cNvPr>
          <p:cNvSpPr txBox="1"/>
          <p:nvPr/>
        </p:nvSpPr>
        <p:spPr>
          <a:xfrm>
            <a:off x="6360381" y="7811204"/>
            <a:ext cx="7382096" cy="16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 algn="ctr">
              <a:buFont typeface="Wingdings" pitchFamily="2" charset="2"/>
              <a:buChar char="v"/>
            </a:pPr>
            <a:r>
              <a:rPr lang="en-US" sz="3298" dirty="0">
                <a:solidFill>
                  <a:schemeClr val="bg1"/>
                </a:solidFill>
                <a:latin typeface="Garamond" panose="02020404030301010803" pitchFamily="18" charset="0"/>
              </a:rPr>
              <a:t>Learning </a:t>
            </a:r>
          </a:p>
          <a:p>
            <a:pPr marL="471145" indent="-471145" algn="ctr">
              <a:buFont typeface="Wingdings" pitchFamily="2" charset="2"/>
              <a:buChar char="v"/>
            </a:pPr>
            <a:r>
              <a:rPr lang="en-US" sz="3298" dirty="0">
                <a:solidFill>
                  <a:schemeClr val="bg1"/>
                </a:solidFill>
                <a:latin typeface="Garamond" panose="02020404030301010803" pitchFamily="18" charset="0"/>
              </a:rPr>
              <a:t>Investing </a:t>
            </a:r>
          </a:p>
          <a:p>
            <a:pPr marL="471145" indent="-471145" algn="ctr">
              <a:buFont typeface="Wingdings" pitchFamily="2" charset="2"/>
              <a:buChar char="v"/>
            </a:pPr>
            <a:r>
              <a:rPr lang="en-US" sz="3298" dirty="0">
                <a:solidFill>
                  <a:schemeClr val="bg1"/>
                </a:solidFill>
                <a:latin typeface="Garamond" panose="02020404030301010803" pitchFamily="18" charset="0"/>
              </a:rPr>
              <a:t>Community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847670" y="1399477"/>
            <a:ext cx="17431182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How to Value a Zero Coupon Bond vs Coupon Bond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>
            <a:cxnSpLocks/>
          </p:cNvCxnSpPr>
          <p:nvPr/>
        </p:nvCxnSpPr>
        <p:spPr>
          <a:xfrm flipV="1">
            <a:off x="1054615" y="2152620"/>
            <a:ext cx="17386528" cy="16828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04CB3-099E-9F4F-9F03-5C228C6BDD8F}"/>
              </a:ext>
            </a:extLst>
          </p:cNvPr>
          <p:cNvSpPr txBox="1"/>
          <p:nvPr/>
        </p:nvSpPr>
        <p:spPr>
          <a:xfrm>
            <a:off x="1054615" y="2896727"/>
            <a:ext cx="17386528" cy="401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1 year ZCB pays out principal of 100. Assuming a discount rate of 5%, what should that bond be worth today?  </a:t>
            </a:r>
          </a:p>
          <a:p>
            <a:pPr marL="471145" indent="-47114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2 year coupon bond pays interest annually of 4% of 100 principal. Assuming discount rate of 5% what should bond be worth today? </a:t>
            </a:r>
          </a:p>
        </p:txBody>
      </p:sp>
    </p:spTree>
    <p:extLst>
      <p:ext uri="{BB962C8B-B14F-4D97-AF65-F5344CB8AC3E}">
        <p14:creationId xmlns:p14="http://schemas.microsoft.com/office/powerpoint/2010/main" val="20462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054616" y="1421463"/>
            <a:ext cx="6523581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Duration Intuition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>
            <a:cxnSpLocks/>
          </p:cNvCxnSpPr>
          <p:nvPr/>
        </p:nvCxnSpPr>
        <p:spPr>
          <a:xfrm flipV="1">
            <a:off x="1054615" y="2152620"/>
            <a:ext cx="17386528" cy="16828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4615" y="2652914"/>
            <a:ext cx="17588613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buFont typeface="Arial" panose="020B0604020202020204" pitchFamily="34" charset="0"/>
              <a:buChar char="•"/>
            </a:pPr>
            <a:r>
              <a:rPr lang="en-US" sz="4122" dirty="0">
                <a:solidFill>
                  <a:srgbClr val="000000"/>
                </a:solidFill>
                <a:latin typeface="Garamond" panose="02020404030301010803" pitchFamily="18" charset="0"/>
              </a:rPr>
              <a:t>Can be considered approximation of average payback period of bond  </a:t>
            </a:r>
          </a:p>
          <a:p>
            <a:endParaRPr lang="en-US" sz="1484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978882" lvl="2" indent="-471145">
              <a:buFont typeface="Arial" panose="020B0604020202020204" pitchFamily="34" charset="0"/>
              <a:buChar char="•"/>
            </a:pPr>
            <a:endParaRPr lang="en-US" sz="1484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258F0-B130-4B0D-8B22-CE0A90460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811" y="3882335"/>
            <a:ext cx="13290478" cy="54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1" y="1133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5860081" y="1133"/>
            <a:ext cx="8382696" cy="11307084"/>
          </a:xfrm>
          <a:prstGeom prst="rect">
            <a:avLst/>
          </a:prstGeom>
          <a:solidFill>
            <a:srgbClr val="245D8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6010237" y="2307718"/>
            <a:ext cx="8186339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bg1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Duration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EA7C3-2584-0048-8AA6-1FEF167A85D7}"/>
              </a:ext>
            </a:extLst>
          </p:cNvPr>
          <p:cNvCxnSpPr/>
          <p:nvPr/>
        </p:nvCxnSpPr>
        <p:spPr>
          <a:xfrm>
            <a:off x="7939202" y="3744141"/>
            <a:ext cx="42244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6591546" y="3534950"/>
            <a:ext cx="691976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Is duration higher for a 5 year ZCB or a 10 year ZCB?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Is duration higher for a 1 year bond that pays a 5% or 10% interest rate?</a:t>
            </a: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1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054615" y="1421463"/>
            <a:ext cx="364471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Convexity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>
            <a:cxnSpLocks/>
          </p:cNvCxnSpPr>
          <p:nvPr/>
        </p:nvCxnSpPr>
        <p:spPr>
          <a:xfrm flipV="1">
            <a:off x="1054615" y="2152620"/>
            <a:ext cx="17386528" cy="16828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Image result for duration of a b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5" y="3951504"/>
            <a:ext cx="9319133" cy="6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94EE0-DAAA-4EC7-9DFA-2DF27AA52318}"/>
              </a:ext>
            </a:extLst>
          </p:cNvPr>
          <p:cNvSpPr txBox="1"/>
          <p:nvPr/>
        </p:nvSpPr>
        <p:spPr>
          <a:xfrm>
            <a:off x="1054615" y="2652914"/>
            <a:ext cx="17588613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Convexity measures change in duration as interest rates change </a:t>
            </a:r>
          </a:p>
          <a:p>
            <a:endParaRPr lang="en-US" sz="1484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978882" lvl="2" indent="-471145">
              <a:buFont typeface="Arial" panose="020B0604020202020204" pitchFamily="34" charset="0"/>
              <a:buChar char="•"/>
            </a:pPr>
            <a:endParaRPr lang="en-US" sz="1484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229A5-99DF-7C73-6087-86C30E4D9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23"/>
          <a:stretch/>
        </p:blipFill>
        <p:spPr>
          <a:xfrm>
            <a:off x="11347450" y="3951504"/>
            <a:ext cx="8027266" cy="52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1890731" y="1483618"/>
            <a:ext cx="4349845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Brain Teaser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11953388" y="2590228"/>
            <a:ext cx="42244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21899"/>
            <a:ext cx="8336374" cy="8336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68060-3506-43A8-B68C-FFE4716AA7FC}"/>
              </a:ext>
            </a:extLst>
          </p:cNvPr>
          <p:cNvSpPr txBox="1"/>
          <p:nvPr/>
        </p:nvSpPr>
        <p:spPr>
          <a:xfrm>
            <a:off x="9031269" y="2981987"/>
            <a:ext cx="10068689" cy="399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 Suppose you’re playing a game where the goal is to construct the best poker hand. You can either choose from a pile of 10 cards with which to construct this hand, or a pile of 8 cards and a pile of 9 cards, but cards from the 8 card and 9 card piles cannot be mixed. Would you rather have the pile of 10 cards or the piles of 8 and 9 cards?</a:t>
            </a:r>
          </a:p>
        </p:txBody>
      </p:sp>
    </p:spTree>
    <p:extLst>
      <p:ext uri="{BB962C8B-B14F-4D97-AF65-F5344CB8AC3E}">
        <p14:creationId xmlns:p14="http://schemas.microsoft.com/office/powerpoint/2010/main" val="123358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4533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5260387" y="2446266"/>
            <a:ext cx="963417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What Effects Interest Rates?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49627" y="3359322"/>
            <a:ext cx="1220222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200000"/>
              </a:lnSpc>
            </a:pPr>
            <a:endParaRPr lang="en-US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Fischer Equation: Nominal rates = real + inflation expectations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Central Bank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Credit/Default Risk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Term premium (risk premium)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Demand for asset </a:t>
            </a: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7941276" y="2446266"/>
            <a:ext cx="4272388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Yield Curve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49627" y="3359322"/>
            <a:ext cx="12202228" cy="25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 fontAlgn="base"/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EAEBF-F372-47F6-A74D-F3726F28A2D6}"/>
              </a:ext>
            </a:extLst>
          </p:cNvPr>
          <p:cNvSpPr txBox="1"/>
          <p:nvPr/>
        </p:nvSpPr>
        <p:spPr>
          <a:xfrm>
            <a:off x="4941613" y="4031687"/>
            <a:ext cx="11210242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Plots yields of bonds across different maturities </a:t>
            </a:r>
          </a:p>
          <a:p>
            <a:pPr marL="471145" indent="-471145"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When can it be upward sloping? Downward sloping? Flat? </a:t>
            </a:r>
          </a:p>
        </p:txBody>
      </p:sp>
      <p:pic>
        <p:nvPicPr>
          <p:cNvPr id="1028" name="Picture 4" descr="Government Bond Yield Curve - Financial Edge">
            <a:extLst>
              <a:ext uri="{FF2B5EF4-FFF2-40B4-BE49-F238E27FC236}">
                <a16:creationId xmlns:a16="http://schemas.microsoft.com/office/drawing/2014/main" id="{47430FE6-D5D0-0783-E135-3C64124B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23" y="5392024"/>
            <a:ext cx="6149389" cy="41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7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yield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23" y="4042237"/>
            <a:ext cx="9501520" cy="68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054616" y="1421463"/>
            <a:ext cx="8692123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Trading Bonds: </a:t>
            </a:r>
            <a:r>
              <a:rPr lang="en-US" sz="4946" b="1" spc="495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Steepener</a:t>
            </a:r>
            <a:endParaRPr lang="en-US" sz="4946" b="1" spc="495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>
            <a:cxnSpLocks/>
          </p:cNvCxnSpPr>
          <p:nvPr/>
        </p:nvCxnSpPr>
        <p:spPr>
          <a:xfrm flipV="1">
            <a:off x="1054615" y="2152620"/>
            <a:ext cx="17386528" cy="16828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4616" y="2639453"/>
            <a:ext cx="18302036" cy="401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Long near end of the yield curve – yields go down </a:t>
            </a:r>
          </a:p>
          <a:p>
            <a:pPr marL="471145" indent="-47114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Short far end of the yield curve  - yields go up </a:t>
            </a:r>
          </a:p>
          <a:p>
            <a:pPr marL="471145" indent="-47114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Cost of the trade </a:t>
            </a:r>
          </a:p>
          <a:p>
            <a:pPr marL="471145" indent="-47114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What would a flattener be?  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10842338" y="8562531"/>
            <a:ext cx="578816" cy="609582"/>
          </a:xfrm>
          <a:prstGeom prst="rightArrow">
            <a:avLst>
              <a:gd name="adj1" fmla="val 264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  <p:sp>
        <p:nvSpPr>
          <p:cNvPr id="11" name="Right Arrow 10"/>
          <p:cNvSpPr/>
          <p:nvPr/>
        </p:nvSpPr>
        <p:spPr>
          <a:xfrm rot="16200000">
            <a:off x="16723882" y="5060476"/>
            <a:ext cx="578816" cy="609582"/>
          </a:xfrm>
          <a:prstGeom prst="rightArrow">
            <a:avLst>
              <a:gd name="adj1" fmla="val 264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/>
          </a:p>
        </p:txBody>
      </p:sp>
    </p:spTree>
    <p:extLst>
      <p:ext uri="{BB962C8B-B14F-4D97-AF65-F5344CB8AC3E}">
        <p14:creationId xmlns:p14="http://schemas.microsoft.com/office/powerpoint/2010/main" val="336581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6385018" y="2446266"/>
            <a:ext cx="7384907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Treasury Yield Curve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49627" y="3359322"/>
            <a:ext cx="12202228" cy="25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 fontAlgn="base"/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263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132A64-E6CB-39AB-3417-48A02B0F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5" y="3755712"/>
            <a:ext cx="11126510" cy="59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9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054615" y="1421463"/>
            <a:ext cx="183960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TIPS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>
            <a:cxnSpLocks/>
          </p:cNvCxnSpPr>
          <p:nvPr/>
        </p:nvCxnSpPr>
        <p:spPr>
          <a:xfrm flipV="1">
            <a:off x="1054615" y="2152620"/>
            <a:ext cx="17386528" cy="16828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1091" y="2706757"/>
            <a:ext cx="17620206" cy="839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Treasury Inflated Protected Securities </a:t>
            </a:r>
          </a:p>
          <a:p>
            <a:pPr marL="471145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How it works: </a:t>
            </a:r>
          </a:p>
          <a:p>
            <a:pPr marL="1225014" lvl="1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Interest Payments increase with increases in inflation </a:t>
            </a:r>
          </a:p>
          <a:p>
            <a:pPr marL="1225014" lvl="1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Example : </a:t>
            </a:r>
          </a:p>
          <a:p>
            <a:pPr marL="1978882" lvl="2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Principle : 100 </a:t>
            </a:r>
          </a:p>
          <a:p>
            <a:pPr marL="1978882" lvl="2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Interest: 5% </a:t>
            </a:r>
          </a:p>
          <a:p>
            <a:pPr marL="1978882" lvl="2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CPI inflation measure: 2% </a:t>
            </a:r>
          </a:p>
          <a:p>
            <a:pPr marL="1978882" lvl="2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Interest: (100*1.02) *0.05 </a:t>
            </a:r>
          </a:p>
          <a:p>
            <a:pPr marL="471145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Nominal vs. Real Returns – Which is this? </a:t>
            </a:r>
          </a:p>
          <a:p>
            <a:pPr marL="471145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panose="02020404030301010803" pitchFamily="18" charset="0"/>
              </a:rPr>
              <a:t>When would you want to own TIPS? </a:t>
            </a:r>
          </a:p>
          <a:p>
            <a:pPr marL="471145" indent="-47114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9841" y="1702137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2972116" y="2446266"/>
            <a:ext cx="1421068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Breakeven Inflation : Market Expectations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C66C-5750-854A-AE4C-9767FDA7E86F}"/>
              </a:ext>
            </a:extLst>
          </p:cNvPr>
          <p:cNvSpPr txBox="1"/>
          <p:nvPr/>
        </p:nvSpPr>
        <p:spPr>
          <a:xfrm>
            <a:off x="3976304" y="3069500"/>
            <a:ext cx="12202228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98" b="1" dirty="0">
                <a:solidFill>
                  <a:srgbClr val="000000"/>
                </a:solidFill>
                <a:latin typeface="Garamond" panose="02020404030301010803" pitchFamily="18" charset="0"/>
              </a:rPr>
              <a:t>Difference in yield of TIPS and US Treasury </a:t>
            </a:r>
          </a:p>
          <a:p>
            <a:pPr marL="753869" lvl="1" fontAlgn="base"/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1225014" lvl="1" indent="-471145" fontAlgn="base">
              <a:buFont typeface="Wingdings" pitchFamily="2" charset="2"/>
              <a:buChar char="v"/>
            </a:pPr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pitchFamily="2" charset="2"/>
              <a:buChar char="v"/>
            </a:pPr>
            <a:endParaRPr lang="en-US" sz="3298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64F3475-1CBA-C442-459B-0DB74FF22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8" y="4862795"/>
            <a:ext cx="11277600" cy="43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7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9290" y="5629313"/>
            <a:ext cx="96253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7965" algn="l"/>
                <a:tab pos="2283460" algn="l"/>
                <a:tab pos="5006340" algn="l"/>
                <a:tab pos="7257415" algn="l"/>
              </a:tabLst>
            </a:pPr>
            <a:r>
              <a:rPr spc="325" dirty="0">
                <a:solidFill>
                  <a:srgbClr val="242424"/>
                </a:solidFill>
              </a:rPr>
              <a:t>Fun	</a:t>
            </a:r>
            <a:r>
              <a:rPr spc="-5" dirty="0">
                <a:solidFill>
                  <a:srgbClr val="242424"/>
                </a:solidFill>
              </a:rPr>
              <a:t>&amp;	</a:t>
            </a:r>
            <a:r>
              <a:rPr spc="375" dirty="0">
                <a:solidFill>
                  <a:srgbClr val="242424"/>
                </a:solidFill>
              </a:rPr>
              <a:t>Famous	</a:t>
            </a:r>
            <a:r>
              <a:rPr spc="395" dirty="0">
                <a:solidFill>
                  <a:srgbClr val="242424"/>
                </a:solidFill>
              </a:rPr>
              <a:t>Macro	</a:t>
            </a:r>
            <a:r>
              <a:rPr spc="375" dirty="0">
                <a:solidFill>
                  <a:srgbClr val="242424"/>
                </a:solidFill>
              </a:rPr>
              <a:t>Trades!</a:t>
            </a:r>
          </a:p>
        </p:txBody>
      </p:sp>
      <p:sp>
        <p:nvSpPr>
          <p:cNvPr id="5" name="object 5"/>
          <p:cNvSpPr/>
          <p:nvPr/>
        </p:nvSpPr>
        <p:spPr>
          <a:xfrm>
            <a:off x="590484" y="6678752"/>
            <a:ext cx="18725515" cy="0"/>
          </a:xfrm>
          <a:custGeom>
            <a:avLst/>
            <a:gdLst/>
            <a:ahLst/>
            <a:cxnLst/>
            <a:rect l="l" t="t" r="r" b="b"/>
            <a:pathLst>
              <a:path w="18725515">
                <a:moveTo>
                  <a:pt x="0" y="0"/>
                </a:moveTo>
                <a:lnTo>
                  <a:pt x="18725256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26</a:t>
            </a:fld>
            <a:endParaRPr spc="1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0" y="1395206"/>
            <a:ext cx="172834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9105" algn="l"/>
                <a:tab pos="4251325" algn="l"/>
                <a:tab pos="6240780" algn="l"/>
                <a:tab pos="8363584" algn="l"/>
                <a:tab pos="9607550" algn="l"/>
                <a:tab pos="11484610" algn="l"/>
                <a:tab pos="12443460" algn="l"/>
                <a:tab pos="15381605" algn="l"/>
              </a:tabLst>
            </a:pPr>
            <a:r>
              <a:rPr spc="480" dirty="0">
                <a:solidFill>
                  <a:srgbClr val="242424"/>
                </a:solidFill>
              </a:rPr>
              <a:t>H</a:t>
            </a:r>
            <a:r>
              <a:rPr spc="440" dirty="0">
                <a:solidFill>
                  <a:srgbClr val="242424"/>
                </a:solidFill>
              </a:rPr>
              <a:t>o</a:t>
            </a:r>
            <a:r>
              <a:rPr spc="-5" dirty="0">
                <a:solidFill>
                  <a:srgbClr val="242424"/>
                </a:solidFill>
              </a:rPr>
              <a:t>w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75" dirty="0">
                <a:solidFill>
                  <a:srgbClr val="242424"/>
                </a:solidFill>
              </a:rPr>
              <a:t>G</a:t>
            </a:r>
            <a:r>
              <a:rPr spc="480" dirty="0">
                <a:solidFill>
                  <a:srgbClr val="242424"/>
                </a:solidFill>
              </a:rPr>
              <a:t>e</a:t>
            </a:r>
            <a:r>
              <a:rPr spc="475" dirty="0">
                <a:solidFill>
                  <a:srgbClr val="242424"/>
                </a:solidFill>
              </a:rPr>
              <a:t>o</a:t>
            </a:r>
            <a:r>
              <a:rPr spc="484" dirty="0">
                <a:solidFill>
                  <a:srgbClr val="242424"/>
                </a:solidFill>
              </a:rPr>
              <a:t>r</a:t>
            </a:r>
            <a:r>
              <a:rPr spc="475" dirty="0">
                <a:solidFill>
                  <a:srgbClr val="242424"/>
                </a:solidFill>
              </a:rPr>
              <a:t>g</a:t>
            </a:r>
            <a:r>
              <a:rPr spc="-5" dirty="0">
                <a:solidFill>
                  <a:srgbClr val="242424"/>
                </a:solidFill>
              </a:rPr>
              <a:t>e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90" dirty="0">
                <a:solidFill>
                  <a:srgbClr val="242424"/>
                </a:solidFill>
              </a:rPr>
              <a:t>S</a:t>
            </a:r>
            <a:r>
              <a:rPr spc="475" dirty="0">
                <a:solidFill>
                  <a:srgbClr val="242424"/>
                </a:solidFill>
              </a:rPr>
              <a:t>o</a:t>
            </a:r>
            <a:r>
              <a:rPr spc="525" dirty="0">
                <a:solidFill>
                  <a:srgbClr val="242424"/>
                </a:solidFill>
              </a:rPr>
              <a:t>r</a:t>
            </a:r>
            <a:r>
              <a:rPr spc="475" dirty="0">
                <a:solidFill>
                  <a:srgbClr val="242424"/>
                </a:solidFill>
              </a:rPr>
              <a:t>o</a:t>
            </a:r>
            <a:r>
              <a:rPr spc="-5" dirty="0">
                <a:solidFill>
                  <a:srgbClr val="242424"/>
                </a:solidFill>
              </a:rPr>
              <a:t>s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75" dirty="0">
                <a:solidFill>
                  <a:srgbClr val="242424"/>
                </a:solidFill>
              </a:rPr>
              <a:t>B</a:t>
            </a:r>
            <a:r>
              <a:rPr spc="525" dirty="0">
                <a:solidFill>
                  <a:srgbClr val="242424"/>
                </a:solidFill>
              </a:rPr>
              <a:t>r</a:t>
            </a:r>
            <a:r>
              <a:rPr spc="475" dirty="0">
                <a:solidFill>
                  <a:srgbClr val="242424"/>
                </a:solidFill>
              </a:rPr>
              <a:t>o</a:t>
            </a:r>
            <a:r>
              <a:rPr spc="405" dirty="0">
                <a:solidFill>
                  <a:srgbClr val="242424"/>
                </a:solidFill>
              </a:rPr>
              <a:t>k</a:t>
            </a:r>
            <a:r>
              <a:rPr spc="-5" dirty="0">
                <a:solidFill>
                  <a:srgbClr val="242424"/>
                </a:solidFill>
              </a:rPr>
              <a:t>e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80" dirty="0">
                <a:solidFill>
                  <a:srgbClr val="242424"/>
                </a:solidFill>
              </a:rPr>
              <a:t>th</a:t>
            </a:r>
            <a:r>
              <a:rPr spc="-5" dirty="0">
                <a:solidFill>
                  <a:srgbClr val="242424"/>
                </a:solidFill>
              </a:rPr>
              <a:t>e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75" dirty="0">
                <a:solidFill>
                  <a:srgbClr val="242424"/>
                </a:solidFill>
              </a:rPr>
              <a:t>B</a:t>
            </a:r>
            <a:r>
              <a:rPr spc="484" dirty="0">
                <a:solidFill>
                  <a:srgbClr val="242424"/>
                </a:solidFill>
              </a:rPr>
              <a:t>a</a:t>
            </a:r>
            <a:r>
              <a:rPr spc="480" dirty="0">
                <a:solidFill>
                  <a:srgbClr val="242424"/>
                </a:solidFill>
              </a:rPr>
              <a:t>n</a:t>
            </a:r>
            <a:r>
              <a:rPr spc="-5" dirty="0">
                <a:solidFill>
                  <a:srgbClr val="242424"/>
                </a:solidFill>
              </a:rPr>
              <a:t>k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75" dirty="0">
                <a:solidFill>
                  <a:srgbClr val="242424"/>
                </a:solidFill>
              </a:rPr>
              <a:t>o</a:t>
            </a:r>
            <a:r>
              <a:rPr spc="-5" dirty="0">
                <a:solidFill>
                  <a:srgbClr val="242424"/>
                </a:solidFill>
              </a:rPr>
              <a:t>f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480" dirty="0">
                <a:solidFill>
                  <a:srgbClr val="242424"/>
                </a:solidFill>
              </a:rPr>
              <a:t>En</a:t>
            </a:r>
            <a:r>
              <a:rPr spc="434" dirty="0">
                <a:solidFill>
                  <a:srgbClr val="242424"/>
                </a:solidFill>
              </a:rPr>
              <a:t>g</a:t>
            </a:r>
            <a:r>
              <a:rPr spc="480" dirty="0">
                <a:solidFill>
                  <a:srgbClr val="242424"/>
                </a:solidFill>
              </a:rPr>
              <a:t>l</a:t>
            </a:r>
            <a:r>
              <a:rPr spc="484" dirty="0">
                <a:solidFill>
                  <a:srgbClr val="242424"/>
                </a:solidFill>
              </a:rPr>
              <a:t>a</a:t>
            </a:r>
            <a:r>
              <a:rPr spc="480" dirty="0">
                <a:solidFill>
                  <a:srgbClr val="242424"/>
                </a:solidFill>
              </a:rPr>
              <a:t>n</a:t>
            </a:r>
            <a:r>
              <a:rPr spc="-5" dirty="0">
                <a:solidFill>
                  <a:srgbClr val="242424"/>
                </a:solidFill>
              </a:rPr>
              <a:t>d</a:t>
            </a:r>
            <a:r>
              <a:rPr dirty="0">
                <a:solidFill>
                  <a:srgbClr val="242424"/>
                </a:solidFill>
              </a:rPr>
              <a:t>	</a:t>
            </a:r>
            <a:r>
              <a:rPr spc="-5" dirty="0">
                <a:solidFill>
                  <a:srgbClr val="242424"/>
                </a:solidFill>
              </a:rPr>
              <a:t>(</a:t>
            </a:r>
            <a:r>
              <a:rPr spc="-740" dirty="0">
                <a:solidFill>
                  <a:srgbClr val="242424"/>
                </a:solidFill>
              </a:rPr>
              <a:t> </a:t>
            </a:r>
            <a:r>
              <a:rPr spc="480" dirty="0">
                <a:solidFill>
                  <a:srgbClr val="242424"/>
                </a:solidFill>
              </a:rPr>
              <a:t>199</a:t>
            </a:r>
            <a:r>
              <a:rPr spc="-5" dirty="0">
                <a:solidFill>
                  <a:srgbClr val="242424"/>
                </a:solidFill>
              </a:rPr>
              <a:t>2</a:t>
            </a:r>
            <a:r>
              <a:rPr spc="-755" dirty="0">
                <a:solidFill>
                  <a:srgbClr val="242424"/>
                </a:solidFill>
              </a:rPr>
              <a:t> </a:t>
            </a:r>
            <a:r>
              <a:rPr spc="-5" dirty="0">
                <a:solidFill>
                  <a:srgbClr val="242424"/>
                </a:solidFill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055333" y="2150870"/>
            <a:ext cx="17386935" cy="168275"/>
          </a:xfrm>
          <a:custGeom>
            <a:avLst/>
            <a:gdLst/>
            <a:ahLst/>
            <a:cxnLst/>
            <a:rect l="l" t="t" r="r" b="b"/>
            <a:pathLst>
              <a:path w="17386935" h="168275">
                <a:moveTo>
                  <a:pt x="0" y="168246"/>
                </a:moveTo>
                <a:lnTo>
                  <a:pt x="17386616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344" y="2839348"/>
            <a:ext cx="6244055" cy="78245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7490" y="2839484"/>
            <a:ext cx="10709910" cy="6359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4505" indent="-472440">
              <a:lnSpc>
                <a:spcPct val="100000"/>
              </a:lnSpc>
              <a:spcBef>
                <a:spcPts val="120"/>
              </a:spcBef>
              <a:buFont typeface="Wingdings"/>
              <a:buChar char=""/>
              <a:tabLst>
                <a:tab pos="485140" algn="l"/>
              </a:tabLst>
            </a:pP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British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pound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was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pegged</a:t>
            </a:r>
            <a:r>
              <a:rPr sz="295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to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German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mark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as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apart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of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25" dirty="0">
                <a:solidFill>
                  <a:srgbClr val="999999"/>
                </a:solidFill>
                <a:latin typeface="Calibri"/>
                <a:cs typeface="Calibri"/>
              </a:rPr>
              <a:t>Europe’s</a:t>
            </a:r>
            <a:endParaRPr sz="2950" dirty="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20"/>
              </a:spcBef>
            </a:pP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Exchange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Rate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Mechanism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System</a:t>
            </a:r>
            <a:endParaRPr sz="2950" dirty="0">
              <a:latin typeface="Calibri"/>
              <a:cs typeface="Calibri"/>
            </a:endParaRPr>
          </a:p>
          <a:p>
            <a:pPr marL="484505" marR="238760" indent="-472440">
              <a:lnSpc>
                <a:spcPts val="3520"/>
              </a:lnSpc>
              <a:spcBef>
                <a:spcPts val="195"/>
              </a:spcBef>
              <a:buFont typeface="Wingdings"/>
              <a:buChar char=""/>
              <a:tabLst>
                <a:tab pos="485140" algn="l"/>
              </a:tabLst>
            </a:pP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Germany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was stronger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economically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than 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Britain</a:t>
            </a:r>
            <a:r>
              <a:rPr sz="2950" spc="-30" dirty="0">
                <a:solidFill>
                  <a:srgbClr val="999999"/>
                </a:solidFill>
                <a:latin typeface="Wingdings"/>
                <a:cs typeface="Wingdings"/>
              </a:rPr>
              <a:t></a:t>
            </a:r>
            <a:r>
              <a:rPr sz="2950" spc="-30" dirty="0">
                <a:solidFill>
                  <a:srgbClr val="999999"/>
                </a:solidFill>
                <a:latin typeface="Times New Roman"/>
                <a:cs typeface="Times New Roman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German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mark </a:t>
            </a:r>
            <a:r>
              <a:rPr sz="2950" spc="-65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should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have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been</a:t>
            </a:r>
            <a:r>
              <a:rPr sz="2950" spc="-3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fundamentally</a:t>
            </a:r>
            <a:r>
              <a:rPr sz="2950" spc="-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stronger</a:t>
            </a:r>
            <a:endParaRPr sz="2950" dirty="0">
              <a:latin typeface="Calibri"/>
              <a:cs typeface="Calibri"/>
            </a:endParaRPr>
          </a:p>
          <a:p>
            <a:pPr marL="1238885" marR="358140" lvl="1" indent="-472440">
              <a:lnSpc>
                <a:spcPts val="3560"/>
              </a:lnSpc>
              <a:spcBef>
                <a:spcPts val="15"/>
              </a:spcBef>
              <a:buFont typeface="Wingdings"/>
              <a:buChar char=""/>
              <a:tabLst>
                <a:tab pos="1239520" algn="l"/>
              </a:tabLst>
            </a:pPr>
            <a:r>
              <a:rPr sz="2950" spc="-125" dirty="0">
                <a:solidFill>
                  <a:srgbClr val="999999"/>
                </a:solidFill>
                <a:latin typeface="Calibri"/>
                <a:cs typeface="Calibri"/>
              </a:rPr>
              <a:t>To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keep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up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with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German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 economy,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BoE</a:t>
            </a:r>
            <a:r>
              <a:rPr sz="295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set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high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interest </a:t>
            </a:r>
            <a:r>
              <a:rPr sz="2950" spc="-6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rates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and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UK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economy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had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very</a:t>
            </a:r>
            <a:r>
              <a:rPr sz="295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high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inflation</a:t>
            </a:r>
            <a:endParaRPr sz="2950" dirty="0">
              <a:latin typeface="Calibri"/>
              <a:cs typeface="Calibri"/>
            </a:endParaRPr>
          </a:p>
          <a:p>
            <a:pPr marL="484505" marR="5080" indent="-472440">
              <a:lnSpc>
                <a:spcPts val="3560"/>
              </a:lnSpc>
              <a:buFont typeface="Wingdings"/>
              <a:buChar char=""/>
              <a:tabLst>
                <a:tab pos="485140" algn="l"/>
              </a:tabLst>
            </a:pP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Soros,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along with other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speculators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realized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Bank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of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England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could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not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keep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their</a:t>
            </a:r>
            <a:r>
              <a:rPr sz="295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currency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tied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to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mark and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started</a:t>
            </a:r>
            <a:r>
              <a:rPr sz="295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shorting </a:t>
            </a:r>
            <a:r>
              <a:rPr sz="2950" spc="-6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currency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(Soros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borrowed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lot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of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money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to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establish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large</a:t>
            </a:r>
            <a:endParaRPr sz="2950" dirty="0">
              <a:latin typeface="Calibri"/>
              <a:cs typeface="Calibri"/>
            </a:endParaRPr>
          </a:p>
          <a:p>
            <a:pPr marL="484505">
              <a:lnSpc>
                <a:spcPts val="3445"/>
              </a:lnSpc>
            </a:pP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position)</a:t>
            </a:r>
            <a:endParaRPr sz="2950" dirty="0">
              <a:latin typeface="Calibri"/>
              <a:cs typeface="Calibri"/>
            </a:endParaRPr>
          </a:p>
          <a:p>
            <a:pPr marL="472440" marR="137160" lvl="1" indent="-472440" algn="r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472440" algn="l"/>
              </a:tabLst>
            </a:pP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In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response,</a:t>
            </a:r>
            <a:r>
              <a:rPr sz="2950" spc="-4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BoE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raised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interest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rates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to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strengthen</a:t>
            </a:r>
            <a:r>
              <a:rPr sz="295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currency)</a:t>
            </a:r>
            <a:endParaRPr sz="2950" dirty="0">
              <a:latin typeface="Calibri"/>
              <a:cs typeface="Calibri"/>
            </a:endParaRPr>
          </a:p>
          <a:p>
            <a:pPr marL="484505" marR="193675" indent="-485140" algn="r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485140" algn="l"/>
              </a:tabLst>
            </a:pP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Eventually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British</a:t>
            </a:r>
            <a:r>
              <a:rPr sz="2950" spc="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government</a:t>
            </a:r>
            <a:r>
              <a:rPr sz="2950" spc="-6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realized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they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couldn’t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20" dirty="0">
                <a:solidFill>
                  <a:srgbClr val="999999"/>
                </a:solidFill>
                <a:latin typeface="Calibri"/>
                <a:cs typeface="Calibri"/>
              </a:rPr>
              <a:t>keep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up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with</a:t>
            </a:r>
            <a:endParaRPr sz="2950" dirty="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25"/>
              </a:spcBef>
            </a:pP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short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sellers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and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was</a:t>
            </a:r>
            <a:r>
              <a:rPr sz="2950" spc="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forced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to</a:t>
            </a:r>
            <a:r>
              <a:rPr sz="295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devalue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pound</a:t>
            </a:r>
            <a:endParaRPr sz="2950" dirty="0">
              <a:latin typeface="Calibri"/>
              <a:cs typeface="Calibri"/>
            </a:endParaRPr>
          </a:p>
          <a:p>
            <a:pPr marL="484505" indent="-47244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485140" algn="l"/>
              </a:tabLst>
            </a:pP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Moral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of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295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story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: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Soros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10" dirty="0">
                <a:solidFill>
                  <a:srgbClr val="999999"/>
                </a:solidFill>
                <a:latin typeface="Calibri"/>
                <a:cs typeface="Calibri"/>
              </a:rPr>
              <a:t>made</a:t>
            </a:r>
            <a:r>
              <a:rPr sz="295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a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-45" dirty="0">
                <a:solidFill>
                  <a:srgbClr val="999999"/>
                </a:solidFill>
                <a:latin typeface="Calibri"/>
                <a:cs typeface="Calibri"/>
              </a:rPr>
              <a:t>LOT</a:t>
            </a:r>
            <a:r>
              <a:rPr sz="2950" dirty="0">
                <a:solidFill>
                  <a:srgbClr val="999999"/>
                </a:solidFill>
                <a:latin typeface="Calibri"/>
                <a:cs typeface="Calibri"/>
              </a:rPr>
              <a:t> of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money</a:t>
            </a:r>
            <a:r>
              <a:rPr sz="295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2950" spc="5" dirty="0">
                <a:solidFill>
                  <a:srgbClr val="999999"/>
                </a:solidFill>
                <a:latin typeface="Calibri"/>
                <a:cs typeface="Calibri"/>
              </a:rPr>
              <a:t>$$$$$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27</a:t>
            </a:fld>
            <a:endParaRPr spc="1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933492" y="1970606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5527166" y="2446266"/>
            <a:ext cx="9100633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LTCM Convergence Trades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1026" name="Picture 2" descr="Long Term Capital Management: A Precursor to the Global Financial Crisis |  by ABC Investments | Medium">
            <a:extLst>
              <a:ext uri="{FF2B5EF4-FFF2-40B4-BE49-F238E27FC236}">
                <a16:creationId xmlns:a16="http://schemas.microsoft.com/office/drawing/2014/main" id="{DA7D6305-C57B-89F5-1109-66B8CE37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03" y="3837163"/>
            <a:ext cx="8305798" cy="6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Case of Long Term Capital Management">
            <a:extLst>
              <a:ext uri="{FF2B5EF4-FFF2-40B4-BE49-F238E27FC236}">
                <a16:creationId xmlns:a16="http://schemas.microsoft.com/office/drawing/2014/main" id="{5D65899B-27DF-7193-BB3D-9EAEE517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852" y="4740275"/>
            <a:ext cx="495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37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736850" y="1939491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3890885" y="2446266"/>
            <a:ext cx="12373195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Repo and Reverse Repo Transactions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8E707B-F223-D917-0BC8-0CEF10CE6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834" y="3776203"/>
            <a:ext cx="8387811" cy="62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EA7C3-2584-0048-8AA6-1FEF167A85D7}"/>
              </a:ext>
            </a:extLst>
          </p:cNvPr>
          <p:cNvCxnSpPr/>
          <p:nvPr/>
        </p:nvCxnSpPr>
        <p:spPr>
          <a:xfrm>
            <a:off x="7965192" y="7434353"/>
            <a:ext cx="42244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12682776" y="1483618"/>
            <a:ext cx="2765757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Answer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11953388" y="2590228"/>
            <a:ext cx="42244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04CB3-099E-9F4F-9F03-5C228C6BDD8F}"/>
              </a:ext>
            </a:extLst>
          </p:cNvPr>
          <p:cNvSpPr txBox="1"/>
          <p:nvPr/>
        </p:nvSpPr>
        <p:spPr>
          <a:xfrm>
            <a:off x="9031269" y="2698026"/>
            <a:ext cx="10068689" cy="67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145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You should choose the pile with 10 cards. </a:t>
            </a:r>
          </a:p>
          <a:p>
            <a:pPr marL="471145" indent="-471145">
              <a:buFont typeface="Wingdings" charset="2"/>
              <a:buChar char="v"/>
            </a:pPr>
            <a:endParaRPr lang="en-US" sz="3627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The key is to notice that more options means a higher probability of a better hand. </a:t>
            </a:r>
          </a:p>
          <a:p>
            <a:pPr marL="928345" lvl="1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A 10 card pile yields: 10c5 possibilities = 252</a:t>
            </a:r>
          </a:p>
          <a:p>
            <a:pPr marL="928345" lvl="1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A 9 card pile yields: 9c5 possibilities = 126</a:t>
            </a:r>
          </a:p>
          <a:p>
            <a:pPr marL="928345" lvl="1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An 8 card pile yields: 8c5 possibilities = 56</a:t>
            </a:r>
          </a:p>
          <a:p>
            <a:pPr lvl="1"/>
            <a:endParaRPr lang="en-US" sz="3627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71145" indent="-471145">
              <a:buFont typeface="Wingdings" charset="2"/>
              <a:buChar char="v"/>
            </a:pP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Since 252 &gt; 126 + 56 = 182, choosing the pile with 10 cards creates more possibilities of hands which increases the </a:t>
            </a:r>
            <a:r>
              <a:rPr lang="en-US" sz="3627">
                <a:solidFill>
                  <a:srgbClr val="000000"/>
                </a:solidFill>
                <a:latin typeface="Garamond" panose="02020404030301010803" pitchFamily="18" charset="0"/>
              </a:rPr>
              <a:t>likelihood of having </a:t>
            </a:r>
            <a:r>
              <a:rPr lang="en-US" sz="3627" dirty="0">
                <a:solidFill>
                  <a:srgbClr val="000000"/>
                </a:solidFill>
                <a:latin typeface="Garamond" panose="02020404030301010803" pitchFamily="18" charset="0"/>
              </a:rPr>
              <a:t>a better poker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21899"/>
            <a:ext cx="8336374" cy="83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736850" y="1939491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5285815" y="2446266"/>
            <a:ext cx="9583329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Treasury Convergence Trade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0E440-C8CE-E4D0-D864-6170679B51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05" r="8032"/>
          <a:stretch/>
        </p:blipFill>
        <p:spPr>
          <a:xfrm>
            <a:off x="4870450" y="3723254"/>
            <a:ext cx="10363200" cy="62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3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736850" y="1939491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5285815" y="2446266"/>
            <a:ext cx="9583329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Treasury Convergence Trade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76EA4-6EAE-FD4C-9F72-8DEA55C00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63"/>
          <a:stretch/>
        </p:blipFill>
        <p:spPr>
          <a:xfrm>
            <a:off x="5090803" y="3784305"/>
            <a:ext cx="9922494" cy="59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3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1979AA-9409-B849-9597-0E2873F79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7000"/>
          </a:blip>
          <a:srcRect t="7694" b="7694"/>
          <a:stretch>
            <a:fillRect/>
          </a:stretch>
        </p:blipFill>
        <p:spPr>
          <a:xfrm>
            <a:off x="-1309" y="-16814"/>
            <a:ext cx="20104099" cy="113070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7A8F4D-D04F-CF4E-B1D4-90228F51A628}"/>
              </a:ext>
            </a:extLst>
          </p:cNvPr>
          <p:cNvSpPr/>
          <p:nvPr/>
        </p:nvSpPr>
        <p:spPr>
          <a:xfrm>
            <a:off x="2736850" y="1939491"/>
            <a:ext cx="14221799" cy="8492876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F3F5-4A74-9545-9221-FEFE0037F552}"/>
              </a:ext>
            </a:extLst>
          </p:cNvPr>
          <p:cNvSpPr txBox="1"/>
          <p:nvPr/>
        </p:nvSpPr>
        <p:spPr>
          <a:xfrm>
            <a:off x="3823663" y="2446266"/>
            <a:ext cx="12507655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rgbClr val="000000"/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Spreads widened during Coronavirus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FB479-92D8-F74D-AB10-9400C97B178B}"/>
              </a:ext>
            </a:extLst>
          </p:cNvPr>
          <p:cNvCxnSpPr/>
          <p:nvPr/>
        </p:nvCxnSpPr>
        <p:spPr>
          <a:xfrm>
            <a:off x="7965192" y="3552876"/>
            <a:ext cx="4224452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60760-8AEB-44C0-864F-B90FFD17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378" y="3806048"/>
            <a:ext cx="9825343" cy="57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FF1625-6018-0746-8BA8-E23E139D8CE1}"/>
              </a:ext>
            </a:extLst>
          </p:cNvPr>
          <p:cNvSpPr/>
          <p:nvPr/>
        </p:nvSpPr>
        <p:spPr>
          <a:xfrm>
            <a:off x="0" y="1459014"/>
            <a:ext cx="20096248" cy="2299323"/>
          </a:xfrm>
          <a:prstGeom prst="rect">
            <a:avLst/>
          </a:prstGeom>
          <a:solidFill>
            <a:srgbClr val="3E587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Lato Light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19653"/>
            <a:ext cx="2693547" cy="861935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D9D17-C84E-7643-94D7-ECC120940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52" y="1436328"/>
            <a:ext cx="20104100" cy="229936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7849519" y="4158481"/>
            <a:ext cx="4455836" cy="85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946" b="1" spc="495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Get in Touch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7965192" y="5265091"/>
            <a:ext cx="42244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87D6-5338-D441-B4CA-C27307B03263}"/>
              </a:ext>
            </a:extLst>
          </p:cNvPr>
          <p:cNvSpPr/>
          <p:nvPr/>
        </p:nvSpPr>
        <p:spPr>
          <a:xfrm>
            <a:off x="3109856" y="5603276"/>
            <a:ext cx="13935124" cy="5175631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Feel free to reach out to us over Facebook or email if you have any questions</a:t>
            </a:r>
          </a:p>
          <a:p>
            <a:pPr algn="ctr"/>
            <a:endParaRPr lang="en-US" sz="3298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  <a:hlinkClick r:id="" action="ppaction://noaction"/>
            </a:endParaRPr>
          </a:p>
          <a:p>
            <a:pPr algn="ctr"/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" action="ppaction://noaction"/>
              </a:rPr>
              <a:t>www.quantfsnyu.com</a:t>
            </a:r>
            <a:endParaRPr lang="en-US" sz="3298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  quantfsnyu@gmail.com	</a:t>
            </a:r>
          </a:p>
          <a:p>
            <a:pPr algn="ctr"/>
            <a:endParaRPr lang="en-US" sz="3298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71145" indent="-471145">
              <a:buFont typeface="Arial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President – Daniel Shahab Diaz</a:t>
            </a:r>
            <a:r>
              <a:rPr lang="en-US" sz="3298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3298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hlinkClick r:id="rId5"/>
              </a:rPr>
              <a:t>daniel.diaz@stern.nyu.edu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471145" indent="-471145">
              <a:buFont typeface="Arial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Vice-President – Jessica Wu (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6"/>
              </a:rPr>
              <a:t>jessica.wu@stern.nyu.edu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471145" indent="-471145">
              <a:buFont typeface="Arial" charset="0"/>
              <a:buChar char="•"/>
            </a:pP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Head of All Portfolios – Michael Lu (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7"/>
              </a:rPr>
              <a:t>michael.j.lu@stern.nyu.edu</a:t>
            </a:r>
            <a:r>
              <a:rPr lang="en-US" sz="3298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185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7445"/>
            <a:chOff x="0" y="0"/>
            <a:chExt cx="20104100" cy="11307445"/>
          </a:xfrm>
        </p:grpSpPr>
        <p:sp>
          <p:nvSpPr>
            <p:cNvPr id="3" name="object 3"/>
            <p:cNvSpPr/>
            <p:nvPr/>
          </p:nvSpPr>
          <p:spPr>
            <a:xfrm>
              <a:off x="19186965" y="10490515"/>
              <a:ext cx="568325" cy="565785"/>
            </a:xfrm>
            <a:custGeom>
              <a:avLst/>
              <a:gdLst/>
              <a:ahLst/>
              <a:cxnLst/>
              <a:rect l="l" t="t" r="r" b="b"/>
              <a:pathLst>
                <a:path w="568325" h="565784">
                  <a:moveTo>
                    <a:pt x="0" y="282678"/>
                  </a:moveTo>
                  <a:lnTo>
                    <a:pt x="3715" y="236825"/>
                  </a:lnTo>
                  <a:lnTo>
                    <a:pt x="14473" y="193329"/>
                  </a:lnTo>
                  <a:lnTo>
                    <a:pt x="31688" y="152770"/>
                  </a:lnTo>
                  <a:lnTo>
                    <a:pt x="54776" y="115730"/>
                  </a:lnTo>
                  <a:lnTo>
                    <a:pt x="83154" y="82793"/>
                  </a:lnTo>
                  <a:lnTo>
                    <a:pt x="116237" y="54539"/>
                  </a:lnTo>
                  <a:lnTo>
                    <a:pt x="153441" y="31551"/>
                  </a:lnTo>
                  <a:lnTo>
                    <a:pt x="194181" y="14410"/>
                  </a:lnTo>
                  <a:lnTo>
                    <a:pt x="237874" y="3699"/>
                  </a:lnTo>
                  <a:lnTo>
                    <a:pt x="283934" y="0"/>
                  </a:lnTo>
                  <a:lnTo>
                    <a:pt x="329995" y="3699"/>
                  </a:lnTo>
                  <a:lnTo>
                    <a:pt x="373688" y="14410"/>
                  </a:lnTo>
                  <a:lnTo>
                    <a:pt x="414428" y="31551"/>
                  </a:lnTo>
                  <a:lnTo>
                    <a:pt x="451632" y="54539"/>
                  </a:lnTo>
                  <a:lnTo>
                    <a:pt x="484715" y="82793"/>
                  </a:lnTo>
                  <a:lnTo>
                    <a:pt x="513093" y="115730"/>
                  </a:lnTo>
                  <a:lnTo>
                    <a:pt x="536181" y="152770"/>
                  </a:lnTo>
                  <a:lnTo>
                    <a:pt x="553396" y="193329"/>
                  </a:lnTo>
                  <a:lnTo>
                    <a:pt x="564154" y="236825"/>
                  </a:lnTo>
                  <a:lnTo>
                    <a:pt x="567869" y="282678"/>
                  </a:lnTo>
                  <a:lnTo>
                    <a:pt x="564154" y="328531"/>
                  </a:lnTo>
                  <a:lnTo>
                    <a:pt x="553396" y="372028"/>
                  </a:lnTo>
                  <a:lnTo>
                    <a:pt x="536181" y="412587"/>
                  </a:lnTo>
                  <a:lnTo>
                    <a:pt x="513093" y="449626"/>
                  </a:lnTo>
                  <a:lnTo>
                    <a:pt x="484715" y="482563"/>
                  </a:lnTo>
                  <a:lnTo>
                    <a:pt x="451632" y="510817"/>
                  </a:lnTo>
                  <a:lnTo>
                    <a:pt x="414428" y="533805"/>
                  </a:lnTo>
                  <a:lnTo>
                    <a:pt x="373688" y="550946"/>
                  </a:lnTo>
                  <a:lnTo>
                    <a:pt x="329995" y="561657"/>
                  </a:lnTo>
                  <a:lnTo>
                    <a:pt x="283934" y="565357"/>
                  </a:lnTo>
                  <a:lnTo>
                    <a:pt x="237874" y="561657"/>
                  </a:lnTo>
                  <a:lnTo>
                    <a:pt x="194181" y="550946"/>
                  </a:lnTo>
                  <a:lnTo>
                    <a:pt x="153441" y="533805"/>
                  </a:lnTo>
                  <a:lnTo>
                    <a:pt x="116237" y="510817"/>
                  </a:lnTo>
                  <a:lnTo>
                    <a:pt x="83154" y="482563"/>
                  </a:lnTo>
                  <a:lnTo>
                    <a:pt x="54776" y="449626"/>
                  </a:lnTo>
                  <a:lnTo>
                    <a:pt x="31688" y="412587"/>
                  </a:lnTo>
                  <a:lnTo>
                    <a:pt x="14473" y="372028"/>
                  </a:lnTo>
                  <a:lnTo>
                    <a:pt x="3715" y="328531"/>
                  </a:lnTo>
                  <a:lnTo>
                    <a:pt x="0" y="282678"/>
                  </a:lnTo>
                  <a:close/>
                </a:path>
              </a:pathLst>
            </a:custGeom>
            <a:ln w="10050">
              <a:solidFill>
                <a:srgbClr val="387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  <a:tabLst>
                <a:tab pos="2299970" algn="l"/>
              </a:tabLst>
            </a:pPr>
            <a:r>
              <a:rPr spc="395" dirty="0"/>
              <a:t>Macro	</a:t>
            </a:r>
            <a:r>
              <a:rPr spc="409" dirty="0"/>
              <a:t>Investing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46244" y="218604"/>
            <a:ext cx="11918950" cy="3535679"/>
            <a:chOff x="246244" y="218604"/>
            <a:chExt cx="11918950" cy="3535679"/>
          </a:xfrm>
        </p:grpSpPr>
        <p:sp>
          <p:nvSpPr>
            <p:cNvPr id="8" name="object 8"/>
            <p:cNvSpPr/>
            <p:nvPr/>
          </p:nvSpPr>
          <p:spPr>
            <a:xfrm>
              <a:off x="7940126" y="3743920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417558" y="4858165"/>
            <a:ext cx="6029325" cy="41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4505" marR="44450" indent="-472440">
              <a:lnSpc>
                <a:spcPct val="100600"/>
              </a:lnSpc>
              <a:spcBef>
                <a:spcPts val="95"/>
              </a:spcBef>
              <a:buFont typeface="Wingdings"/>
              <a:buChar char=""/>
              <a:tabLst>
                <a:tab pos="485140" algn="l"/>
              </a:tabLst>
            </a:pP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Analyzing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broad </a:t>
            </a:r>
            <a:r>
              <a:rPr sz="2950" spc="-5" dirty="0">
                <a:solidFill>
                  <a:srgbClr val="FFFFFF"/>
                </a:solidFill>
                <a:latin typeface="Garamond"/>
                <a:cs typeface="Garamond"/>
              </a:rPr>
              <a:t>market 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trends, </a:t>
            </a:r>
            <a:r>
              <a:rPr sz="295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political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-20" dirty="0">
                <a:solidFill>
                  <a:srgbClr val="FFFFFF"/>
                </a:solidFill>
                <a:latin typeface="Garamond"/>
                <a:cs typeface="Garamond"/>
              </a:rPr>
              <a:t>events,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global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economies</a:t>
            </a:r>
            <a:endParaRPr sz="2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Wingdings"/>
              <a:buChar char=""/>
            </a:pPr>
            <a:endParaRPr sz="1500" dirty="0">
              <a:latin typeface="Garamond"/>
              <a:cs typeface="Garamond"/>
            </a:endParaRPr>
          </a:p>
          <a:p>
            <a:pPr marL="484505" marR="5080" indent="-472440">
              <a:lnSpc>
                <a:spcPct val="100600"/>
              </a:lnSpc>
              <a:buFont typeface="Wingdings"/>
              <a:buChar char=""/>
              <a:tabLst>
                <a:tab pos="485140" algn="l"/>
              </a:tabLst>
            </a:pPr>
            <a:r>
              <a:rPr sz="2950" spc="-5" dirty="0">
                <a:solidFill>
                  <a:srgbClr val="FFFFFF"/>
                </a:solidFill>
                <a:latin typeface="Garamond"/>
                <a:cs typeface="Garamond"/>
              </a:rPr>
              <a:t>Developing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 a</a:t>
            </a:r>
            <a:r>
              <a:rPr sz="295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view</a:t>
            </a:r>
            <a:r>
              <a:rPr sz="2950" spc="10" dirty="0">
                <a:solidFill>
                  <a:srgbClr val="FFFFFF"/>
                </a:solidFill>
                <a:latin typeface="Garamond"/>
                <a:cs typeface="Garamond"/>
              </a:rPr>
              <a:t> on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 how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something </a:t>
            </a:r>
            <a:r>
              <a:rPr sz="2950" spc="-7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should trade based </a:t>
            </a:r>
            <a:r>
              <a:rPr sz="2950" spc="10" dirty="0">
                <a:solidFill>
                  <a:srgbClr val="FFFFFF"/>
                </a:solidFill>
                <a:latin typeface="Garamond"/>
                <a:cs typeface="Garamond"/>
              </a:rPr>
              <a:t>on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2950" spc="-10" dirty="0">
                <a:solidFill>
                  <a:srgbClr val="FFFFFF"/>
                </a:solidFill>
                <a:latin typeface="Garamond"/>
                <a:cs typeface="Garamond"/>
              </a:rPr>
              <a:t>well </a:t>
            </a:r>
            <a:r>
              <a:rPr sz="2950" spc="-5" dirty="0">
                <a:solidFill>
                  <a:srgbClr val="FFFFFF"/>
                </a:solidFill>
                <a:latin typeface="Garamond"/>
                <a:cs typeface="Garamond"/>
              </a:rPr>
              <a:t> researched</a:t>
            </a:r>
            <a:r>
              <a:rPr sz="295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opinion</a:t>
            </a:r>
            <a:endParaRPr sz="2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Wingdings"/>
              <a:buChar char=""/>
            </a:pPr>
            <a:endParaRPr sz="1500" dirty="0">
              <a:latin typeface="Garamond"/>
              <a:cs typeface="Garamond"/>
            </a:endParaRPr>
          </a:p>
          <a:p>
            <a:pPr marL="484505" marR="203200" indent="-472440" algn="just">
              <a:lnSpc>
                <a:spcPct val="100600"/>
              </a:lnSpc>
              <a:buFont typeface="Wingdings"/>
              <a:buChar char=""/>
              <a:tabLst>
                <a:tab pos="485140" algn="l"/>
              </a:tabLst>
            </a:pP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Identifying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potential </a:t>
            </a:r>
            <a:r>
              <a:rPr sz="2950" spc="5" dirty="0" err="1">
                <a:solidFill>
                  <a:srgbClr val="FFFFFF"/>
                </a:solidFill>
                <a:latin typeface="Garamond"/>
                <a:cs typeface="Garamond"/>
              </a:rPr>
              <a:t>mispricings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 different asset classes </a:t>
            </a:r>
            <a:r>
              <a:rPr sz="2950" spc="10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2950" spc="5" dirty="0">
                <a:solidFill>
                  <a:srgbClr val="FFFFFF"/>
                </a:solidFill>
                <a:latin typeface="Garamond"/>
                <a:cs typeface="Garamond"/>
              </a:rPr>
              <a:t>trading </a:t>
            </a:r>
            <a:r>
              <a:rPr sz="2950" spc="10" dirty="0">
                <a:solidFill>
                  <a:srgbClr val="FFFFFF"/>
                </a:solidFill>
                <a:latin typeface="Garamond"/>
                <a:cs typeface="Garamond"/>
              </a:rPr>
              <a:t>on </a:t>
            </a:r>
            <a:r>
              <a:rPr sz="2950" spc="-7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950" dirty="0">
                <a:solidFill>
                  <a:srgbClr val="FFFFFF"/>
                </a:solidFill>
                <a:latin typeface="Garamond"/>
                <a:cs typeface="Garamond"/>
              </a:rPr>
              <a:t>it</a:t>
            </a:r>
            <a:endParaRPr sz="2950" dirty="0">
              <a:latin typeface="Garamond"/>
              <a:cs typeface="Garamon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293" y="1457752"/>
            <a:ext cx="109962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35555" algn="l"/>
                <a:tab pos="3493770" algn="l"/>
                <a:tab pos="6685915" algn="l"/>
                <a:tab pos="8642350" algn="l"/>
              </a:tabLst>
            </a:pPr>
            <a:r>
              <a:rPr spc="395" dirty="0">
                <a:solidFill>
                  <a:srgbClr val="242424"/>
                </a:solidFill>
              </a:rPr>
              <a:t>Review	</a:t>
            </a:r>
            <a:r>
              <a:rPr spc="235" dirty="0">
                <a:solidFill>
                  <a:srgbClr val="242424"/>
                </a:solidFill>
              </a:rPr>
              <a:t>of	</a:t>
            </a:r>
            <a:r>
              <a:rPr spc="445" dirty="0">
                <a:solidFill>
                  <a:srgbClr val="242424"/>
                </a:solidFill>
              </a:rPr>
              <a:t>Different	</a:t>
            </a:r>
            <a:r>
              <a:rPr spc="385" dirty="0">
                <a:solidFill>
                  <a:srgbClr val="242424"/>
                </a:solidFill>
              </a:rPr>
              <a:t>Asset	</a:t>
            </a:r>
            <a:r>
              <a:rPr spc="409" dirty="0">
                <a:solidFill>
                  <a:srgbClr val="242424"/>
                </a:solidFill>
              </a:rPr>
              <a:t>Classes</a:t>
            </a:r>
          </a:p>
        </p:txBody>
      </p:sp>
      <p:sp>
        <p:nvSpPr>
          <p:cNvPr id="3" name="object 3"/>
          <p:cNvSpPr/>
          <p:nvPr/>
        </p:nvSpPr>
        <p:spPr>
          <a:xfrm>
            <a:off x="1055333" y="2150870"/>
            <a:ext cx="17386935" cy="168275"/>
          </a:xfrm>
          <a:custGeom>
            <a:avLst/>
            <a:gdLst/>
            <a:ahLst/>
            <a:cxnLst/>
            <a:rect l="l" t="t" r="r" b="b"/>
            <a:pathLst>
              <a:path w="17386935" h="168275">
                <a:moveTo>
                  <a:pt x="0" y="168246"/>
                </a:moveTo>
                <a:lnTo>
                  <a:pt x="17386616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7490" y="3255588"/>
            <a:ext cx="1661795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4505" indent="-47244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85140" algn="l"/>
              </a:tabLst>
            </a:pPr>
            <a:r>
              <a:rPr sz="3300" spc="-25" dirty="0">
                <a:latin typeface="Garamond"/>
                <a:cs typeface="Garamond"/>
              </a:rPr>
              <a:t>Forex</a:t>
            </a:r>
            <a:r>
              <a:rPr lang="en-US" sz="3300" spc="-25" dirty="0">
                <a:latin typeface="Garamond"/>
                <a:cs typeface="Garamond"/>
              </a:rPr>
              <a:t> (FX)</a:t>
            </a:r>
            <a:endParaRPr sz="3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  <a:p>
            <a:pPr marL="484505" indent="-472440">
              <a:lnSpc>
                <a:spcPct val="100000"/>
              </a:lnSpc>
              <a:buFont typeface="Wingdings"/>
              <a:buChar char=""/>
              <a:tabLst>
                <a:tab pos="485140" algn="l"/>
              </a:tabLst>
            </a:pPr>
            <a:r>
              <a:rPr sz="3300" dirty="0">
                <a:latin typeface="Garamond"/>
                <a:cs typeface="Garamond"/>
              </a:rPr>
              <a:t>Rates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  <a:p>
            <a:pPr marL="484505" indent="-472440">
              <a:lnSpc>
                <a:spcPct val="100000"/>
              </a:lnSpc>
              <a:buFont typeface="Wingdings"/>
              <a:buChar char=""/>
              <a:tabLst>
                <a:tab pos="485140" algn="l"/>
              </a:tabLst>
            </a:pPr>
            <a:r>
              <a:rPr sz="3300" spc="-10" dirty="0">
                <a:latin typeface="Garamond"/>
                <a:cs typeface="Garamond"/>
              </a:rPr>
              <a:t>Fixed</a:t>
            </a:r>
            <a:r>
              <a:rPr sz="3300" spc="-60" dirty="0">
                <a:latin typeface="Garamond"/>
                <a:cs typeface="Garamond"/>
              </a:rPr>
              <a:t> </a:t>
            </a:r>
            <a:r>
              <a:rPr sz="3300" dirty="0">
                <a:latin typeface="Garamond"/>
                <a:cs typeface="Garamond"/>
              </a:rPr>
              <a:t>Income</a:t>
            </a:r>
            <a:r>
              <a:rPr sz="3300" spc="-45" dirty="0">
                <a:latin typeface="Garamond"/>
                <a:cs typeface="Garamond"/>
              </a:rPr>
              <a:t> </a:t>
            </a:r>
            <a:r>
              <a:rPr sz="3300" spc="-5" dirty="0">
                <a:latin typeface="Garamond"/>
                <a:cs typeface="Garamond"/>
              </a:rPr>
              <a:t>(Bonds)</a:t>
            </a:r>
            <a:endParaRPr sz="3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  <a:p>
            <a:pPr marL="484505" indent="-472440">
              <a:lnSpc>
                <a:spcPct val="100000"/>
              </a:lnSpc>
              <a:buFont typeface="Wingdings"/>
              <a:buChar char=""/>
              <a:tabLst>
                <a:tab pos="485140" algn="l"/>
              </a:tabLst>
            </a:pPr>
            <a:r>
              <a:rPr sz="3300" spc="-20" dirty="0">
                <a:latin typeface="Garamond"/>
                <a:cs typeface="Garamond"/>
              </a:rPr>
              <a:t>Derivatives</a:t>
            </a:r>
            <a:endParaRPr sz="3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  <a:p>
            <a:pPr marL="484505" indent="-472440">
              <a:lnSpc>
                <a:spcPct val="100000"/>
              </a:lnSpc>
              <a:buFont typeface="Wingdings"/>
              <a:buChar char=""/>
              <a:tabLst>
                <a:tab pos="485140" algn="l"/>
              </a:tabLst>
            </a:pPr>
            <a:r>
              <a:rPr sz="3300" spc="-5" dirty="0">
                <a:latin typeface="Garamond"/>
                <a:cs typeface="Garamond"/>
              </a:rPr>
              <a:t>Commodities</a:t>
            </a:r>
            <a:endParaRPr sz="3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  <a:p>
            <a:pPr marL="484505" indent="-472440">
              <a:lnSpc>
                <a:spcPct val="100000"/>
              </a:lnSpc>
              <a:buFont typeface="Wingdings"/>
              <a:buChar char=""/>
              <a:tabLst>
                <a:tab pos="485140" algn="l"/>
              </a:tabLst>
            </a:pPr>
            <a:r>
              <a:rPr sz="3300" dirty="0">
                <a:latin typeface="Garamond"/>
                <a:cs typeface="Garamond"/>
              </a:rPr>
              <a:t>Equity</a:t>
            </a:r>
            <a:r>
              <a:rPr sz="3300" spc="-80" dirty="0">
                <a:latin typeface="Garamond"/>
                <a:cs typeface="Garamond"/>
              </a:rPr>
              <a:t> </a:t>
            </a:r>
            <a:r>
              <a:rPr sz="3300" spc="-5" dirty="0">
                <a:latin typeface="Garamond"/>
                <a:cs typeface="Garamond"/>
              </a:rPr>
              <a:t>Ind</a:t>
            </a:r>
            <a:r>
              <a:rPr lang="en-US" sz="3300" spc="-5" dirty="0">
                <a:latin typeface="Garamond"/>
                <a:cs typeface="Garamond"/>
              </a:rPr>
              <a:t>ic</a:t>
            </a:r>
            <a:r>
              <a:rPr sz="3300" spc="-5" dirty="0">
                <a:latin typeface="Garamond"/>
                <a:cs typeface="Garamond"/>
              </a:rPr>
              <a:t>es</a:t>
            </a:r>
            <a:endParaRPr sz="3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17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4050" y="1701096"/>
            <a:ext cx="13639800" cy="777264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R="237490" algn="ctr">
              <a:lnSpc>
                <a:spcPct val="100000"/>
              </a:lnSpc>
              <a:tabLst>
                <a:tab pos="3232785" algn="l"/>
                <a:tab pos="4191000" algn="l"/>
                <a:tab pos="7368540" algn="l"/>
              </a:tabLst>
            </a:pPr>
            <a:r>
              <a:rPr sz="4950" b="1" spc="345" dirty="0">
                <a:latin typeface="Garamond"/>
                <a:cs typeface="Garamond"/>
              </a:rPr>
              <a:t>Over</a:t>
            </a:r>
            <a:r>
              <a:rPr sz="4950" b="1" spc="360" dirty="0">
                <a:latin typeface="Garamond"/>
                <a:cs typeface="Garamond"/>
              </a:rPr>
              <a:t>view</a:t>
            </a:r>
            <a:r>
              <a:rPr lang="en-US" sz="4950" b="1" spc="360" dirty="0">
                <a:latin typeface="Garamond"/>
                <a:cs typeface="Garamond"/>
              </a:rPr>
              <a:t> </a:t>
            </a:r>
            <a:r>
              <a:rPr sz="4950" b="1" spc="235" dirty="0">
                <a:latin typeface="Garamond"/>
                <a:cs typeface="Garamond"/>
              </a:rPr>
              <a:t>of</a:t>
            </a:r>
            <a:r>
              <a:rPr lang="en-US" sz="4950" b="1" spc="235" dirty="0">
                <a:latin typeface="Garamond"/>
                <a:cs typeface="Garamond"/>
              </a:rPr>
              <a:t> </a:t>
            </a:r>
            <a:r>
              <a:rPr sz="4950" b="1" spc="315" dirty="0">
                <a:latin typeface="Garamond"/>
                <a:cs typeface="Garamond"/>
              </a:rPr>
              <a:t>Cur</a:t>
            </a:r>
            <a:r>
              <a:rPr sz="4950" b="1" spc="-585" dirty="0">
                <a:latin typeface="Garamond"/>
                <a:cs typeface="Garamond"/>
              </a:rPr>
              <a:t> </a:t>
            </a:r>
            <a:r>
              <a:rPr sz="4950" b="1" spc="395" dirty="0">
                <a:latin typeface="Garamond"/>
                <a:cs typeface="Garamond"/>
              </a:rPr>
              <a:t>rency	</a:t>
            </a:r>
            <a:r>
              <a:rPr sz="4950" b="1" spc="409" dirty="0">
                <a:latin typeface="Garamond"/>
                <a:cs typeface="Garamond"/>
              </a:rPr>
              <a:t>Markets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0" dirty="0">
              <a:latin typeface="Garamond"/>
              <a:cs typeface="Garamond"/>
            </a:endParaRP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20" dirty="0">
                <a:latin typeface="Garamond"/>
                <a:cs typeface="Garamond"/>
              </a:rPr>
              <a:t>What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-5" dirty="0">
                <a:latin typeface="Garamond"/>
                <a:cs typeface="Garamond"/>
              </a:rPr>
              <a:t>drives</a:t>
            </a:r>
            <a:r>
              <a:rPr sz="2600" b="1" spc="20" dirty="0">
                <a:latin typeface="Garamond"/>
                <a:cs typeface="Garamond"/>
              </a:rPr>
              <a:t> currency</a:t>
            </a:r>
            <a:r>
              <a:rPr sz="2600" b="1" spc="55" dirty="0">
                <a:latin typeface="Garamond"/>
                <a:cs typeface="Garamond"/>
              </a:rPr>
              <a:t> </a:t>
            </a:r>
            <a:r>
              <a:rPr sz="2600" b="1" dirty="0">
                <a:latin typeface="Garamond"/>
                <a:cs typeface="Garamond"/>
              </a:rPr>
              <a:t>movements?</a:t>
            </a:r>
            <a:endParaRPr sz="2600" dirty="0">
              <a:latin typeface="Garamond"/>
              <a:cs typeface="Garamond"/>
            </a:endParaRPr>
          </a:p>
          <a:p>
            <a:pPr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3065780" lvl="1" indent="-473075">
              <a:buFont typeface="Wingdings"/>
              <a:buChar char=""/>
              <a:tabLst>
                <a:tab pos="3065780" algn="l"/>
                <a:tab pos="3066415" algn="l"/>
              </a:tabLst>
            </a:pPr>
            <a:r>
              <a:rPr sz="2600" b="1" spc="10" dirty="0">
                <a:latin typeface="Garamond"/>
                <a:cs typeface="Garamond"/>
              </a:rPr>
              <a:t>Supply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and</a:t>
            </a:r>
            <a:r>
              <a:rPr sz="2600" b="1" spc="-1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Demand</a:t>
            </a:r>
            <a:endParaRPr sz="2600" dirty="0">
              <a:latin typeface="Garamond"/>
              <a:cs typeface="Garamond"/>
            </a:endParaRPr>
          </a:p>
          <a:p>
            <a:pPr marL="2311400" marR="2038985" indent="-472440">
              <a:buFont typeface="Wingdings"/>
              <a:buChar char=""/>
              <a:tabLst>
                <a:tab pos="2311400" algn="l"/>
                <a:tab pos="2312035" algn="l"/>
                <a:tab pos="3680460" algn="l"/>
              </a:tabLst>
            </a:pPr>
            <a:r>
              <a:rPr sz="2600" b="1" spc="10" dirty="0">
                <a:latin typeface="Garamond"/>
                <a:cs typeface="Garamond"/>
              </a:rPr>
              <a:t>Think</a:t>
            </a:r>
            <a:r>
              <a:rPr sz="2600" b="1" spc="6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of	</a:t>
            </a:r>
            <a:r>
              <a:rPr sz="2600" b="1" spc="15" dirty="0">
                <a:latin typeface="Garamond"/>
                <a:cs typeface="Garamond"/>
              </a:rPr>
              <a:t>currencies</a:t>
            </a:r>
            <a:r>
              <a:rPr sz="2600" b="1" spc="9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appreciating</a:t>
            </a:r>
            <a:r>
              <a:rPr sz="2600" b="1" spc="90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and </a:t>
            </a:r>
            <a:r>
              <a:rPr sz="2600" b="1" spc="5" dirty="0">
                <a:latin typeface="Garamond"/>
                <a:cs typeface="Garamond"/>
              </a:rPr>
              <a:t>depreciating</a:t>
            </a:r>
            <a:r>
              <a:rPr sz="2600" b="1" spc="10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against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each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other </a:t>
            </a:r>
            <a:r>
              <a:rPr sz="2600" b="1" spc="-63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(relative</a:t>
            </a:r>
            <a:r>
              <a:rPr sz="2600" b="1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valuation)</a:t>
            </a:r>
            <a:endParaRPr sz="2600" dirty="0">
              <a:latin typeface="Garamond"/>
              <a:cs typeface="Garamond"/>
            </a:endParaRPr>
          </a:p>
          <a:p>
            <a:pPr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  <a:tab pos="4469765" algn="l"/>
                <a:tab pos="10666730" algn="l"/>
              </a:tabLst>
            </a:pPr>
            <a:r>
              <a:rPr sz="2600" b="1" spc="20" dirty="0">
                <a:latin typeface="Garamond"/>
                <a:cs typeface="Garamond"/>
              </a:rPr>
              <a:t>Importance</a:t>
            </a:r>
            <a:r>
              <a:rPr sz="2600" b="1" spc="5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of	</a:t>
            </a:r>
            <a:r>
              <a:rPr sz="2600" b="1" spc="15" dirty="0">
                <a:latin typeface="Garamond"/>
                <a:cs typeface="Garamond"/>
              </a:rPr>
              <a:t>currencies</a:t>
            </a:r>
            <a:r>
              <a:rPr sz="2600" b="1" spc="9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:</a:t>
            </a:r>
            <a:r>
              <a:rPr sz="2600" b="1" spc="1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Use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currencies</a:t>
            </a:r>
            <a:r>
              <a:rPr sz="2600" b="1" spc="9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to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trade</a:t>
            </a:r>
            <a:r>
              <a:rPr sz="2600" b="1" spc="15" dirty="0">
                <a:latin typeface="Garamond"/>
                <a:cs typeface="Garamond"/>
              </a:rPr>
              <a:t> a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lot</a:t>
            </a:r>
            <a:r>
              <a:rPr sz="2600" b="1" spc="1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of	</a:t>
            </a:r>
            <a:r>
              <a:rPr sz="2600" b="1" spc="5" dirty="0">
                <a:latin typeface="Garamond"/>
                <a:cs typeface="Garamond"/>
              </a:rPr>
              <a:t>other</a:t>
            </a:r>
            <a:r>
              <a:rPr sz="2600" b="1" spc="-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ideas</a:t>
            </a:r>
            <a:endParaRPr sz="2600" dirty="0">
              <a:latin typeface="Garamond"/>
              <a:cs typeface="Garamond"/>
            </a:endParaRPr>
          </a:p>
          <a:p>
            <a:pPr>
              <a:spcBef>
                <a:spcPts val="440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3065780" lvl="1" indent="-473075">
              <a:buFont typeface="Wingdings"/>
              <a:buChar char=""/>
              <a:tabLst>
                <a:tab pos="3065780" algn="l"/>
                <a:tab pos="3066415" algn="l"/>
              </a:tabLst>
            </a:pPr>
            <a:r>
              <a:rPr sz="2600" b="1" spc="-15" dirty="0">
                <a:latin typeface="Garamond"/>
                <a:cs typeface="Garamond"/>
              </a:rPr>
              <a:t>For</a:t>
            </a:r>
            <a:r>
              <a:rPr sz="2600" b="1" spc="10" dirty="0">
                <a:latin typeface="Garamond"/>
                <a:cs typeface="Garamond"/>
              </a:rPr>
              <a:t> example:</a:t>
            </a:r>
            <a:r>
              <a:rPr sz="2600" b="1" spc="1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how</a:t>
            </a:r>
            <a:r>
              <a:rPr sz="2600" b="1" spc="10" dirty="0">
                <a:latin typeface="Garamond"/>
                <a:cs typeface="Garamond"/>
              </a:rPr>
              <a:t> </a:t>
            </a:r>
            <a:r>
              <a:rPr sz="2600" b="1" dirty="0">
                <a:latin typeface="Garamond"/>
                <a:cs typeface="Garamond"/>
              </a:rPr>
              <a:t>would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-10" dirty="0">
                <a:latin typeface="Garamond"/>
                <a:cs typeface="Garamond"/>
              </a:rPr>
              <a:t>you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-10" dirty="0">
                <a:latin typeface="Garamond"/>
                <a:cs typeface="Garamond"/>
              </a:rPr>
              <a:t>invest</a:t>
            </a:r>
            <a:r>
              <a:rPr sz="2600" b="1" spc="4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in</a:t>
            </a:r>
            <a:r>
              <a:rPr sz="2600" b="1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a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lang="en-US" sz="2600" b="1" spc="20" dirty="0">
                <a:latin typeface="Garamond"/>
                <a:cs typeface="Garamond"/>
              </a:rPr>
              <a:t>South African </a:t>
            </a:r>
            <a:r>
              <a:rPr sz="2600" b="1" spc="10" dirty="0">
                <a:latin typeface="Garamond"/>
                <a:cs typeface="Garamond"/>
              </a:rPr>
              <a:t>bond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lang="en-US" sz="2600" b="1" spc="30" dirty="0">
                <a:latin typeface="Garamond"/>
                <a:cs typeface="Garamond"/>
              </a:rPr>
              <a:t>(denominated in ZAR)</a:t>
            </a:r>
            <a:r>
              <a:rPr sz="2600" b="1" spc="10" dirty="0">
                <a:latin typeface="Garamond"/>
                <a:cs typeface="Garamond"/>
              </a:rPr>
              <a:t>?</a:t>
            </a:r>
            <a:endParaRPr lang="en-US" sz="2600" b="1" spc="10" dirty="0">
              <a:latin typeface="Garamond"/>
              <a:cs typeface="Garamond"/>
            </a:endParaRPr>
          </a:p>
          <a:p>
            <a:pPr marL="2592705" lvl="1">
              <a:tabLst>
                <a:tab pos="3065780" algn="l"/>
                <a:tab pos="3066415" algn="l"/>
              </a:tabLst>
            </a:pPr>
            <a:endParaRPr lang="en-US" sz="2600" b="1" spc="10" dirty="0">
              <a:latin typeface="Garamond"/>
              <a:cs typeface="Garamond"/>
            </a:endParaRP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  <a:tab pos="4469765" algn="l"/>
                <a:tab pos="10666730" algn="l"/>
              </a:tabLst>
            </a:pPr>
            <a:r>
              <a:rPr lang="en-US" sz="2600" b="1" spc="20" dirty="0">
                <a:latin typeface="Garamond"/>
                <a:cs typeface="Garamond"/>
              </a:rPr>
              <a:t>Risk-Off Currencies</a:t>
            </a:r>
            <a:r>
              <a:rPr lang="en-US" sz="2600" b="1" spc="5" dirty="0">
                <a:latin typeface="Garamond"/>
                <a:cs typeface="Garamond"/>
              </a:rPr>
              <a:t>: Currencies that perform well in environments where investors/traders are more focused on protecting capital </a:t>
            </a: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  <a:tab pos="4469765" algn="l"/>
                <a:tab pos="10666730" algn="l"/>
              </a:tabLst>
            </a:pPr>
            <a:r>
              <a:rPr lang="en-US" sz="2600" b="1" spc="5" dirty="0">
                <a:latin typeface="Garamond"/>
                <a:cs typeface="Garamond"/>
              </a:rPr>
              <a:t>Risk-On Currencies: Currencies that tend to outperform when risk appetite is high</a:t>
            </a:r>
          </a:p>
          <a:p>
            <a:pPr marL="2768600" lvl="1" indent="-473075">
              <a:buFont typeface="Wingdings"/>
              <a:buChar char=""/>
              <a:tabLst>
                <a:tab pos="2311400" algn="l"/>
                <a:tab pos="2312035" algn="l"/>
                <a:tab pos="4469765" algn="l"/>
                <a:tab pos="10666730" algn="l"/>
              </a:tabLst>
            </a:pPr>
            <a:r>
              <a:rPr lang="en-US" sz="2600" b="1" spc="5" dirty="0">
                <a:latin typeface="Garamond"/>
                <a:cs typeface="Garamond"/>
              </a:rPr>
              <a:t>What are some examples of risk-off currencies? risk-on currencies?</a:t>
            </a:r>
            <a:endParaRPr lang="en-US" sz="2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857" y="1701096"/>
            <a:ext cx="12903393" cy="464357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  <a:tabLst>
                <a:tab pos="3177540" algn="l"/>
                <a:tab pos="5261610" algn="l"/>
              </a:tabLst>
            </a:pPr>
            <a:r>
              <a:rPr sz="4950" b="1" spc="475" dirty="0">
                <a:latin typeface="Garamond"/>
                <a:cs typeface="Garamond"/>
              </a:rPr>
              <a:t>C</a:t>
            </a:r>
            <a:r>
              <a:rPr sz="4950" b="1" spc="480" dirty="0">
                <a:latin typeface="Garamond"/>
                <a:cs typeface="Garamond"/>
              </a:rPr>
              <a:t>u</a:t>
            </a:r>
            <a:r>
              <a:rPr sz="4950" b="1" spc="-5" dirty="0">
                <a:latin typeface="Garamond"/>
                <a:cs typeface="Garamond"/>
              </a:rPr>
              <a:t>r</a:t>
            </a:r>
            <a:r>
              <a:rPr sz="4950" b="1" spc="-590" dirty="0">
                <a:latin typeface="Garamond"/>
                <a:cs typeface="Garamond"/>
              </a:rPr>
              <a:t> </a:t>
            </a:r>
            <a:r>
              <a:rPr sz="4950" b="1" spc="525" dirty="0">
                <a:latin typeface="Garamond"/>
                <a:cs typeface="Garamond"/>
              </a:rPr>
              <a:t>r</a:t>
            </a:r>
            <a:r>
              <a:rPr sz="4950" b="1" spc="480" dirty="0">
                <a:latin typeface="Garamond"/>
                <a:cs typeface="Garamond"/>
              </a:rPr>
              <a:t>enc</a:t>
            </a:r>
            <a:r>
              <a:rPr sz="4950" b="1" spc="-5" dirty="0">
                <a:latin typeface="Garamond"/>
                <a:cs typeface="Garamond"/>
              </a:rPr>
              <a:t>y</a:t>
            </a:r>
            <a:r>
              <a:rPr sz="4950" b="1" dirty="0">
                <a:latin typeface="Garamond"/>
                <a:cs typeface="Garamond"/>
              </a:rPr>
              <a:t>	</a:t>
            </a:r>
            <a:r>
              <a:rPr sz="4950" b="1" spc="210" dirty="0">
                <a:latin typeface="Garamond"/>
                <a:cs typeface="Garamond"/>
              </a:rPr>
              <a:t>T</a:t>
            </a:r>
            <a:r>
              <a:rPr sz="4950" b="1" spc="484" dirty="0">
                <a:latin typeface="Garamond"/>
                <a:cs typeface="Garamond"/>
              </a:rPr>
              <a:t>ra</a:t>
            </a:r>
            <a:r>
              <a:rPr sz="4950" b="1" spc="480" dirty="0">
                <a:latin typeface="Garamond"/>
                <a:cs typeface="Garamond"/>
              </a:rPr>
              <a:t>d</a:t>
            </a:r>
            <a:r>
              <a:rPr sz="4950" b="1" spc="-5" dirty="0">
                <a:latin typeface="Garamond"/>
                <a:cs typeface="Garamond"/>
              </a:rPr>
              <a:t>e</a:t>
            </a:r>
            <a:r>
              <a:rPr sz="4950" b="1" dirty="0">
                <a:latin typeface="Garamond"/>
                <a:cs typeface="Garamond"/>
              </a:rPr>
              <a:t>	</a:t>
            </a:r>
            <a:r>
              <a:rPr sz="4950" b="1" spc="484" dirty="0">
                <a:latin typeface="Garamond"/>
                <a:cs typeface="Garamond"/>
              </a:rPr>
              <a:t>O</a:t>
            </a:r>
            <a:r>
              <a:rPr sz="4950" b="1" spc="409" dirty="0">
                <a:latin typeface="Garamond"/>
                <a:cs typeface="Garamond"/>
              </a:rPr>
              <a:t>v</a:t>
            </a:r>
            <a:r>
              <a:rPr sz="4950" b="1" spc="480" dirty="0">
                <a:latin typeface="Garamond"/>
                <a:cs typeface="Garamond"/>
              </a:rPr>
              <a:t>e</a:t>
            </a:r>
            <a:r>
              <a:rPr sz="4950" b="1" spc="-5" dirty="0">
                <a:latin typeface="Garamond"/>
                <a:cs typeface="Garamond"/>
              </a:rPr>
              <a:t>r</a:t>
            </a:r>
            <a:r>
              <a:rPr sz="4950" b="1" spc="-530" dirty="0">
                <a:latin typeface="Garamond"/>
                <a:cs typeface="Garamond"/>
              </a:rPr>
              <a:t> </a:t>
            </a:r>
            <a:r>
              <a:rPr sz="4950" b="1" spc="490" dirty="0">
                <a:latin typeface="Garamond"/>
                <a:cs typeface="Garamond"/>
              </a:rPr>
              <a:t>v</a:t>
            </a:r>
            <a:r>
              <a:rPr sz="4950" b="1" spc="475" dirty="0">
                <a:latin typeface="Garamond"/>
                <a:cs typeface="Garamond"/>
              </a:rPr>
              <a:t>i</a:t>
            </a:r>
            <a:r>
              <a:rPr sz="4950" b="1" spc="480" dirty="0">
                <a:latin typeface="Garamond"/>
                <a:cs typeface="Garamond"/>
              </a:rPr>
              <a:t>e</a:t>
            </a:r>
            <a:r>
              <a:rPr sz="4950" b="1" spc="-5" dirty="0">
                <a:latin typeface="Garamond"/>
                <a:cs typeface="Garamond"/>
              </a:rPr>
              <a:t>w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1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1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10" dirty="0">
                <a:latin typeface="Garamond"/>
                <a:cs typeface="Garamond"/>
              </a:rPr>
              <a:t>How</a:t>
            </a:r>
            <a:r>
              <a:rPr sz="2600" b="1" dirty="0">
                <a:latin typeface="Garamond"/>
                <a:cs typeface="Garamond"/>
              </a:rPr>
              <a:t> </a:t>
            </a:r>
            <a:r>
              <a:rPr sz="2600" b="1" spc="20" dirty="0">
                <a:latin typeface="Garamond"/>
                <a:cs typeface="Garamond"/>
              </a:rPr>
              <a:t>are</a:t>
            </a:r>
            <a:r>
              <a:rPr sz="2600" b="1" spc="-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currencies</a:t>
            </a:r>
            <a:r>
              <a:rPr sz="2600" b="1" spc="7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quoted?</a:t>
            </a:r>
            <a:endParaRPr sz="2600" dirty="0">
              <a:latin typeface="Garamond"/>
              <a:cs typeface="Garamond"/>
            </a:endParaRPr>
          </a:p>
          <a:p>
            <a:pPr marL="3065780" marR="1174115" lvl="1" indent="-472440">
              <a:spcBef>
                <a:spcPts val="750"/>
              </a:spcBef>
              <a:buFont typeface="Wingdings"/>
              <a:buChar char=""/>
              <a:tabLst>
                <a:tab pos="3065780" algn="l"/>
                <a:tab pos="3066415" algn="l"/>
              </a:tabLst>
            </a:pPr>
            <a:r>
              <a:rPr sz="2600" b="1" spc="15" dirty="0">
                <a:latin typeface="Garamond"/>
                <a:cs typeface="Garamond"/>
              </a:rPr>
              <a:t>USD/</a:t>
            </a:r>
            <a:r>
              <a:rPr lang="en-US" sz="2600" b="1" spc="15" dirty="0">
                <a:latin typeface="Garamond"/>
                <a:cs typeface="Garamond"/>
              </a:rPr>
              <a:t>JPY</a:t>
            </a:r>
            <a:r>
              <a:rPr sz="2600" b="1" spc="5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(</a:t>
            </a:r>
            <a:r>
              <a:rPr lang="en-US" sz="2600" b="1" spc="10" dirty="0">
                <a:latin typeface="Garamond"/>
                <a:cs typeface="Garamond"/>
              </a:rPr>
              <a:t>USD is the </a:t>
            </a:r>
            <a:r>
              <a:rPr sz="2600" b="1" spc="10" dirty="0">
                <a:latin typeface="Garamond"/>
                <a:cs typeface="Garamond"/>
              </a:rPr>
              <a:t>base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20" dirty="0">
                <a:latin typeface="Garamond"/>
                <a:cs typeface="Garamond"/>
              </a:rPr>
              <a:t>currency</a:t>
            </a:r>
            <a:r>
              <a:rPr lang="en-US" sz="2600" b="1" spc="20" dirty="0">
                <a:latin typeface="Garamond"/>
                <a:cs typeface="Garamond"/>
              </a:rPr>
              <a:t>, JPY is the quote/counter currency)</a:t>
            </a:r>
          </a:p>
          <a:p>
            <a:pPr marL="3065780" marR="1174115" lvl="1" indent="-472440">
              <a:spcBef>
                <a:spcPts val="750"/>
              </a:spcBef>
              <a:buFont typeface="Wingdings"/>
              <a:buChar char=""/>
              <a:tabLst>
                <a:tab pos="3065780" algn="l"/>
                <a:tab pos="3066415" algn="l"/>
              </a:tabLst>
            </a:pPr>
            <a:r>
              <a:rPr sz="2600" b="1" spc="5" dirty="0">
                <a:latin typeface="Garamond"/>
                <a:cs typeface="Garamond"/>
              </a:rPr>
              <a:t>Buying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one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-5" dirty="0">
                <a:latin typeface="Garamond"/>
                <a:cs typeface="Garamond"/>
              </a:rPr>
              <a:t>currency,</a:t>
            </a:r>
            <a:r>
              <a:rPr sz="2600" b="1" spc="7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selling</a:t>
            </a:r>
            <a:r>
              <a:rPr sz="2600" b="1" spc="6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the other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(long/short</a:t>
            </a:r>
            <a:r>
              <a:rPr sz="2600" b="1" spc="8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pair)</a:t>
            </a:r>
            <a:endParaRPr sz="2600" dirty="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3065780" lvl="1" indent="-473075">
              <a:lnSpc>
                <a:spcPct val="100000"/>
              </a:lnSpc>
              <a:buFont typeface="Wingdings"/>
              <a:buChar char=""/>
              <a:tabLst>
                <a:tab pos="3065780" algn="l"/>
                <a:tab pos="3066415" algn="l"/>
              </a:tabLst>
            </a:pPr>
            <a:r>
              <a:rPr sz="2600" b="1" spc="10" dirty="0">
                <a:latin typeface="Garamond"/>
                <a:cs typeface="Garamond"/>
              </a:rPr>
              <a:t>Make money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when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20" dirty="0">
                <a:latin typeface="Garamond"/>
                <a:cs typeface="Garamond"/>
              </a:rPr>
              <a:t>currency</a:t>
            </a:r>
            <a:r>
              <a:rPr sz="2600" b="1" spc="7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appreciates</a:t>
            </a:r>
            <a:r>
              <a:rPr sz="2600" b="1" spc="7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or</a:t>
            </a:r>
            <a:r>
              <a:rPr sz="2600" b="1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depreciates</a:t>
            </a:r>
            <a:endParaRPr sz="2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7</a:t>
            </a:fld>
            <a:endParaRPr spc="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857" y="1701096"/>
            <a:ext cx="14222094" cy="37715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  <a:tabLst>
                <a:tab pos="2997200" algn="l"/>
                <a:tab pos="5999480" algn="l"/>
                <a:tab pos="6445250" algn="l"/>
                <a:tab pos="8547735" algn="l"/>
              </a:tabLst>
            </a:pPr>
            <a:r>
              <a:rPr sz="4950" b="1" spc="415" dirty="0">
                <a:latin typeface="Garamond"/>
                <a:cs typeface="Garamond"/>
              </a:rPr>
              <a:t>Thought	</a:t>
            </a:r>
            <a:r>
              <a:rPr sz="4950" b="1" spc="409" dirty="0">
                <a:latin typeface="Garamond"/>
                <a:cs typeface="Garamond"/>
              </a:rPr>
              <a:t>Exercise	</a:t>
            </a:r>
            <a:r>
              <a:rPr sz="4950" b="1" spc="-5" dirty="0">
                <a:latin typeface="Garamond"/>
                <a:cs typeface="Garamond"/>
              </a:rPr>
              <a:t>:	</a:t>
            </a:r>
            <a:r>
              <a:rPr lang="en-US" sz="4950" b="1" spc="360" dirty="0">
                <a:latin typeface="Garamond"/>
                <a:cs typeface="Garamond"/>
              </a:rPr>
              <a:t>EUR/USD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35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endParaRPr lang="en-US" sz="2600" b="1" spc="2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20" dirty="0">
                <a:latin typeface="Garamond"/>
                <a:cs typeface="Garamond"/>
              </a:rPr>
              <a:t>What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do</a:t>
            </a:r>
            <a:r>
              <a:rPr sz="2600" b="1" spc="15" dirty="0">
                <a:latin typeface="Garamond"/>
                <a:cs typeface="Garamond"/>
              </a:rPr>
              <a:t> </a:t>
            </a:r>
            <a:r>
              <a:rPr sz="2600" b="1" spc="-10" dirty="0">
                <a:latin typeface="Garamond"/>
                <a:cs typeface="Garamond"/>
              </a:rPr>
              <a:t>you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think</a:t>
            </a:r>
            <a:r>
              <a:rPr sz="2600" b="1" spc="50" dirty="0">
                <a:latin typeface="Garamond"/>
                <a:cs typeface="Garamond"/>
              </a:rPr>
              <a:t> </a:t>
            </a:r>
            <a:r>
              <a:rPr sz="2600" b="1" spc="-5" dirty="0">
                <a:latin typeface="Garamond"/>
                <a:cs typeface="Garamond"/>
              </a:rPr>
              <a:t>drives</a:t>
            </a:r>
            <a:r>
              <a:rPr sz="2600" b="1" spc="5" dirty="0">
                <a:latin typeface="Garamond"/>
                <a:cs typeface="Garamond"/>
              </a:rPr>
              <a:t> people</a:t>
            </a:r>
            <a:r>
              <a:rPr sz="2600" b="1" spc="5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to </a:t>
            </a:r>
            <a:r>
              <a:rPr sz="2600" b="1" spc="5" dirty="0">
                <a:latin typeface="Garamond"/>
                <a:cs typeface="Garamond"/>
              </a:rPr>
              <a:t>buy</a:t>
            </a:r>
            <a:r>
              <a:rPr sz="2600" b="1" spc="3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the </a:t>
            </a:r>
            <a:r>
              <a:rPr sz="2600" b="1" spc="15" dirty="0">
                <a:latin typeface="Garamond"/>
                <a:cs typeface="Garamond"/>
              </a:rPr>
              <a:t>US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Dollar</a:t>
            </a:r>
            <a:r>
              <a:rPr sz="2600" b="1" spc="1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right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now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?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15" dirty="0">
                <a:latin typeface="Garamond"/>
                <a:cs typeface="Garamond"/>
              </a:rPr>
              <a:t>Why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dirty="0">
                <a:latin typeface="Garamond"/>
                <a:cs typeface="Garamond"/>
              </a:rPr>
              <a:t>would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people</a:t>
            </a:r>
            <a:r>
              <a:rPr sz="2600" b="1" spc="30" dirty="0">
                <a:latin typeface="Garamond"/>
                <a:cs typeface="Garamond"/>
              </a:rPr>
              <a:t> </a:t>
            </a:r>
            <a:r>
              <a:rPr sz="2600" b="1" spc="20" dirty="0">
                <a:latin typeface="Garamond"/>
                <a:cs typeface="Garamond"/>
              </a:rPr>
              <a:t>short</a:t>
            </a:r>
            <a:r>
              <a:rPr sz="2600" b="1" spc="4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the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15" dirty="0">
                <a:latin typeface="Garamond"/>
                <a:cs typeface="Garamond"/>
              </a:rPr>
              <a:t>EUR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?</a:t>
            </a:r>
            <a:endParaRPr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Font typeface="Wingdings"/>
              <a:buChar char=""/>
            </a:pPr>
            <a:endParaRPr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sz="2600" b="1" spc="15" dirty="0">
                <a:latin typeface="Garamond"/>
                <a:cs typeface="Garamond"/>
              </a:rPr>
              <a:t>Do</a:t>
            </a:r>
            <a:r>
              <a:rPr sz="2600" b="1" spc="5" dirty="0">
                <a:latin typeface="Garamond"/>
                <a:cs typeface="Garamond"/>
              </a:rPr>
              <a:t> </a:t>
            </a:r>
            <a:r>
              <a:rPr sz="2600" b="1" spc="-10" dirty="0">
                <a:latin typeface="Garamond"/>
                <a:cs typeface="Garamond"/>
              </a:rPr>
              <a:t>you</a:t>
            </a:r>
            <a:r>
              <a:rPr sz="2600" b="1" spc="-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think</a:t>
            </a:r>
            <a:r>
              <a:rPr sz="2600" b="1" spc="20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this</a:t>
            </a:r>
            <a:r>
              <a:rPr sz="2600" b="1" spc="25" dirty="0">
                <a:latin typeface="Garamond"/>
                <a:cs typeface="Garamond"/>
              </a:rPr>
              <a:t> </a:t>
            </a:r>
            <a:r>
              <a:rPr sz="2600" b="1" spc="5" dirty="0">
                <a:latin typeface="Garamond"/>
                <a:cs typeface="Garamond"/>
              </a:rPr>
              <a:t>is </a:t>
            </a:r>
            <a:r>
              <a:rPr sz="2600" b="1" spc="15" dirty="0">
                <a:latin typeface="Garamond"/>
                <a:cs typeface="Garamond"/>
              </a:rPr>
              <a:t>a good</a:t>
            </a:r>
            <a:r>
              <a:rPr sz="2600" b="1" spc="-5" dirty="0">
                <a:latin typeface="Garamond"/>
                <a:cs typeface="Garamond"/>
              </a:rPr>
              <a:t> </a:t>
            </a:r>
            <a:r>
              <a:rPr sz="2600" b="1" spc="10" dirty="0">
                <a:latin typeface="Garamond"/>
                <a:cs typeface="Garamond"/>
              </a:rPr>
              <a:t>trade?</a:t>
            </a:r>
            <a:endParaRPr sz="26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407D88D6-E13C-1FD9-0C90-D80F4F3C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00" y="5959475"/>
            <a:ext cx="7667207" cy="37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857" y="1701096"/>
            <a:ext cx="13817793" cy="260968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R="15875" algn="ctr">
              <a:lnSpc>
                <a:spcPct val="100000"/>
              </a:lnSpc>
              <a:tabLst>
                <a:tab pos="3232785" algn="l"/>
                <a:tab pos="4191000" algn="l"/>
              </a:tabLst>
            </a:pPr>
            <a:r>
              <a:rPr sz="4950" b="1" spc="345" dirty="0">
                <a:latin typeface="Garamond"/>
                <a:cs typeface="Garamond"/>
              </a:rPr>
              <a:t>Over</a:t>
            </a:r>
            <a:r>
              <a:rPr sz="4950" b="1" spc="360" dirty="0">
                <a:latin typeface="Garamond"/>
                <a:cs typeface="Garamond"/>
              </a:rPr>
              <a:t>view	</a:t>
            </a:r>
            <a:r>
              <a:rPr sz="4950" b="1" spc="235" dirty="0">
                <a:latin typeface="Garamond"/>
                <a:cs typeface="Garamond"/>
              </a:rPr>
              <a:t>of	</a:t>
            </a:r>
            <a:r>
              <a:rPr sz="4950" b="1" spc="434" dirty="0">
                <a:latin typeface="Garamond"/>
                <a:cs typeface="Garamond"/>
              </a:rPr>
              <a:t>Commodities</a:t>
            </a:r>
            <a:endParaRPr sz="49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200" dirty="0">
              <a:latin typeface="Garamond"/>
              <a:cs typeface="Garamond"/>
            </a:endParaRPr>
          </a:p>
          <a:p>
            <a:pPr marL="2311400" marR="1895475" indent="-472440">
              <a:buFont typeface="Wingdings"/>
              <a:buChar char=""/>
              <a:tabLst>
                <a:tab pos="2311400" algn="l"/>
                <a:tab pos="2312035" algn="l"/>
                <a:tab pos="9530080" algn="l"/>
              </a:tabLst>
            </a:pPr>
            <a:endParaRPr lang="en-US" sz="2600" b="1" dirty="0">
              <a:latin typeface="Garamond"/>
              <a:cs typeface="Garamond"/>
            </a:endParaRPr>
          </a:p>
          <a:p>
            <a:pPr marL="2311400" marR="1895475" indent="-472440">
              <a:buFont typeface="Wingdings"/>
              <a:buChar char=""/>
              <a:tabLst>
                <a:tab pos="2311400" algn="l"/>
                <a:tab pos="2312035" algn="l"/>
                <a:tab pos="9530080" algn="l"/>
              </a:tabLst>
            </a:pPr>
            <a:endParaRPr lang="en-US" sz="2600" b="1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6351-C325-9B94-237F-6BDAA60D524D}"/>
              </a:ext>
            </a:extLst>
          </p:cNvPr>
          <p:cNvSpPr txBox="1"/>
          <p:nvPr/>
        </p:nvSpPr>
        <p:spPr>
          <a:xfrm>
            <a:off x="2939857" y="4054475"/>
            <a:ext cx="13417550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1400" marR="1895475" indent="-472440">
              <a:buFont typeface="Wingdings"/>
              <a:buChar char=""/>
              <a:tabLst>
                <a:tab pos="2311400" algn="l"/>
                <a:tab pos="2312035" algn="l"/>
                <a:tab pos="9530080" algn="l"/>
              </a:tabLst>
            </a:pPr>
            <a:r>
              <a:rPr lang="en-US" sz="2600" b="1" dirty="0">
                <a:latin typeface="Garamond"/>
                <a:cs typeface="Garamond"/>
              </a:rPr>
              <a:t>Moves</a:t>
            </a:r>
            <a:r>
              <a:rPr lang="en-US" sz="2600" b="1" spc="25" dirty="0">
                <a:latin typeface="Garamond"/>
                <a:cs typeface="Garamond"/>
              </a:rPr>
              <a:t> </a:t>
            </a:r>
            <a:r>
              <a:rPr lang="en-US" sz="2600" b="1" spc="15" dirty="0">
                <a:latin typeface="Garamond"/>
                <a:cs typeface="Garamond"/>
              </a:rPr>
              <a:t>on </a:t>
            </a:r>
            <a:r>
              <a:rPr lang="en-US" sz="2600" b="1" spc="10" dirty="0">
                <a:latin typeface="Garamond"/>
                <a:cs typeface="Garamond"/>
              </a:rPr>
              <a:t>supply</a:t>
            </a:r>
            <a:r>
              <a:rPr lang="en-US" sz="2600" b="1" spc="60" dirty="0">
                <a:latin typeface="Garamond"/>
                <a:cs typeface="Garamond"/>
              </a:rPr>
              <a:t> </a:t>
            </a:r>
            <a:r>
              <a:rPr lang="en-US" sz="2600" b="1" spc="15" dirty="0">
                <a:latin typeface="Garamond"/>
                <a:cs typeface="Garamond"/>
              </a:rPr>
              <a:t>and</a:t>
            </a:r>
            <a:r>
              <a:rPr lang="en-US" sz="2600" b="1" spc="20" dirty="0">
                <a:latin typeface="Garamond"/>
                <a:cs typeface="Garamond"/>
              </a:rPr>
              <a:t> </a:t>
            </a:r>
            <a:r>
              <a:rPr lang="en-US" sz="2600" b="1" spc="10" dirty="0">
                <a:latin typeface="Garamond"/>
                <a:cs typeface="Garamond"/>
              </a:rPr>
              <a:t>demand</a:t>
            </a:r>
            <a:r>
              <a:rPr lang="en-US" sz="2600" b="1" spc="50" dirty="0">
                <a:latin typeface="Garamond"/>
                <a:cs typeface="Garamond"/>
              </a:rPr>
              <a:t> </a:t>
            </a:r>
            <a:r>
              <a:rPr lang="en-US" sz="2600" b="1" spc="15" dirty="0">
                <a:latin typeface="Garamond"/>
                <a:cs typeface="Garamond"/>
              </a:rPr>
              <a:t>and</a:t>
            </a:r>
            <a:r>
              <a:rPr lang="en-US" sz="2600" b="1" spc="20" dirty="0">
                <a:latin typeface="Garamond"/>
                <a:cs typeface="Garamond"/>
              </a:rPr>
              <a:t> </a:t>
            </a:r>
            <a:r>
              <a:rPr lang="en-US" sz="2600" b="1" spc="10" dirty="0">
                <a:latin typeface="Garamond"/>
                <a:cs typeface="Garamond"/>
              </a:rPr>
              <a:t>expectations</a:t>
            </a:r>
            <a:r>
              <a:rPr lang="en-US" sz="2600" b="1" spc="60" dirty="0">
                <a:latin typeface="Garamond"/>
                <a:cs typeface="Garamond"/>
              </a:rPr>
              <a:t> </a:t>
            </a:r>
            <a:r>
              <a:rPr lang="en-US" sz="2600" b="1" spc="10" dirty="0">
                <a:latin typeface="Garamond"/>
                <a:cs typeface="Garamond"/>
              </a:rPr>
              <a:t>of	supply </a:t>
            </a:r>
            <a:r>
              <a:rPr lang="en-US" sz="2600" b="1" spc="15" dirty="0">
                <a:latin typeface="Garamond"/>
                <a:cs typeface="Garamond"/>
              </a:rPr>
              <a:t>and </a:t>
            </a:r>
            <a:r>
              <a:rPr lang="en-US" sz="2600" b="1" spc="10" dirty="0">
                <a:latin typeface="Garamond"/>
                <a:cs typeface="Garamond"/>
              </a:rPr>
              <a:t>demand disruptions</a:t>
            </a:r>
          </a:p>
          <a:p>
            <a:pPr marL="1838960" marR="1895475">
              <a:tabLst>
                <a:tab pos="2311400" algn="l"/>
                <a:tab pos="2312035" algn="l"/>
                <a:tab pos="9530080" algn="l"/>
              </a:tabLst>
            </a:pPr>
            <a:endParaRPr lang="en-US" sz="2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Wingdings"/>
              <a:buChar char=""/>
            </a:pPr>
            <a:endParaRPr lang="en-US" sz="100" dirty="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spcBef>
                <a:spcPts val="440"/>
              </a:spcBef>
              <a:buFont typeface="Wingdings"/>
              <a:buChar char=""/>
            </a:pPr>
            <a:endParaRPr lang="en-US" sz="100" dirty="0">
              <a:latin typeface="Garamond"/>
              <a:cs typeface="Garamond"/>
            </a:endParaRPr>
          </a:p>
          <a:p>
            <a:pPr marL="2311400" indent="-473075">
              <a:lnSpc>
                <a:spcPct val="100000"/>
              </a:lnSpc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lang="en-US" sz="2600" b="1" spc="-20" dirty="0">
                <a:latin typeface="Garamond"/>
                <a:cs typeface="Garamond"/>
              </a:rPr>
              <a:t>Typically trade</a:t>
            </a:r>
            <a:r>
              <a:rPr lang="en-US" sz="2600" b="1" spc="10" dirty="0">
                <a:latin typeface="Garamond"/>
                <a:cs typeface="Garamond"/>
              </a:rPr>
              <a:t> </a:t>
            </a:r>
            <a:r>
              <a:rPr lang="en-US" sz="2600" b="1" spc="5" dirty="0">
                <a:latin typeface="Garamond"/>
                <a:cs typeface="Garamond"/>
              </a:rPr>
              <a:t>commodities</a:t>
            </a:r>
            <a:r>
              <a:rPr lang="en-US" sz="2600" b="1" spc="95" dirty="0">
                <a:latin typeface="Garamond"/>
                <a:cs typeface="Garamond"/>
              </a:rPr>
              <a:t> </a:t>
            </a:r>
            <a:r>
              <a:rPr lang="en-US" sz="2600" b="1" spc="15" dirty="0">
                <a:latin typeface="Garamond"/>
                <a:cs typeface="Garamond"/>
              </a:rPr>
              <a:t>through</a:t>
            </a:r>
            <a:r>
              <a:rPr lang="en-US" sz="2600" b="1" spc="35" dirty="0">
                <a:latin typeface="Garamond"/>
                <a:cs typeface="Garamond"/>
              </a:rPr>
              <a:t> </a:t>
            </a:r>
            <a:r>
              <a:rPr lang="en-US" sz="2600" b="1" spc="10" dirty="0">
                <a:latin typeface="Garamond"/>
                <a:cs typeface="Garamond"/>
              </a:rPr>
              <a:t>futures</a:t>
            </a:r>
            <a:r>
              <a:rPr lang="en-US" sz="2600" b="1" spc="50" dirty="0">
                <a:latin typeface="Garamond"/>
                <a:cs typeface="Garamond"/>
              </a:rPr>
              <a:t> </a:t>
            </a:r>
          </a:p>
          <a:p>
            <a:pPr marL="1838325">
              <a:lnSpc>
                <a:spcPct val="100000"/>
              </a:lnSpc>
              <a:tabLst>
                <a:tab pos="2311400" algn="l"/>
                <a:tab pos="2312035" algn="l"/>
              </a:tabLst>
            </a:pPr>
            <a:endParaRPr lang="en-US" sz="2600" b="1" spc="50" dirty="0">
              <a:latin typeface="Garamond"/>
              <a:cs typeface="Garamond"/>
            </a:endParaRP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lang="en-US" sz="2600" b="1" spc="10" dirty="0">
                <a:latin typeface="Garamond"/>
                <a:cs typeface="Garamond"/>
              </a:rPr>
              <a:t>Commodity futures contracts are a standardized agreement to buy/sell a predetermined amount of commodities at a specific price on a specific date on the future </a:t>
            </a:r>
          </a:p>
          <a:p>
            <a:pPr marL="1838325">
              <a:tabLst>
                <a:tab pos="2311400" algn="l"/>
                <a:tab pos="2312035" algn="l"/>
              </a:tabLst>
            </a:pPr>
            <a:endParaRPr lang="en-US" sz="2600" b="1" spc="10" dirty="0">
              <a:latin typeface="Garamond"/>
              <a:cs typeface="Garamond"/>
            </a:endParaRPr>
          </a:p>
          <a:p>
            <a:pPr marL="2311400" indent="-473075">
              <a:buFont typeface="Wingdings"/>
              <a:buChar char=""/>
              <a:tabLst>
                <a:tab pos="2311400" algn="l"/>
                <a:tab pos="2312035" algn="l"/>
              </a:tabLst>
            </a:pPr>
            <a:r>
              <a:rPr lang="en-US" sz="2600" b="1" spc="10" dirty="0">
                <a:latin typeface="Garamond"/>
                <a:cs typeface="Garamond"/>
              </a:rPr>
              <a:t>Commodity futures are composed of speculators and hedgers – hedgers post less margin than speculators</a:t>
            </a:r>
            <a:endParaRPr lang="en-US" sz="26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1222</Words>
  <Application>Microsoft Office PowerPoint</Application>
  <PresentationFormat>Custom</PresentationFormat>
  <Paragraphs>250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Garamond</vt:lpstr>
      <vt:lpstr>Lato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Macro Investing</vt:lpstr>
      <vt:lpstr>Review of Different Asset Classes</vt:lpstr>
      <vt:lpstr>PowerPoint Presentation</vt:lpstr>
      <vt:lpstr>PowerPoint Presentation</vt:lpstr>
      <vt:lpstr>PowerPoint Presentation</vt:lpstr>
      <vt:lpstr>PowerPoint Presentation</vt:lpstr>
      <vt:lpstr>Commodities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&amp; Famous Macro Trades!</vt:lpstr>
      <vt:lpstr>How George Soros Broke the Bank of England ( 1992 )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bshaw201201@gmail.com</cp:lastModifiedBy>
  <cp:revision>10</cp:revision>
  <dcterms:created xsi:type="dcterms:W3CDTF">2021-10-26T01:27:25Z</dcterms:created>
  <dcterms:modified xsi:type="dcterms:W3CDTF">2022-09-28T06:20:35Z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2021-10-26T00:00:00Z</vt:filetime>
  </property>
</Properties>
</file>