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g" ContentType="image/jpg"/>
  <Override PartName="/ppt/media/image7.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71" r:id="rId2"/>
    <p:sldId id="2946" r:id="rId3"/>
    <p:sldId id="2975" r:id="rId4"/>
    <p:sldId id="259" r:id="rId5"/>
    <p:sldId id="260" r:id="rId6"/>
    <p:sldId id="261" r:id="rId7"/>
    <p:sldId id="262" r:id="rId8"/>
    <p:sldId id="263" r:id="rId9"/>
    <p:sldId id="264" r:id="rId10"/>
    <p:sldId id="265" r:id="rId11"/>
    <p:sldId id="266" r:id="rId12"/>
    <p:sldId id="267" r:id="rId13"/>
    <p:sldId id="268" r:id="rId14"/>
    <p:sldId id="269" r:id="rId15"/>
    <p:sldId id="270" r:id="rId16"/>
    <p:sldId id="2971" r:id="rId17"/>
    <p:sldId id="3012" r:id="rId18"/>
    <p:sldId id="3003" r:id="rId19"/>
    <p:sldId id="2996" r:id="rId20"/>
    <p:sldId id="3013" r:id="rId21"/>
    <p:sldId id="2989" r:id="rId22"/>
    <p:sldId id="3007" r:id="rId23"/>
    <p:sldId id="3014" r:id="rId24"/>
    <p:sldId id="3015" r:id="rId25"/>
    <p:sldId id="3005" r:id="rId26"/>
    <p:sldId id="3016" r:id="rId27"/>
    <p:sldId id="3017" r:id="rId28"/>
    <p:sldId id="3002" r:id="rId29"/>
    <p:sldId id="3018" r:id="rId30"/>
    <p:sldId id="3008" r:id="rId31"/>
    <p:sldId id="3010" r:id="rId32"/>
    <p:sldId id="3009" r:id="rId33"/>
    <p:sldId id="2962" r:id="rId34"/>
    <p:sldId id="3019" r:id="rId35"/>
    <p:sldId id="3020" r:id="rId36"/>
    <p:sldId id="3021" r:id="rId37"/>
    <p:sldId id="3022" r:id="rId38"/>
    <p:sldId id="3023" r:id="rId39"/>
    <p:sldId id="3024" r:id="rId40"/>
    <p:sldId id="3025" r:id="rId41"/>
    <p:sldId id="3026" r:id="rId42"/>
    <p:sldId id="3027" r:id="rId43"/>
    <p:sldId id="3028" r:id="rId44"/>
    <p:sldId id="3029" r:id="rId45"/>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D0376C-596E-4E73-928C-ECAA10F06739}">
          <p14:sldIdLst>
            <p14:sldId id="271"/>
            <p14:sldId id="2946"/>
            <p14:sldId id="2975"/>
            <p14:sldId id="259"/>
            <p14:sldId id="260"/>
            <p14:sldId id="261"/>
            <p14:sldId id="262"/>
            <p14:sldId id="263"/>
            <p14:sldId id="264"/>
            <p14:sldId id="265"/>
            <p14:sldId id="266"/>
            <p14:sldId id="267"/>
            <p14:sldId id="268"/>
            <p14:sldId id="269"/>
            <p14:sldId id="270"/>
            <p14:sldId id="2971"/>
            <p14:sldId id="3012"/>
            <p14:sldId id="3003"/>
            <p14:sldId id="2996"/>
            <p14:sldId id="3013"/>
            <p14:sldId id="2989"/>
            <p14:sldId id="3007"/>
            <p14:sldId id="3014"/>
            <p14:sldId id="3015"/>
            <p14:sldId id="3005"/>
            <p14:sldId id="3016"/>
            <p14:sldId id="3017"/>
            <p14:sldId id="3002"/>
            <p14:sldId id="3018"/>
            <p14:sldId id="3008"/>
            <p14:sldId id="3010"/>
            <p14:sldId id="3009"/>
            <p14:sldId id="2962"/>
            <p14:sldId id="3019"/>
            <p14:sldId id="3020"/>
            <p14:sldId id="3021"/>
            <p14:sldId id="3022"/>
            <p14:sldId id="3023"/>
            <p14:sldId id="3024"/>
            <p14:sldId id="3025"/>
            <p14:sldId id="3026"/>
            <p14:sldId id="3027"/>
            <p14:sldId id="3028"/>
            <p14:sldId id="3029"/>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01" y="13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F571093-52D5-473C-AC3E-3E17EFFA82E0}" type="datetimeFigureOut">
              <a:rPr lang="en-US" smtClean="0"/>
              <a:t>10/25/2021</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8B22EC0D-D327-4E0D-B1D1-5FE536768F6A}" type="slidenum">
              <a:rPr lang="en-US" smtClean="0"/>
              <a:t>‹#›</a:t>
            </a:fld>
            <a:endParaRPr lang="en-US"/>
          </a:p>
        </p:txBody>
      </p:sp>
    </p:spTree>
    <p:extLst>
      <p:ext uri="{BB962C8B-B14F-4D97-AF65-F5344CB8AC3E}">
        <p14:creationId xmlns:p14="http://schemas.microsoft.com/office/powerpoint/2010/main" val="7367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323080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22</a:t>
            </a:fld>
            <a:endParaRPr lang="en-US"/>
          </a:p>
        </p:txBody>
      </p:sp>
    </p:spTree>
    <p:extLst>
      <p:ext uri="{BB962C8B-B14F-4D97-AF65-F5344CB8AC3E}">
        <p14:creationId xmlns:p14="http://schemas.microsoft.com/office/powerpoint/2010/main" val="200607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23</a:t>
            </a:fld>
            <a:endParaRPr lang="en-US"/>
          </a:p>
        </p:txBody>
      </p:sp>
    </p:spTree>
    <p:extLst>
      <p:ext uri="{BB962C8B-B14F-4D97-AF65-F5344CB8AC3E}">
        <p14:creationId xmlns:p14="http://schemas.microsoft.com/office/powerpoint/2010/main" val="3836984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24</a:t>
            </a:fld>
            <a:endParaRPr lang="en-US" dirty="0"/>
          </a:p>
        </p:txBody>
      </p:sp>
    </p:spTree>
    <p:extLst>
      <p:ext uri="{BB962C8B-B14F-4D97-AF65-F5344CB8AC3E}">
        <p14:creationId xmlns:p14="http://schemas.microsoft.com/office/powerpoint/2010/main" val="300311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25</a:t>
            </a:fld>
            <a:endParaRPr lang="en-US"/>
          </a:p>
        </p:txBody>
      </p:sp>
    </p:spTree>
    <p:extLst>
      <p:ext uri="{BB962C8B-B14F-4D97-AF65-F5344CB8AC3E}">
        <p14:creationId xmlns:p14="http://schemas.microsoft.com/office/powerpoint/2010/main" val="4191160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26</a:t>
            </a:fld>
            <a:endParaRPr lang="en-US"/>
          </a:p>
        </p:txBody>
      </p:sp>
    </p:spTree>
    <p:extLst>
      <p:ext uri="{BB962C8B-B14F-4D97-AF65-F5344CB8AC3E}">
        <p14:creationId xmlns:p14="http://schemas.microsoft.com/office/powerpoint/2010/main" val="3250146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27</a:t>
            </a:fld>
            <a:endParaRPr lang="en-US"/>
          </a:p>
        </p:txBody>
      </p:sp>
    </p:spTree>
    <p:extLst>
      <p:ext uri="{BB962C8B-B14F-4D97-AF65-F5344CB8AC3E}">
        <p14:creationId xmlns:p14="http://schemas.microsoft.com/office/powerpoint/2010/main" val="1040371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28</a:t>
            </a:fld>
            <a:endParaRPr lang="en-US" dirty="0"/>
          </a:p>
        </p:txBody>
      </p:sp>
    </p:spTree>
    <p:extLst>
      <p:ext uri="{BB962C8B-B14F-4D97-AF65-F5344CB8AC3E}">
        <p14:creationId xmlns:p14="http://schemas.microsoft.com/office/powerpoint/2010/main" val="933924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29</a:t>
            </a:fld>
            <a:endParaRPr lang="en-US" dirty="0"/>
          </a:p>
        </p:txBody>
      </p:sp>
    </p:spTree>
    <p:extLst>
      <p:ext uri="{BB962C8B-B14F-4D97-AF65-F5344CB8AC3E}">
        <p14:creationId xmlns:p14="http://schemas.microsoft.com/office/powerpoint/2010/main" val="2219186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30</a:t>
            </a:fld>
            <a:endParaRPr lang="en-US"/>
          </a:p>
        </p:txBody>
      </p:sp>
    </p:spTree>
    <p:extLst>
      <p:ext uri="{BB962C8B-B14F-4D97-AF65-F5344CB8AC3E}">
        <p14:creationId xmlns:p14="http://schemas.microsoft.com/office/powerpoint/2010/main" val="4011435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31</a:t>
            </a:fld>
            <a:endParaRPr lang="en-US" dirty="0"/>
          </a:p>
        </p:txBody>
      </p:sp>
    </p:spTree>
    <p:extLst>
      <p:ext uri="{BB962C8B-B14F-4D97-AF65-F5344CB8AC3E}">
        <p14:creationId xmlns:p14="http://schemas.microsoft.com/office/powerpoint/2010/main" val="284209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2</a:t>
            </a:fld>
            <a:endParaRPr lang="en-US"/>
          </a:p>
        </p:txBody>
      </p:sp>
    </p:spTree>
    <p:extLst>
      <p:ext uri="{BB962C8B-B14F-4D97-AF65-F5344CB8AC3E}">
        <p14:creationId xmlns:p14="http://schemas.microsoft.com/office/powerpoint/2010/main" val="2836281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32</a:t>
            </a:fld>
            <a:endParaRPr lang="en-US"/>
          </a:p>
        </p:txBody>
      </p:sp>
    </p:spTree>
    <p:extLst>
      <p:ext uri="{BB962C8B-B14F-4D97-AF65-F5344CB8AC3E}">
        <p14:creationId xmlns:p14="http://schemas.microsoft.com/office/powerpoint/2010/main" val="2820208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33</a:t>
            </a:fld>
            <a:endParaRPr lang="en-US" dirty="0"/>
          </a:p>
        </p:txBody>
      </p:sp>
    </p:spTree>
    <p:extLst>
      <p:ext uri="{BB962C8B-B14F-4D97-AF65-F5344CB8AC3E}">
        <p14:creationId xmlns:p14="http://schemas.microsoft.com/office/powerpoint/2010/main" val="2648279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34</a:t>
            </a:fld>
            <a:endParaRPr lang="en-US" dirty="0"/>
          </a:p>
        </p:txBody>
      </p:sp>
    </p:spTree>
    <p:extLst>
      <p:ext uri="{BB962C8B-B14F-4D97-AF65-F5344CB8AC3E}">
        <p14:creationId xmlns:p14="http://schemas.microsoft.com/office/powerpoint/2010/main" val="106242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35</a:t>
            </a:fld>
            <a:endParaRPr lang="en-US" dirty="0"/>
          </a:p>
        </p:txBody>
      </p:sp>
    </p:spTree>
    <p:extLst>
      <p:ext uri="{BB962C8B-B14F-4D97-AF65-F5344CB8AC3E}">
        <p14:creationId xmlns:p14="http://schemas.microsoft.com/office/powerpoint/2010/main" val="4004187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36</a:t>
            </a:fld>
            <a:endParaRPr lang="en-US" dirty="0"/>
          </a:p>
        </p:txBody>
      </p:sp>
    </p:spTree>
    <p:extLst>
      <p:ext uri="{BB962C8B-B14F-4D97-AF65-F5344CB8AC3E}">
        <p14:creationId xmlns:p14="http://schemas.microsoft.com/office/powerpoint/2010/main" val="1154120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37</a:t>
            </a:fld>
            <a:endParaRPr lang="en-US" dirty="0"/>
          </a:p>
        </p:txBody>
      </p:sp>
    </p:spTree>
    <p:extLst>
      <p:ext uri="{BB962C8B-B14F-4D97-AF65-F5344CB8AC3E}">
        <p14:creationId xmlns:p14="http://schemas.microsoft.com/office/powerpoint/2010/main" val="4122721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38</a:t>
            </a:fld>
            <a:endParaRPr lang="en-US" dirty="0"/>
          </a:p>
        </p:txBody>
      </p:sp>
    </p:spTree>
    <p:extLst>
      <p:ext uri="{BB962C8B-B14F-4D97-AF65-F5344CB8AC3E}">
        <p14:creationId xmlns:p14="http://schemas.microsoft.com/office/powerpoint/2010/main" val="1510750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39</a:t>
            </a:fld>
            <a:endParaRPr lang="en-US" dirty="0"/>
          </a:p>
        </p:txBody>
      </p:sp>
    </p:spTree>
    <p:extLst>
      <p:ext uri="{BB962C8B-B14F-4D97-AF65-F5344CB8AC3E}">
        <p14:creationId xmlns:p14="http://schemas.microsoft.com/office/powerpoint/2010/main" val="1354318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40</a:t>
            </a:fld>
            <a:endParaRPr lang="en-US" dirty="0"/>
          </a:p>
        </p:txBody>
      </p:sp>
    </p:spTree>
    <p:extLst>
      <p:ext uri="{BB962C8B-B14F-4D97-AF65-F5344CB8AC3E}">
        <p14:creationId xmlns:p14="http://schemas.microsoft.com/office/powerpoint/2010/main" val="3557320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41</a:t>
            </a:fld>
            <a:endParaRPr lang="en-US" dirty="0"/>
          </a:p>
        </p:txBody>
      </p:sp>
    </p:spTree>
    <p:extLst>
      <p:ext uri="{BB962C8B-B14F-4D97-AF65-F5344CB8AC3E}">
        <p14:creationId xmlns:p14="http://schemas.microsoft.com/office/powerpoint/2010/main" val="1471005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3</a:t>
            </a:fld>
            <a:endParaRPr lang="en-US"/>
          </a:p>
        </p:txBody>
      </p:sp>
    </p:spTree>
    <p:extLst>
      <p:ext uri="{BB962C8B-B14F-4D97-AF65-F5344CB8AC3E}">
        <p14:creationId xmlns:p14="http://schemas.microsoft.com/office/powerpoint/2010/main" val="1028545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42</a:t>
            </a:fld>
            <a:endParaRPr lang="en-US" dirty="0"/>
          </a:p>
        </p:txBody>
      </p:sp>
    </p:spTree>
    <p:extLst>
      <p:ext uri="{BB962C8B-B14F-4D97-AF65-F5344CB8AC3E}">
        <p14:creationId xmlns:p14="http://schemas.microsoft.com/office/powerpoint/2010/main" val="2914705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43</a:t>
            </a:fld>
            <a:endParaRPr lang="en-US" dirty="0"/>
          </a:p>
        </p:txBody>
      </p:sp>
    </p:spTree>
    <p:extLst>
      <p:ext uri="{BB962C8B-B14F-4D97-AF65-F5344CB8AC3E}">
        <p14:creationId xmlns:p14="http://schemas.microsoft.com/office/powerpoint/2010/main" val="4155489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44</a:t>
            </a:fld>
            <a:endParaRPr lang="en-US" dirty="0"/>
          </a:p>
        </p:txBody>
      </p:sp>
    </p:spTree>
    <p:extLst>
      <p:ext uri="{BB962C8B-B14F-4D97-AF65-F5344CB8AC3E}">
        <p14:creationId xmlns:p14="http://schemas.microsoft.com/office/powerpoint/2010/main" val="265509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16</a:t>
            </a:fld>
            <a:endParaRPr lang="en-US" dirty="0"/>
          </a:p>
        </p:txBody>
      </p:sp>
    </p:spTree>
    <p:extLst>
      <p:ext uri="{BB962C8B-B14F-4D97-AF65-F5344CB8AC3E}">
        <p14:creationId xmlns:p14="http://schemas.microsoft.com/office/powerpoint/2010/main" val="335092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17</a:t>
            </a:fld>
            <a:endParaRPr lang="en-US" dirty="0"/>
          </a:p>
        </p:txBody>
      </p:sp>
    </p:spTree>
    <p:extLst>
      <p:ext uri="{BB962C8B-B14F-4D97-AF65-F5344CB8AC3E}">
        <p14:creationId xmlns:p14="http://schemas.microsoft.com/office/powerpoint/2010/main" val="262319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18</a:t>
            </a:fld>
            <a:endParaRPr lang="en-US" dirty="0"/>
          </a:p>
        </p:txBody>
      </p:sp>
    </p:spTree>
    <p:extLst>
      <p:ext uri="{BB962C8B-B14F-4D97-AF65-F5344CB8AC3E}">
        <p14:creationId xmlns:p14="http://schemas.microsoft.com/office/powerpoint/2010/main" val="1655244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19</a:t>
            </a:fld>
            <a:endParaRPr lang="en-US" dirty="0"/>
          </a:p>
        </p:txBody>
      </p:sp>
    </p:spTree>
    <p:extLst>
      <p:ext uri="{BB962C8B-B14F-4D97-AF65-F5344CB8AC3E}">
        <p14:creationId xmlns:p14="http://schemas.microsoft.com/office/powerpoint/2010/main" val="94566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20</a:t>
            </a:fld>
            <a:endParaRPr lang="en-US" dirty="0"/>
          </a:p>
        </p:txBody>
      </p:sp>
    </p:spTree>
    <p:extLst>
      <p:ext uri="{BB962C8B-B14F-4D97-AF65-F5344CB8AC3E}">
        <p14:creationId xmlns:p14="http://schemas.microsoft.com/office/powerpoint/2010/main" val="363037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22B1F2-3B54-CB42-94EA-2579E33DB23C}" type="slidenum">
              <a:rPr lang="en-US" smtClean="0"/>
              <a:t>21</a:t>
            </a:fld>
            <a:endParaRPr lang="en-US"/>
          </a:p>
        </p:txBody>
      </p:sp>
    </p:spTree>
    <p:extLst>
      <p:ext uri="{BB962C8B-B14F-4D97-AF65-F5344CB8AC3E}">
        <p14:creationId xmlns:p14="http://schemas.microsoft.com/office/powerpoint/2010/main" val="393034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10/25/2021</a:t>
            </a:fld>
            <a:endParaRPr lang="en-US"/>
          </a:p>
        </p:txBody>
      </p:sp>
      <p:sp>
        <p:nvSpPr>
          <p:cNvPr id="6" name="Holder 6"/>
          <p:cNvSpPr>
            <a:spLocks noGrp="1"/>
          </p:cNvSpPr>
          <p:nvPr>
            <p:ph type="sldNum" sz="quarter" idx="7"/>
          </p:nvPr>
        </p:nvSpPr>
        <p:spPr/>
        <p:txBody>
          <a:bodyPr lIns="0" tIns="0" rIns="0" bIns="0"/>
          <a:lstStyle>
            <a:lvl1pPr>
              <a:defRPr sz="1950" b="1" i="0">
                <a:solidFill>
                  <a:srgbClr val="387C9D"/>
                </a:solidFill>
                <a:latin typeface="Segoe UI"/>
                <a:cs typeface="Segoe UI"/>
              </a:defRPr>
            </a:lvl1pPr>
          </a:lstStyle>
          <a:p>
            <a:pPr marL="38100">
              <a:lnSpc>
                <a:spcPct val="100000"/>
              </a:lnSpc>
              <a:spcBef>
                <a:spcPts val="285"/>
              </a:spcBef>
            </a:pPr>
            <a:fld id="{81D60167-4931-47E6-BA6A-407CBD079E47}" type="slidenum">
              <a:rPr spc="15" dirty="0"/>
              <a:t>‹#›</a:t>
            </a:fld>
            <a:endParaRPr spc="1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186965" y="10490516"/>
            <a:ext cx="568325" cy="565785"/>
          </a:xfrm>
          <a:custGeom>
            <a:avLst/>
            <a:gdLst/>
            <a:ahLst/>
            <a:cxnLst/>
            <a:rect l="l" t="t" r="r" b="b"/>
            <a:pathLst>
              <a:path w="568325" h="565784">
                <a:moveTo>
                  <a:pt x="0" y="282678"/>
                </a:moveTo>
                <a:lnTo>
                  <a:pt x="3715" y="236825"/>
                </a:lnTo>
                <a:lnTo>
                  <a:pt x="14473" y="193329"/>
                </a:lnTo>
                <a:lnTo>
                  <a:pt x="31688" y="152770"/>
                </a:lnTo>
                <a:lnTo>
                  <a:pt x="54776" y="115730"/>
                </a:lnTo>
                <a:lnTo>
                  <a:pt x="83154" y="82793"/>
                </a:lnTo>
                <a:lnTo>
                  <a:pt x="116237" y="54539"/>
                </a:lnTo>
                <a:lnTo>
                  <a:pt x="153441" y="31551"/>
                </a:lnTo>
                <a:lnTo>
                  <a:pt x="194181" y="14410"/>
                </a:lnTo>
                <a:lnTo>
                  <a:pt x="237874" y="3699"/>
                </a:lnTo>
                <a:lnTo>
                  <a:pt x="283934" y="0"/>
                </a:lnTo>
                <a:lnTo>
                  <a:pt x="329995" y="3699"/>
                </a:lnTo>
                <a:lnTo>
                  <a:pt x="373688" y="14410"/>
                </a:lnTo>
                <a:lnTo>
                  <a:pt x="414428" y="31551"/>
                </a:lnTo>
                <a:lnTo>
                  <a:pt x="451632" y="54539"/>
                </a:lnTo>
                <a:lnTo>
                  <a:pt x="484715" y="82793"/>
                </a:lnTo>
                <a:lnTo>
                  <a:pt x="513093" y="115730"/>
                </a:lnTo>
                <a:lnTo>
                  <a:pt x="536181" y="152770"/>
                </a:lnTo>
                <a:lnTo>
                  <a:pt x="553396" y="193329"/>
                </a:lnTo>
                <a:lnTo>
                  <a:pt x="564154" y="236825"/>
                </a:lnTo>
                <a:lnTo>
                  <a:pt x="567869" y="282678"/>
                </a:lnTo>
                <a:lnTo>
                  <a:pt x="564154" y="328531"/>
                </a:lnTo>
                <a:lnTo>
                  <a:pt x="553396" y="372028"/>
                </a:lnTo>
                <a:lnTo>
                  <a:pt x="536181" y="412587"/>
                </a:lnTo>
                <a:lnTo>
                  <a:pt x="513093" y="449626"/>
                </a:lnTo>
                <a:lnTo>
                  <a:pt x="484715" y="482563"/>
                </a:lnTo>
                <a:lnTo>
                  <a:pt x="451632" y="510817"/>
                </a:lnTo>
                <a:lnTo>
                  <a:pt x="414428" y="533805"/>
                </a:lnTo>
                <a:lnTo>
                  <a:pt x="373688" y="550946"/>
                </a:lnTo>
                <a:lnTo>
                  <a:pt x="329995" y="561657"/>
                </a:lnTo>
                <a:lnTo>
                  <a:pt x="283934" y="565357"/>
                </a:lnTo>
                <a:lnTo>
                  <a:pt x="237874" y="561657"/>
                </a:lnTo>
                <a:lnTo>
                  <a:pt x="194181" y="550946"/>
                </a:lnTo>
                <a:lnTo>
                  <a:pt x="153441" y="533805"/>
                </a:lnTo>
                <a:lnTo>
                  <a:pt x="116237" y="510817"/>
                </a:lnTo>
                <a:lnTo>
                  <a:pt x="83154" y="482563"/>
                </a:lnTo>
                <a:lnTo>
                  <a:pt x="54776" y="449626"/>
                </a:lnTo>
                <a:lnTo>
                  <a:pt x="31688" y="412587"/>
                </a:lnTo>
                <a:lnTo>
                  <a:pt x="14473" y="372028"/>
                </a:lnTo>
                <a:lnTo>
                  <a:pt x="3715" y="328531"/>
                </a:lnTo>
                <a:lnTo>
                  <a:pt x="0" y="282678"/>
                </a:lnTo>
                <a:close/>
              </a:path>
            </a:pathLst>
          </a:custGeom>
          <a:ln w="10050">
            <a:solidFill>
              <a:srgbClr val="387C9D"/>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246244" y="218604"/>
            <a:ext cx="2693612" cy="861855"/>
          </a:xfrm>
          <a:prstGeom prst="rect">
            <a:avLst/>
          </a:prstGeom>
        </p:spPr>
      </p:pic>
      <p:sp>
        <p:nvSpPr>
          <p:cNvPr id="2" name="Holder 2"/>
          <p:cNvSpPr>
            <a:spLocks noGrp="1"/>
          </p:cNvSpPr>
          <p:nvPr>
            <p:ph type="title"/>
          </p:nvPr>
        </p:nvSpPr>
        <p:spPr/>
        <p:txBody>
          <a:bodyPr lIns="0" tIns="0" rIns="0" bIns="0"/>
          <a:lstStyle>
            <a:lvl1pPr>
              <a:defRPr sz="4950" b="1" i="0">
                <a:solidFill>
                  <a:schemeClr val="bg1"/>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4100" b="0" i="0">
                <a:solidFill>
                  <a:schemeClr val="tx1"/>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10/25/2021</a:t>
            </a:fld>
            <a:endParaRPr lang="en-US"/>
          </a:p>
        </p:txBody>
      </p:sp>
      <p:sp>
        <p:nvSpPr>
          <p:cNvPr id="6" name="Holder 6"/>
          <p:cNvSpPr>
            <a:spLocks noGrp="1"/>
          </p:cNvSpPr>
          <p:nvPr>
            <p:ph type="sldNum" sz="quarter" idx="7"/>
          </p:nvPr>
        </p:nvSpPr>
        <p:spPr/>
        <p:txBody>
          <a:bodyPr lIns="0" tIns="0" rIns="0" bIns="0"/>
          <a:lstStyle>
            <a:lvl1pPr>
              <a:defRPr sz="1950" b="1" i="0">
                <a:solidFill>
                  <a:srgbClr val="387C9D"/>
                </a:solidFill>
                <a:latin typeface="Segoe UI"/>
                <a:cs typeface="Segoe UI"/>
              </a:defRPr>
            </a:lvl1pPr>
          </a:lstStyle>
          <a:p>
            <a:pPr marL="38100">
              <a:lnSpc>
                <a:spcPct val="100000"/>
              </a:lnSpc>
              <a:spcBef>
                <a:spcPts val="285"/>
              </a:spcBef>
            </a:pPr>
            <a:fld id="{81D60167-4931-47E6-BA6A-407CBD079E47}" type="slidenum">
              <a:rPr spc="15" dirty="0"/>
              <a:t>‹#›</a:t>
            </a:fld>
            <a:endParaRPr spc="1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chemeClr val="bg1"/>
                </a:solidFill>
                <a:latin typeface="Garamond"/>
                <a:cs typeface="Garamond"/>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10/25/2021</a:t>
            </a:fld>
            <a:endParaRPr lang="en-US"/>
          </a:p>
        </p:txBody>
      </p:sp>
      <p:sp>
        <p:nvSpPr>
          <p:cNvPr id="7" name="Holder 7"/>
          <p:cNvSpPr>
            <a:spLocks noGrp="1"/>
          </p:cNvSpPr>
          <p:nvPr>
            <p:ph type="sldNum" sz="quarter" idx="7"/>
          </p:nvPr>
        </p:nvSpPr>
        <p:spPr/>
        <p:txBody>
          <a:bodyPr lIns="0" tIns="0" rIns="0" bIns="0"/>
          <a:lstStyle>
            <a:lvl1pPr>
              <a:defRPr sz="1950" b="1" i="0">
                <a:solidFill>
                  <a:srgbClr val="387C9D"/>
                </a:solidFill>
                <a:latin typeface="Segoe UI"/>
                <a:cs typeface="Segoe UI"/>
              </a:defRPr>
            </a:lvl1pPr>
          </a:lstStyle>
          <a:p>
            <a:pPr marL="38100">
              <a:lnSpc>
                <a:spcPct val="100000"/>
              </a:lnSpc>
              <a:spcBef>
                <a:spcPts val="285"/>
              </a:spcBef>
            </a:pPr>
            <a:fld id="{81D60167-4931-47E6-BA6A-407CBD079E47}" type="slidenum">
              <a:rPr spc="15" dirty="0"/>
              <a:t>‹#›</a:t>
            </a:fld>
            <a:endParaRPr spc="1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chemeClr val="bg1"/>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10/25/2021</a:t>
            </a:fld>
            <a:endParaRPr lang="en-US"/>
          </a:p>
        </p:txBody>
      </p:sp>
      <p:sp>
        <p:nvSpPr>
          <p:cNvPr id="5" name="Holder 5"/>
          <p:cNvSpPr>
            <a:spLocks noGrp="1"/>
          </p:cNvSpPr>
          <p:nvPr>
            <p:ph type="sldNum" sz="quarter" idx="7"/>
          </p:nvPr>
        </p:nvSpPr>
        <p:spPr/>
        <p:txBody>
          <a:bodyPr lIns="0" tIns="0" rIns="0" bIns="0"/>
          <a:lstStyle>
            <a:lvl1pPr>
              <a:defRPr sz="1950" b="1" i="0">
                <a:solidFill>
                  <a:srgbClr val="387C9D"/>
                </a:solidFill>
                <a:latin typeface="Segoe UI"/>
                <a:cs typeface="Segoe UI"/>
              </a:defRPr>
            </a:lvl1pPr>
          </a:lstStyle>
          <a:p>
            <a:pPr marL="38100">
              <a:lnSpc>
                <a:spcPct val="100000"/>
              </a:lnSpc>
              <a:spcBef>
                <a:spcPts val="285"/>
              </a:spcBef>
            </a:pPr>
            <a:fld id="{81D60167-4931-47E6-BA6A-407CBD079E47}" type="slidenum">
              <a:rPr spc="15" dirty="0"/>
              <a:t>‹#›</a:t>
            </a:fld>
            <a:endParaRPr spc="1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186965" y="10490516"/>
            <a:ext cx="568325" cy="565785"/>
          </a:xfrm>
          <a:custGeom>
            <a:avLst/>
            <a:gdLst/>
            <a:ahLst/>
            <a:cxnLst/>
            <a:rect l="l" t="t" r="r" b="b"/>
            <a:pathLst>
              <a:path w="568325" h="565784">
                <a:moveTo>
                  <a:pt x="0" y="282678"/>
                </a:moveTo>
                <a:lnTo>
                  <a:pt x="3715" y="236825"/>
                </a:lnTo>
                <a:lnTo>
                  <a:pt x="14473" y="193329"/>
                </a:lnTo>
                <a:lnTo>
                  <a:pt x="31688" y="152770"/>
                </a:lnTo>
                <a:lnTo>
                  <a:pt x="54776" y="115730"/>
                </a:lnTo>
                <a:lnTo>
                  <a:pt x="83154" y="82793"/>
                </a:lnTo>
                <a:lnTo>
                  <a:pt x="116237" y="54539"/>
                </a:lnTo>
                <a:lnTo>
                  <a:pt x="153441" y="31551"/>
                </a:lnTo>
                <a:lnTo>
                  <a:pt x="194181" y="14410"/>
                </a:lnTo>
                <a:lnTo>
                  <a:pt x="237874" y="3699"/>
                </a:lnTo>
                <a:lnTo>
                  <a:pt x="283934" y="0"/>
                </a:lnTo>
                <a:lnTo>
                  <a:pt x="329995" y="3699"/>
                </a:lnTo>
                <a:lnTo>
                  <a:pt x="373688" y="14410"/>
                </a:lnTo>
                <a:lnTo>
                  <a:pt x="414428" y="31551"/>
                </a:lnTo>
                <a:lnTo>
                  <a:pt x="451632" y="54539"/>
                </a:lnTo>
                <a:lnTo>
                  <a:pt x="484715" y="82793"/>
                </a:lnTo>
                <a:lnTo>
                  <a:pt x="513093" y="115730"/>
                </a:lnTo>
                <a:lnTo>
                  <a:pt x="536181" y="152770"/>
                </a:lnTo>
                <a:lnTo>
                  <a:pt x="553396" y="193329"/>
                </a:lnTo>
                <a:lnTo>
                  <a:pt x="564154" y="236825"/>
                </a:lnTo>
                <a:lnTo>
                  <a:pt x="567869" y="282678"/>
                </a:lnTo>
                <a:lnTo>
                  <a:pt x="564154" y="328531"/>
                </a:lnTo>
                <a:lnTo>
                  <a:pt x="553396" y="372028"/>
                </a:lnTo>
                <a:lnTo>
                  <a:pt x="536181" y="412587"/>
                </a:lnTo>
                <a:lnTo>
                  <a:pt x="513093" y="449626"/>
                </a:lnTo>
                <a:lnTo>
                  <a:pt x="484715" y="482563"/>
                </a:lnTo>
                <a:lnTo>
                  <a:pt x="451632" y="510817"/>
                </a:lnTo>
                <a:lnTo>
                  <a:pt x="414428" y="533805"/>
                </a:lnTo>
                <a:lnTo>
                  <a:pt x="373688" y="550946"/>
                </a:lnTo>
                <a:lnTo>
                  <a:pt x="329995" y="561657"/>
                </a:lnTo>
                <a:lnTo>
                  <a:pt x="283934" y="565357"/>
                </a:lnTo>
                <a:lnTo>
                  <a:pt x="237874" y="561657"/>
                </a:lnTo>
                <a:lnTo>
                  <a:pt x="194181" y="550946"/>
                </a:lnTo>
                <a:lnTo>
                  <a:pt x="153441" y="533805"/>
                </a:lnTo>
                <a:lnTo>
                  <a:pt x="116237" y="510817"/>
                </a:lnTo>
                <a:lnTo>
                  <a:pt x="83154" y="482563"/>
                </a:lnTo>
                <a:lnTo>
                  <a:pt x="54776" y="449626"/>
                </a:lnTo>
                <a:lnTo>
                  <a:pt x="31688" y="412587"/>
                </a:lnTo>
                <a:lnTo>
                  <a:pt x="14473" y="372028"/>
                </a:lnTo>
                <a:lnTo>
                  <a:pt x="3715" y="328531"/>
                </a:lnTo>
                <a:lnTo>
                  <a:pt x="0" y="282678"/>
                </a:lnTo>
                <a:close/>
              </a:path>
            </a:pathLst>
          </a:custGeom>
          <a:ln w="10050">
            <a:solidFill>
              <a:srgbClr val="387C9D"/>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0" y="0"/>
            <a:ext cx="20104099" cy="11290301"/>
          </a:xfrm>
          <a:prstGeom prst="rect">
            <a:avLst/>
          </a:prstGeom>
        </p:spPr>
      </p:pic>
      <p:sp>
        <p:nvSpPr>
          <p:cNvPr id="18" name="bg object 18"/>
          <p:cNvSpPr/>
          <p:nvPr/>
        </p:nvSpPr>
        <p:spPr>
          <a:xfrm>
            <a:off x="2939857" y="1701096"/>
            <a:ext cx="14222094" cy="8493125"/>
          </a:xfrm>
          <a:custGeom>
            <a:avLst/>
            <a:gdLst/>
            <a:ahLst/>
            <a:cxnLst/>
            <a:rect l="l" t="t" r="r" b="b"/>
            <a:pathLst>
              <a:path w="14222094" h="8493125">
                <a:moveTo>
                  <a:pt x="14221872" y="0"/>
                </a:moveTo>
                <a:lnTo>
                  <a:pt x="0" y="0"/>
                </a:lnTo>
                <a:lnTo>
                  <a:pt x="0" y="8492920"/>
                </a:lnTo>
                <a:lnTo>
                  <a:pt x="14221872" y="8492920"/>
                </a:lnTo>
                <a:lnTo>
                  <a:pt x="14221872" y="0"/>
                </a:lnTo>
                <a:close/>
              </a:path>
            </a:pathLst>
          </a:custGeom>
          <a:solidFill>
            <a:srgbClr val="FFFFFF">
              <a:alpha val="78823"/>
            </a:srgbClr>
          </a:solidFill>
        </p:spPr>
        <p:txBody>
          <a:bodyPr wrap="square" lIns="0" tIns="0" rIns="0" bIns="0" rtlCol="0"/>
          <a:lstStyle/>
          <a:p>
            <a:endParaRPr/>
          </a:p>
        </p:txBody>
      </p:sp>
      <p:sp>
        <p:nvSpPr>
          <p:cNvPr id="19" name="bg object 19"/>
          <p:cNvSpPr/>
          <p:nvPr/>
        </p:nvSpPr>
        <p:spPr>
          <a:xfrm>
            <a:off x="7965254" y="3552955"/>
            <a:ext cx="4224655" cy="0"/>
          </a:xfrm>
          <a:custGeom>
            <a:avLst/>
            <a:gdLst/>
            <a:ahLst/>
            <a:cxnLst/>
            <a:rect l="l" t="t" r="r" b="b"/>
            <a:pathLst>
              <a:path w="4224655">
                <a:moveTo>
                  <a:pt x="0" y="0"/>
                </a:moveTo>
                <a:lnTo>
                  <a:pt x="4224474" y="0"/>
                </a:lnTo>
              </a:path>
            </a:pathLst>
          </a:custGeom>
          <a:ln w="20101">
            <a:solidFill>
              <a:srgbClr val="000000"/>
            </a:solidFill>
          </a:ln>
        </p:spPr>
        <p:txBody>
          <a:bodyPr wrap="square" lIns="0" tIns="0" rIns="0" bIns="0" rtlCol="0"/>
          <a:lstStyle/>
          <a:p>
            <a:endParaRPr/>
          </a:p>
        </p:txBody>
      </p:sp>
      <p:pic>
        <p:nvPicPr>
          <p:cNvPr id="20" name="bg object 20"/>
          <p:cNvPicPr/>
          <p:nvPr/>
        </p:nvPicPr>
        <p:blipFill>
          <a:blip r:embed="rId3" cstate="print"/>
          <a:stretch>
            <a:fillRect/>
          </a:stretch>
        </p:blipFill>
        <p:spPr>
          <a:xfrm>
            <a:off x="246244" y="218604"/>
            <a:ext cx="2693612" cy="861855"/>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10/25/2021</a:t>
            </a:fld>
            <a:endParaRPr lang="en-US"/>
          </a:p>
        </p:txBody>
      </p:sp>
      <p:sp>
        <p:nvSpPr>
          <p:cNvPr id="4" name="Holder 4"/>
          <p:cNvSpPr>
            <a:spLocks noGrp="1"/>
          </p:cNvSpPr>
          <p:nvPr>
            <p:ph type="sldNum" sz="quarter" idx="7"/>
          </p:nvPr>
        </p:nvSpPr>
        <p:spPr/>
        <p:txBody>
          <a:bodyPr lIns="0" tIns="0" rIns="0" bIns="0"/>
          <a:lstStyle>
            <a:lvl1pPr>
              <a:defRPr sz="1950" b="1" i="0">
                <a:solidFill>
                  <a:srgbClr val="387C9D"/>
                </a:solidFill>
                <a:latin typeface="Segoe UI"/>
                <a:cs typeface="Segoe UI"/>
              </a:defRPr>
            </a:lvl1pPr>
          </a:lstStyle>
          <a:p>
            <a:pPr marL="38100">
              <a:lnSpc>
                <a:spcPct val="100000"/>
              </a:lnSpc>
              <a:spcBef>
                <a:spcPts val="285"/>
              </a:spcBef>
            </a:pPr>
            <a:fld id="{81D60167-4931-47E6-BA6A-407CBD079E47}" type="slidenum">
              <a:rPr spc="15" dirty="0"/>
              <a:t>‹#›</a:t>
            </a:fld>
            <a:endParaRPr spc="1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3" y="0"/>
            <a:ext cx="20104099" cy="11309350"/>
          </a:xfrm>
          <a:effectLst/>
        </p:spPr>
        <p:txBody>
          <a:bodyPr>
            <a:normAutofit/>
          </a:bodyPr>
          <a:lstStyle>
            <a:lvl1pPr marL="0" indent="0">
              <a:buNone/>
              <a:defRPr sz="3462">
                <a:ln>
                  <a:noFill/>
                </a:ln>
                <a:solidFill>
                  <a:schemeClr val="bg1">
                    <a:lumMod val="8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2371101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186965" y="10490516"/>
            <a:ext cx="568325" cy="565785"/>
          </a:xfrm>
          <a:custGeom>
            <a:avLst/>
            <a:gdLst/>
            <a:ahLst/>
            <a:cxnLst/>
            <a:rect l="l" t="t" r="r" b="b"/>
            <a:pathLst>
              <a:path w="568325" h="565784">
                <a:moveTo>
                  <a:pt x="0" y="282678"/>
                </a:moveTo>
                <a:lnTo>
                  <a:pt x="3715" y="236825"/>
                </a:lnTo>
                <a:lnTo>
                  <a:pt x="14473" y="193329"/>
                </a:lnTo>
                <a:lnTo>
                  <a:pt x="31688" y="152770"/>
                </a:lnTo>
                <a:lnTo>
                  <a:pt x="54776" y="115730"/>
                </a:lnTo>
                <a:lnTo>
                  <a:pt x="83154" y="82793"/>
                </a:lnTo>
                <a:lnTo>
                  <a:pt x="116237" y="54539"/>
                </a:lnTo>
                <a:lnTo>
                  <a:pt x="153441" y="31551"/>
                </a:lnTo>
                <a:lnTo>
                  <a:pt x="194181" y="14410"/>
                </a:lnTo>
                <a:lnTo>
                  <a:pt x="237874" y="3699"/>
                </a:lnTo>
                <a:lnTo>
                  <a:pt x="283934" y="0"/>
                </a:lnTo>
                <a:lnTo>
                  <a:pt x="329995" y="3699"/>
                </a:lnTo>
                <a:lnTo>
                  <a:pt x="373688" y="14410"/>
                </a:lnTo>
                <a:lnTo>
                  <a:pt x="414428" y="31551"/>
                </a:lnTo>
                <a:lnTo>
                  <a:pt x="451632" y="54539"/>
                </a:lnTo>
                <a:lnTo>
                  <a:pt x="484715" y="82793"/>
                </a:lnTo>
                <a:lnTo>
                  <a:pt x="513093" y="115730"/>
                </a:lnTo>
                <a:lnTo>
                  <a:pt x="536181" y="152770"/>
                </a:lnTo>
                <a:lnTo>
                  <a:pt x="553396" y="193329"/>
                </a:lnTo>
                <a:lnTo>
                  <a:pt x="564154" y="236825"/>
                </a:lnTo>
                <a:lnTo>
                  <a:pt x="567869" y="282678"/>
                </a:lnTo>
                <a:lnTo>
                  <a:pt x="564154" y="328531"/>
                </a:lnTo>
                <a:lnTo>
                  <a:pt x="553396" y="372028"/>
                </a:lnTo>
                <a:lnTo>
                  <a:pt x="536181" y="412587"/>
                </a:lnTo>
                <a:lnTo>
                  <a:pt x="513093" y="449626"/>
                </a:lnTo>
                <a:lnTo>
                  <a:pt x="484715" y="482563"/>
                </a:lnTo>
                <a:lnTo>
                  <a:pt x="451632" y="510817"/>
                </a:lnTo>
                <a:lnTo>
                  <a:pt x="414428" y="533805"/>
                </a:lnTo>
                <a:lnTo>
                  <a:pt x="373688" y="550946"/>
                </a:lnTo>
                <a:lnTo>
                  <a:pt x="329995" y="561657"/>
                </a:lnTo>
                <a:lnTo>
                  <a:pt x="283934" y="565357"/>
                </a:lnTo>
                <a:lnTo>
                  <a:pt x="237874" y="561657"/>
                </a:lnTo>
                <a:lnTo>
                  <a:pt x="194181" y="550946"/>
                </a:lnTo>
                <a:lnTo>
                  <a:pt x="153441" y="533805"/>
                </a:lnTo>
                <a:lnTo>
                  <a:pt x="116237" y="510817"/>
                </a:lnTo>
                <a:lnTo>
                  <a:pt x="83154" y="482563"/>
                </a:lnTo>
                <a:lnTo>
                  <a:pt x="54776" y="449626"/>
                </a:lnTo>
                <a:lnTo>
                  <a:pt x="31688" y="412587"/>
                </a:lnTo>
                <a:lnTo>
                  <a:pt x="14473" y="372028"/>
                </a:lnTo>
                <a:lnTo>
                  <a:pt x="3715" y="328531"/>
                </a:lnTo>
                <a:lnTo>
                  <a:pt x="0" y="282678"/>
                </a:lnTo>
                <a:close/>
              </a:path>
            </a:pathLst>
          </a:custGeom>
          <a:ln w="10050">
            <a:solidFill>
              <a:srgbClr val="387C9D"/>
            </a:solidFill>
          </a:ln>
        </p:spPr>
        <p:txBody>
          <a:bodyPr wrap="square" lIns="0" tIns="0" rIns="0" bIns="0" rtlCol="0"/>
          <a:lstStyle/>
          <a:p>
            <a:endParaRPr/>
          </a:p>
        </p:txBody>
      </p:sp>
      <p:sp>
        <p:nvSpPr>
          <p:cNvPr id="2" name="Holder 2"/>
          <p:cNvSpPr>
            <a:spLocks noGrp="1"/>
          </p:cNvSpPr>
          <p:nvPr>
            <p:ph type="title"/>
          </p:nvPr>
        </p:nvSpPr>
        <p:spPr>
          <a:xfrm>
            <a:off x="7406586" y="2281665"/>
            <a:ext cx="5290926" cy="779780"/>
          </a:xfrm>
          <a:prstGeom prst="rect">
            <a:avLst/>
          </a:prstGeom>
        </p:spPr>
        <p:txBody>
          <a:bodyPr wrap="square" lIns="0" tIns="0" rIns="0" bIns="0">
            <a:spAutoFit/>
          </a:bodyPr>
          <a:lstStyle>
            <a:lvl1pPr>
              <a:defRPr sz="4950" b="1" i="0">
                <a:solidFill>
                  <a:schemeClr val="bg1"/>
                </a:solidFill>
                <a:latin typeface="Garamond"/>
                <a:cs typeface="Garamond"/>
              </a:defRPr>
            </a:lvl1pPr>
          </a:lstStyle>
          <a:p>
            <a:endParaRPr/>
          </a:p>
        </p:txBody>
      </p:sp>
      <p:sp>
        <p:nvSpPr>
          <p:cNvPr id="3" name="Holder 3"/>
          <p:cNvSpPr>
            <a:spLocks noGrp="1"/>
          </p:cNvSpPr>
          <p:nvPr>
            <p:ph type="body" idx="1"/>
          </p:nvPr>
        </p:nvSpPr>
        <p:spPr>
          <a:xfrm>
            <a:off x="1389893" y="2559528"/>
            <a:ext cx="17324313" cy="7564755"/>
          </a:xfrm>
          <a:prstGeom prst="rect">
            <a:avLst/>
          </a:prstGeom>
        </p:spPr>
        <p:txBody>
          <a:bodyPr wrap="square" lIns="0" tIns="0" rIns="0" bIns="0">
            <a:spAutoFit/>
          </a:bodyPr>
          <a:lstStyle>
            <a:lvl1pPr>
              <a:defRPr sz="4100" b="0" i="0">
                <a:solidFill>
                  <a:schemeClr val="tx1"/>
                </a:solidFill>
                <a:latin typeface="Garamond"/>
                <a:cs typeface="Garamond"/>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10/25/2021</a:t>
            </a:fld>
            <a:endParaRPr lang="en-US"/>
          </a:p>
        </p:txBody>
      </p:sp>
      <p:sp>
        <p:nvSpPr>
          <p:cNvPr id="6" name="Holder 6"/>
          <p:cNvSpPr>
            <a:spLocks noGrp="1"/>
          </p:cNvSpPr>
          <p:nvPr>
            <p:ph type="sldNum" sz="quarter" idx="7"/>
          </p:nvPr>
        </p:nvSpPr>
        <p:spPr>
          <a:xfrm>
            <a:off x="19306117" y="10576790"/>
            <a:ext cx="381000" cy="360045"/>
          </a:xfrm>
          <a:prstGeom prst="rect">
            <a:avLst/>
          </a:prstGeom>
        </p:spPr>
        <p:txBody>
          <a:bodyPr wrap="square" lIns="0" tIns="0" rIns="0" bIns="0">
            <a:spAutoFit/>
          </a:bodyPr>
          <a:lstStyle>
            <a:lvl1pPr>
              <a:defRPr sz="1950" b="1" i="0">
                <a:solidFill>
                  <a:srgbClr val="387C9D"/>
                </a:solidFill>
                <a:latin typeface="Segoe UI"/>
                <a:cs typeface="Segoe UI"/>
              </a:defRPr>
            </a:lvl1pPr>
          </a:lstStyle>
          <a:p>
            <a:pPr marL="38100">
              <a:lnSpc>
                <a:spcPct val="100000"/>
              </a:lnSpc>
              <a:spcBef>
                <a:spcPts val="285"/>
              </a:spcBef>
            </a:pPr>
            <a:fld id="{81D60167-4931-47E6-BA6A-407CBD079E47}" type="slidenum">
              <a:rPr spc="15" dirty="0"/>
              <a:t>‹#›</a:t>
            </a:fld>
            <a:endParaRPr spc="1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gi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tiff"/></Relationships>
</file>

<file path=ppt/slides/_rels/slide3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926" y="1133"/>
            <a:ext cx="20096248" cy="11307086"/>
          </a:xfrm>
          <a:prstGeom prst="rect">
            <a:avLst/>
          </a:prstGeom>
          <a:solidFill>
            <a:srgbClr val="3E587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latin typeface="Lato Light" charset="0"/>
            </a:endParaRPr>
          </a:p>
        </p:txBody>
      </p:sp>
      <p:pic>
        <p:nvPicPr>
          <p:cNvPr id="11" name="Picture Placeholder 10">
            <a:extLst>
              <a:ext uri="{FF2B5EF4-FFF2-40B4-BE49-F238E27FC236}">
                <a16:creationId xmlns:a16="http://schemas.microsoft.com/office/drawing/2014/main" id="{42A8C946-CC9F-4E44-A916-CB423880A04C}"/>
              </a:ext>
            </a:extLst>
          </p:cNvPr>
          <p:cNvPicPr>
            <a:picLocks noGrp="1" noChangeAspect="1"/>
          </p:cNvPicPr>
          <p:nvPr>
            <p:ph type="pic" sz="quarter" idx="13"/>
          </p:nvPr>
        </p:nvPicPr>
        <p:blipFill>
          <a:blip r:embed="rId3">
            <a:alphaModFix amt="68000"/>
          </a:blip>
          <a:srcRect t="7" b="7"/>
          <a:stretch>
            <a:fillRect/>
          </a:stretch>
        </p:blipFill>
        <p:spPr>
          <a:xfrm>
            <a:off x="8891" y="2266"/>
            <a:ext cx="20104099" cy="11307084"/>
          </a:xfrm>
        </p:spPr>
      </p:pic>
      <p:sp>
        <p:nvSpPr>
          <p:cNvPr id="18" name="Rectangle 17">
            <a:extLst>
              <a:ext uri="{FF2B5EF4-FFF2-40B4-BE49-F238E27FC236}">
                <a16:creationId xmlns:a16="http://schemas.microsoft.com/office/drawing/2014/main" id="{DA2535C7-85DA-9046-8E03-4F182540E5E0}"/>
              </a:ext>
            </a:extLst>
          </p:cNvPr>
          <p:cNvSpPr/>
          <p:nvPr/>
        </p:nvSpPr>
        <p:spPr>
          <a:xfrm>
            <a:off x="-84690" y="6721475"/>
            <a:ext cx="20276061" cy="1699406"/>
          </a:xfrm>
          <a:prstGeom prst="rect">
            <a:avLst/>
          </a:prstGeom>
          <a:solidFill>
            <a:schemeClr val="tx1">
              <a:alpha val="3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pic>
        <p:nvPicPr>
          <p:cNvPr id="22" name="Picture 21">
            <a:extLst>
              <a:ext uri="{FF2B5EF4-FFF2-40B4-BE49-F238E27FC236}">
                <a16:creationId xmlns:a16="http://schemas.microsoft.com/office/drawing/2014/main" id="{538A0A7C-4C3E-2540-B28D-7F52115424DC}"/>
              </a:ext>
            </a:extLst>
          </p:cNvPr>
          <p:cNvPicPr>
            <a:picLocks noChangeAspect="1"/>
          </p:cNvPicPr>
          <p:nvPr/>
        </p:nvPicPr>
        <p:blipFill>
          <a:blip r:embed="rId4"/>
          <a:stretch>
            <a:fillRect/>
          </a:stretch>
        </p:blipFill>
        <p:spPr>
          <a:xfrm>
            <a:off x="246295" y="219652"/>
            <a:ext cx="3691889" cy="1181405"/>
          </a:xfrm>
          <a:prstGeom prst="rect">
            <a:avLst/>
          </a:prstGeom>
        </p:spPr>
      </p:pic>
      <p:sp>
        <p:nvSpPr>
          <p:cNvPr id="19" name="TextBox 18"/>
          <p:cNvSpPr txBox="1"/>
          <p:nvPr/>
        </p:nvSpPr>
        <p:spPr>
          <a:xfrm>
            <a:off x="1954170" y="6879594"/>
            <a:ext cx="16539683" cy="1107226"/>
          </a:xfrm>
          <a:prstGeom prst="rect">
            <a:avLst/>
          </a:prstGeom>
          <a:noFill/>
        </p:spPr>
        <p:txBody>
          <a:bodyPr wrap="square" rtlCol="0">
            <a:spAutoFit/>
          </a:bodyPr>
          <a:lstStyle/>
          <a:p>
            <a:pPr algn="ctr"/>
            <a:r>
              <a:rPr lang="en-US" sz="6595" dirty="0">
                <a:solidFill>
                  <a:schemeClr val="bg2"/>
                </a:solidFill>
                <a:latin typeface="Garamond" panose="02020404030301010803" pitchFamily="18" charset="0"/>
                <a:ea typeface="Lato Thin" charset="0"/>
                <a:cs typeface="Lato Thin" charset="0"/>
              </a:rPr>
              <a:t>Intro to Macro and Bonds</a:t>
            </a:r>
          </a:p>
        </p:txBody>
      </p:sp>
    </p:spTree>
    <p:extLst>
      <p:ext uri="{BB962C8B-B14F-4D97-AF65-F5344CB8AC3E}">
        <p14:creationId xmlns:p14="http://schemas.microsoft.com/office/powerpoint/2010/main" val="25770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9857" y="1701096"/>
            <a:ext cx="14222094" cy="3771545"/>
          </a:xfrm>
          <a:prstGeom prst="rect">
            <a:avLst/>
          </a:prstGeom>
        </p:spPr>
        <p:txBody>
          <a:bodyPr vert="horz" wrap="square" lIns="0" tIns="1270" rIns="0" bIns="0" rtlCol="0">
            <a:spAutoFit/>
          </a:bodyPr>
          <a:lstStyle/>
          <a:p>
            <a:pPr>
              <a:lnSpc>
                <a:spcPct val="100000"/>
              </a:lnSpc>
              <a:spcBef>
                <a:spcPts val="10"/>
              </a:spcBef>
            </a:pPr>
            <a:endParaRPr sz="5000" dirty="0">
              <a:latin typeface="Times New Roman"/>
              <a:cs typeface="Times New Roman"/>
            </a:endParaRPr>
          </a:p>
          <a:p>
            <a:pPr marR="17145" algn="ctr">
              <a:lnSpc>
                <a:spcPct val="100000"/>
              </a:lnSpc>
              <a:tabLst>
                <a:tab pos="2997200" algn="l"/>
                <a:tab pos="5999480" algn="l"/>
                <a:tab pos="6445250" algn="l"/>
                <a:tab pos="8547735" algn="l"/>
              </a:tabLst>
            </a:pPr>
            <a:r>
              <a:rPr sz="4950" b="1" spc="415" dirty="0">
                <a:latin typeface="Garamond"/>
                <a:cs typeface="Garamond"/>
              </a:rPr>
              <a:t>Thought	</a:t>
            </a:r>
            <a:r>
              <a:rPr sz="4950" b="1" spc="409" dirty="0">
                <a:latin typeface="Garamond"/>
                <a:cs typeface="Garamond"/>
              </a:rPr>
              <a:t>Exercise	</a:t>
            </a:r>
            <a:r>
              <a:rPr sz="4950" b="1" spc="-5" dirty="0">
                <a:latin typeface="Garamond"/>
                <a:cs typeface="Garamond"/>
              </a:rPr>
              <a:t>:	</a:t>
            </a:r>
            <a:r>
              <a:rPr sz="4950" b="1" spc="360" dirty="0">
                <a:latin typeface="Garamond"/>
                <a:cs typeface="Garamond"/>
              </a:rPr>
              <a:t>USD/	</a:t>
            </a:r>
            <a:r>
              <a:rPr sz="4950" b="1" spc="320" dirty="0">
                <a:latin typeface="Garamond"/>
                <a:cs typeface="Garamond"/>
              </a:rPr>
              <a:t>EUR</a:t>
            </a:r>
            <a:endParaRPr sz="4950" dirty="0">
              <a:latin typeface="Garamond"/>
              <a:cs typeface="Garamond"/>
            </a:endParaRPr>
          </a:p>
          <a:p>
            <a:pPr>
              <a:lnSpc>
                <a:spcPct val="100000"/>
              </a:lnSpc>
              <a:spcBef>
                <a:spcPts val="415"/>
              </a:spcBef>
            </a:pPr>
            <a:endParaRPr sz="350" dirty="0">
              <a:latin typeface="Garamond"/>
              <a:cs typeface="Garamond"/>
            </a:endParaRPr>
          </a:p>
          <a:p>
            <a:pPr marL="2311400" indent="-473075">
              <a:lnSpc>
                <a:spcPct val="100000"/>
              </a:lnSpc>
              <a:buFont typeface="Wingdings"/>
              <a:buChar char=""/>
              <a:tabLst>
                <a:tab pos="2311400" algn="l"/>
                <a:tab pos="2312035" algn="l"/>
              </a:tabLst>
            </a:pPr>
            <a:endParaRPr lang="en-US" sz="2600" b="1" spc="20" dirty="0">
              <a:latin typeface="Garamond"/>
              <a:cs typeface="Garamond"/>
            </a:endParaRPr>
          </a:p>
          <a:p>
            <a:pPr marL="2311400" indent="-473075">
              <a:lnSpc>
                <a:spcPct val="100000"/>
              </a:lnSpc>
              <a:buFont typeface="Wingdings"/>
              <a:buChar char=""/>
              <a:tabLst>
                <a:tab pos="2311400" algn="l"/>
                <a:tab pos="2312035" algn="l"/>
              </a:tabLst>
            </a:pPr>
            <a:endParaRPr lang="en-US" sz="2600" b="1" spc="20" dirty="0">
              <a:latin typeface="Garamond"/>
              <a:cs typeface="Garamond"/>
            </a:endParaRPr>
          </a:p>
          <a:p>
            <a:pPr marL="2311400" indent="-473075">
              <a:lnSpc>
                <a:spcPct val="100000"/>
              </a:lnSpc>
              <a:buFont typeface="Wingdings"/>
              <a:buChar char=""/>
              <a:tabLst>
                <a:tab pos="2311400" algn="l"/>
                <a:tab pos="2312035" algn="l"/>
              </a:tabLst>
            </a:pPr>
            <a:r>
              <a:rPr sz="2600" b="1" spc="20" dirty="0">
                <a:latin typeface="Garamond"/>
                <a:cs typeface="Garamond"/>
              </a:rPr>
              <a:t>What</a:t>
            </a:r>
            <a:r>
              <a:rPr sz="2600" b="1" spc="30" dirty="0">
                <a:latin typeface="Garamond"/>
                <a:cs typeface="Garamond"/>
              </a:rPr>
              <a:t> </a:t>
            </a:r>
            <a:r>
              <a:rPr sz="2600" b="1" spc="10" dirty="0">
                <a:latin typeface="Garamond"/>
                <a:cs typeface="Garamond"/>
              </a:rPr>
              <a:t>do</a:t>
            </a:r>
            <a:r>
              <a:rPr sz="2600" b="1" spc="15" dirty="0">
                <a:latin typeface="Garamond"/>
                <a:cs typeface="Garamond"/>
              </a:rPr>
              <a:t> </a:t>
            </a:r>
            <a:r>
              <a:rPr sz="2600" b="1" spc="-10" dirty="0">
                <a:latin typeface="Garamond"/>
                <a:cs typeface="Garamond"/>
              </a:rPr>
              <a:t>you</a:t>
            </a:r>
            <a:r>
              <a:rPr sz="2600" b="1" spc="5" dirty="0">
                <a:latin typeface="Garamond"/>
                <a:cs typeface="Garamond"/>
              </a:rPr>
              <a:t> </a:t>
            </a:r>
            <a:r>
              <a:rPr sz="2600" b="1" spc="10" dirty="0">
                <a:latin typeface="Garamond"/>
                <a:cs typeface="Garamond"/>
              </a:rPr>
              <a:t>think</a:t>
            </a:r>
            <a:r>
              <a:rPr sz="2600" b="1" spc="50" dirty="0">
                <a:latin typeface="Garamond"/>
                <a:cs typeface="Garamond"/>
              </a:rPr>
              <a:t> </a:t>
            </a:r>
            <a:r>
              <a:rPr sz="2600" b="1" spc="-5" dirty="0">
                <a:latin typeface="Garamond"/>
                <a:cs typeface="Garamond"/>
              </a:rPr>
              <a:t>drives</a:t>
            </a:r>
            <a:r>
              <a:rPr sz="2600" b="1" spc="5" dirty="0">
                <a:latin typeface="Garamond"/>
                <a:cs typeface="Garamond"/>
              </a:rPr>
              <a:t> people</a:t>
            </a:r>
            <a:r>
              <a:rPr sz="2600" b="1" spc="55" dirty="0">
                <a:latin typeface="Garamond"/>
                <a:cs typeface="Garamond"/>
              </a:rPr>
              <a:t> </a:t>
            </a:r>
            <a:r>
              <a:rPr sz="2600" b="1" spc="10" dirty="0">
                <a:latin typeface="Garamond"/>
                <a:cs typeface="Garamond"/>
              </a:rPr>
              <a:t>to </a:t>
            </a:r>
            <a:r>
              <a:rPr sz="2600" b="1" spc="5" dirty="0">
                <a:latin typeface="Garamond"/>
                <a:cs typeface="Garamond"/>
              </a:rPr>
              <a:t>buy</a:t>
            </a:r>
            <a:r>
              <a:rPr sz="2600" b="1" spc="35" dirty="0">
                <a:latin typeface="Garamond"/>
                <a:cs typeface="Garamond"/>
              </a:rPr>
              <a:t> </a:t>
            </a:r>
            <a:r>
              <a:rPr sz="2600" b="1" spc="10" dirty="0">
                <a:latin typeface="Garamond"/>
                <a:cs typeface="Garamond"/>
              </a:rPr>
              <a:t>the </a:t>
            </a:r>
            <a:r>
              <a:rPr sz="2600" b="1" spc="15" dirty="0">
                <a:latin typeface="Garamond"/>
                <a:cs typeface="Garamond"/>
              </a:rPr>
              <a:t>US</a:t>
            </a:r>
            <a:r>
              <a:rPr sz="2600" b="1" spc="25" dirty="0">
                <a:latin typeface="Garamond"/>
                <a:cs typeface="Garamond"/>
              </a:rPr>
              <a:t> </a:t>
            </a:r>
            <a:r>
              <a:rPr sz="2600" b="1" spc="10" dirty="0">
                <a:latin typeface="Garamond"/>
                <a:cs typeface="Garamond"/>
              </a:rPr>
              <a:t>Dollar</a:t>
            </a:r>
            <a:r>
              <a:rPr sz="2600" b="1" spc="15" dirty="0">
                <a:latin typeface="Garamond"/>
                <a:cs typeface="Garamond"/>
              </a:rPr>
              <a:t> </a:t>
            </a:r>
            <a:r>
              <a:rPr sz="2600" b="1" spc="5" dirty="0">
                <a:latin typeface="Garamond"/>
                <a:cs typeface="Garamond"/>
              </a:rPr>
              <a:t>right</a:t>
            </a:r>
            <a:r>
              <a:rPr sz="2600" b="1" spc="30" dirty="0">
                <a:latin typeface="Garamond"/>
                <a:cs typeface="Garamond"/>
              </a:rPr>
              <a:t> </a:t>
            </a:r>
            <a:r>
              <a:rPr sz="2600" b="1" spc="5" dirty="0">
                <a:latin typeface="Garamond"/>
                <a:cs typeface="Garamond"/>
              </a:rPr>
              <a:t>now</a:t>
            </a:r>
            <a:r>
              <a:rPr sz="2600" b="1" spc="20" dirty="0">
                <a:latin typeface="Garamond"/>
                <a:cs typeface="Garamond"/>
              </a:rPr>
              <a:t> </a:t>
            </a:r>
            <a:r>
              <a:rPr sz="2600" b="1" spc="10" dirty="0">
                <a:latin typeface="Garamond"/>
                <a:cs typeface="Garamond"/>
              </a:rPr>
              <a:t>?</a:t>
            </a:r>
            <a:endParaRPr sz="2600" dirty="0">
              <a:latin typeface="Garamond"/>
              <a:cs typeface="Garamond"/>
            </a:endParaRPr>
          </a:p>
          <a:p>
            <a:pPr>
              <a:lnSpc>
                <a:spcPct val="100000"/>
              </a:lnSpc>
              <a:spcBef>
                <a:spcPts val="434"/>
              </a:spcBef>
              <a:buFont typeface="Wingdings"/>
              <a:buChar char=""/>
            </a:pPr>
            <a:endParaRPr sz="100" dirty="0">
              <a:latin typeface="Garamond"/>
              <a:cs typeface="Garamond"/>
            </a:endParaRPr>
          </a:p>
          <a:p>
            <a:pPr marL="2311400" indent="-473075">
              <a:lnSpc>
                <a:spcPct val="100000"/>
              </a:lnSpc>
              <a:spcBef>
                <a:spcPts val="5"/>
              </a:spcBef>
              <a:buFont typeface="Wingdings"/>
              <a:buChar char=""/>
              <a:tabLst>
                <a:tab pos="2311400" algn="l"/>
                <a:tab pos="2312035" algn="l"/>
              </a:tabLst>
            </a:pPr>
            <a:r>
              <a:rPr sz="2600" b="1" spc="15" dirty="0">
                <a:latin typeface="Garamond"/>
                <a:cs typeface="Garamond"/>
              </a:rPr>
              <a:t>Why</a:t>
            </a:r>
            <a:r>
              <a:rPr sz="2600" b="1" spc="25" dirty="0">
                <a:latin typeface="Garamond"/>
                <a:cs typeface="Garamond"/>
              </a:rPr>
              <a:t> </a:t>
            </a:r>
            <a:r>
              <a:rPr sz="2600" b="1" dirty="0">
                <a:latin typeface="Garamond"/>
                <a:cs typeface="Garamond"/>
              </a:rPr>
              <a:t>would</a:t>
            </a:r>
            <a:r>
              <a:rPr sz="2600" b="1" spc="25" dirty="0">
                <a:latin typeface="Garamond"/>
                <a:cs typeface="Garamond"/>
              </a:rPr>
              <a:t> </a:t>
            </a:r>
            <a:r>
              <a:rPr sz="2600" b="1" spc="5" dirty="0">
                <a:latin typeface="Garamond"/>
                <a:cs typeface="Garamond"/>
              </a:rPr>
              <a:t>people</a:t>
            </a:r>
            <a:r>
              <a:rPr sz="2600" b="1" spc="30" dirty="0">
                <a:latin typeface="Garamond"/>
                <a:cs typeface="Garamond"/>
              </a:rPr>
              <a:t> </a:t>
            </a:r>
            <a:r>
              <a:rPr sz="2600" b="1" spc="20" dirty="0">
                <a:latin typeface="Garamond"/>
                <a:cs typeface="Garamond"/>
              </a:rPr>
              <a:t>short</a:t>
            </a:r>
            <a:r>
              <a:rPr sz="2600" b="1" spc="45" dirty="0">
                <a:latin typeface="Garamond"/>
                <a:cs typeface="Garamond"/>
              </a:rPr>
              <a:t> </a:t>
            </a:r>
            <a:r>
              <a:rPr sz="2600" b="1" spc="10" dirty="0">
                <a:latin typeface="Garamond"/>
                <a:cs typeface="Garamond"/>
              </a:rPr>
              <a:t>the</a:t>
            </a:r>
            <a:r>
              <a:rPr sz="2600" b="1" spc="5" dirty="0">
                <a:latin typeface="Garamond"/>
                <a:cs typeface="Garamond"/>
              </a:rPr>
              <a:t> </a:t>
            </a:r>
            <a:r>
              <a:rPr sz="2600" b="1" spc="15" dirty="0">
                <a:latin typeface="Garamond"/>
                <a:cs typeface="Garamond"/>
              </a:rPr>
              <a:t>EUR</a:t>
            </a:r>
            <a:r>
              <a:rPr sz="2600" b="1" spc="20" dirty="0">
                <a:latin typeface="Garamond"/>
                <a:cs typeface="Garamond"/>
              </a:rPr>
              <a:t> </a:t>
            </a:r>
            <a:r>
              <a:rPr sz="2600" b="1" spc="10" dirty="0">
                <a:latin typeface="Garamond"/>
                <a:cs typeface="Garamond"/>
              </a:rPr>
              <a:t>?</a:t>
            </a:r>
            <a:endParaRPr sz="2600" dirty="0">
              <a:latin typeface="Garamond"/>
              <a:cs typeface="Garamond"/>
            </a:endParaRPr>
          </a:p>
          <a:p>
            <a:pPr>
              <a:lnSpc>
                <a:spcPct val="100000"/>
              </a:lnSpc>
              <a:spcBef>
                <a:spcPts val="430"/>
              </a:spcBef>
              <a:buFont typeface="Wingdings"/>
              <a:buChar char=""/>
            </a:pPr>
            <a:endParaRPr sz="100" dirty="0">
              <a:latin typeface="Garamond"/>
              <a:cs typeface="Garamond"/>
            </a:endParaRPr>
          </a:p>
          <a:p>
            <a:pPr marL="2311400" indent="-473075">
              <a:lnSpc>
                <a:spcPct val="100000"/>
              </a:lnSpc>
              <a:spcBef>
                <a:spcPts val="5"/>
              </a:spcBef>
              <a:buFont typeface="Wingdings"/>
              <a:buChar char=""/>
              <a:tabLst>
                <a:tab pos="2311400" algn="l"/>
                <a:tab pos="2312035" algn="l"/>
              </a:tabLst>
            </a:pPr>
            <a:r>
              <a:rPr sz="2600" b="1" spc="15" dirty="0">
                <a:latin typeface="Garamond"/>
                <a:cs typeface="Garamond"/>
              </a:rPr>
              <a:t>Do</a:t>
            </a:r>
            <a:r>
              <a:rPr sz="2600" b="1" spc="5" dirty="0">
                <a:latin typeface="Garamond"/>
                <a:cs typeface="Garamond"/>
              </a:rPr>
              <a:t> </a:t>
            </a:r>
            <a:r>
              <a:rPr sz="2600" b="1" spc="-10" dirty="0">
                <a:latin typeface="Garamond"/>
                <a:cs typeface="Garamond"/>
              </a:rPr>
              <a:t>you</a:t>
            </a:r>
            <a:r>
              <a:rPr sz="2600" b="1" spc="-5" dirty="0">
                <a:latin typeface="Garamond"/>
                <a:cs typeface="Garamond"/>
              </a:rPr>
              <a:t> </a:t>
            </a:r>
            <a:r>
              <a:rPr sz="2600" b="1" spc="5" dirty="0">
                <a:latin typeface="Garamond"/>
                <a:cs typeface="Garamond"/>
              </a:rPr>
              <a:t>think</a:t>
            </a:r>
            <a:r>
              <a:rPr sz="2600" b="1" spc="20" dirty="0">
                <a:latin typeface="Garamond"/>
                <a:cs typeface="Garamond"/>
              </a:rPr>
              <a:t> </a:t>
            </a:r>
            <a:r>
              <a:rPr sz="2600" b="1" spc="10" dirty="0">
                <a:latin typeface="Garamond"/>
                <a:cs typeface="Garamond"/>
              </a:rPr>
              <a:t>this</a:t>
            </a:r>
            <a:r>
              <a:rPr sz="2600" b="1" spc="25" dirty="0">
                <a:latin typeface="Garamond"/>
                <a:cs typeface="Garamond"/>
              </a:rPr>
              <a:t> </a:t>
            </a:r>
            <a:r>
              <a:rPr sz="2600" b="1" spc="5" dirty="0">
                <a:latin typeface="Garamond"/>
                <a:cs typeface="Garamond"/>
              </a:rPr>
              <a:t>is </a:t>
            </a:r>
            <a:r>
              <a:rPr sz="2600" b="1" spc="15" dirty="0">
                <a:latin typeface="Garamond"/>
                <a:cs typeface="Garamond"/>
              </a:rPr>
              <a:t>a good</a:t>
            </a:r>
            <a:r>
              <a:rPr sz="2600" b="1" spc="-5" dirty="0">
                <a:latin typeface="Garamond"/>
                <a:cs typeface="Garamond"/>
              </a:rPr>
              <a:t> </a:t>
            </a:r>
            <a:r>
              <a:rPr sz="2600" b="1" spc="10" dirty="0">
                <a:latin typeface="Garamond"/>
                <a:cs typeface="Garamond"/>
              </a:rPr>
              <a:t>trade?</a:t>
            </a:r>
            <a:endParaRPr sz="2600" dirty="0">
              <a:latin typeface="Garamond"/>
              <a:cs typeface="Garamond"/>
            </a:endParaRPr>
          </a:p>
        </p:txBody>
      </p:sp>
      <p:sp>
        <p:nvSpPr>
          <p:cNvPr id="3" name="object 3"/>
          <p:cNvSpPr txBox="1">
            <a:spLocks noGrp="1"/>
          </p:cNvSpPr>
          <p:nvPr>
            <p:ph type="sldNum" sz="quarter" idx="7"/>
          </p:nvPr>
        </p:nvSpPr>
        <p:spPr>
          <a:prstGeom prst="rect">
            <a:avLst/>
          </a:prstGeom>
        </p:spPr>
        <p:txBody>
          <a:bodyPr vert="horz" wrap="square" lIns="0" tIns="36195" rIns="0" bIns="0" rtlCol="0">
            <a:spAutoFit/>
          </a:bodyPr>
          <a:lstStyle/>
          <a:p>
            <a:pPr marL="38100">
              <a:lnSpc>
                <a:spcPct val="100000"/>
              </a:lnSpc>
              <a:spcBef>
                <a:spcPts val="285"/>
              </a:spcBef>
            </a:pPr>
            <a:fld id="{81D60167-4931-47E6-BA6A-407CBD079E47}" type="slidenum">
              <a:rPr spc="15" dirty="0"/>
              <a:t>10</a:t>
            </a:fld>
            <a:endParaRPr spc="1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9857" y="1701096"/>
            <a:ext cx="14222094" cy="8493125"/>
          </a:xfrm>
          <a:prstGeom prst="rect">
            <a:avLst/>
          </a:prstGeom>
        </p:spPr>
        <p:txBody>
          <a:bodyPr vert="horz" wrap="square" lIns="0" tIns="1270" rIns="0" bIns="0" rtlCol="0">
            <a:spAutoFit/>
          </a:bodyPr>
          <a:lstStyle/>
          <a:p>
            <a:pPr>
              <a:lnSpc>
                <a:spcPct val="100000"/>
              </a:lnSpc>
              <a:spcBef>
                <a:spcPts val="10"/>
              </a:spcBef>
            </a:pPr>
            <a:endParaRPr sz="5000" dirty="0">
              <a:latin typeface="Times New Roman"/>
              <a:cs typeface="Times New Roman"/>
            </a:endParaRPr>
          </a:p>
          <a:p>
            <a:pPr marR="15875" algn="ctr">
              <a:lnSpc>
                <a:spcPct val="100000"/>
              </a:lnSpc>
              <a:tabLst>
                <a:tab pos="3232785" algn="l"/>
                <a:tab pos="4191000" algn="l"/>
              </a:tabLst>
            </a:pPr>
            <a:r>
              <a:rPr sz="4950" b="1" spc="345" dirty="0">
                <a:latin typeface="Garamond"/>
                <a:cs typeface="Garamond"/>
              </a:rPr>
              <a:t>Over</a:t>
            </a:r>
            <a:r>
              <a:rPr sz="4950" b="1" spc="-530" dirty="0">
                <a:latin typeface="Garamond"/>
                <a:cs typeface="Garamond"/>
              </a:rPr>
              <a:t> </a:t>
            </a:r>
            <a:r>
              <a:rPr sz="4950" b="1" spc="360" dirty="0">
                <a:latin typeface="Garamond"/>
                <a:cs typeface="Garamond"/>
              </a:rPr>
              <a:t>view	</a:t>
            </a:r>
            <a:r>
              <a:rPr sz="4950" b="1" spc="235" dirty="0">
                <a:latin typeface="Garamond"/>
                <a:cs typeface="Garamond"/>
              </a:rPr>
              <a:t>of	</a:t>
            </a:r>
            <a:r>
              <a:rPr sz="4950" b="1" spc="434" dirty="0">
                <a:latin typeface="Garamond"/>
                <a:cs typeface="Garamond"/>
              </a:rPr>
              <a:t>Commodities</a:t>
            </a:r>
            <a:endParaRPr sz="4950" dirty="0">
              <a:latin typeface="Garamond"/>
              <a:cs typeface="Garamond"/>
            </a:endParaRPr>
          </a:p>
          <a:p>
            <a:pPr>
              <a:lnSpc>
                <a:spcPct val="100000"/>
              </a:lnSpc>
              <a:spcBef>
                <a:spcPts val="1365"/>
              </a:spcBef>
            </a:pPr>
            <a:endParaRPr sz="200" dirty="0">
              <a:latin typeface="Garamond"/>
              <a:cs typeface="Garamond"/>
            </a:endParaRPr>
          </a:p>
          <a:p>
            <a:pPr marL="2311400" marR="1895475" indent="-472440">
              <a:lnSpc>
                <a:spcPct val="202999"/>
              </a:lnSpc>
              <a:buFont typeface="Wingdings"/>
              <a:buChar char=""/>
              <a:tabLst>
                <a:tab pos="2311400" algn="l"/>
                <a:tab pos="2312035" algn="l"/>
                <a:tab pos="9530080" algn="l"/>
              </a:tabLst>
            </a:pPr>
            <a:r>
              <a:rPr sz="2600" b="1" dirty="0">
                <a:latin typeface="Garamond"/>
                <a:cs typeface="Garamond"/>
              </a:rPr>
              <a:t>Moves</a:t>
            </a:r>
            <a:r>
              <a:rPr sz="2600" b="1" spc="25" dirty="0">
                <a:latin typeface="Garamond"/>
                <a:cs typeface="Garamond"/>
              </a:rPr>
              <a:t> </a:t>
            </a:r>
            <a:r>
              <a:rPr sz="2600" b="1" spc="15" dirty="0">
                <a:latin typeface="Garamond"/>
                <a:cs typeface="Garamond"/>
              </a:rPr>
              <a:t>on </a:t>
            </a:r>
            <a:r>
              <a:rPr sz="2600" b="1" spc="10" dirty="0">
                <a:latin typeface="Garamond"/>
                <a:cs typeface="Garamond"/>
              </a:rPr>
              <a:t>supply</a:t>
            </a:r>
            <a:r>
              <a:rPr sz="2600" b="1" spc="60" dirty="0">
                <a:latin typeface="Garamond"/>
                <a:cs typeface="Garamond"/>
              </a:rPr>
              <a:t> </a:t>
            </a:r>
            <a:r>
              <a:rPr sz="2600" b="1" spc="15" dirty="0">
                <a:latin typeface="Garamond"/>
                <a:cs typeface="Garamond"/>
              </a:rPr>
              <a:t>and</a:t>
            </a:r>
            <a:r>
              <a:rPr sz="2600" b="1" spc="20" dirty="0">
                <a:latin typeface="Garamond"/>
                <a:cs typeface="Garamond"/>
              </a:rPr>
              <a:t> </a:t>
            </a:r>
            <a:r>
              <a:rPr sz="2600" b="1" spc="10" dirty="0">
                <a:latin typeface="Garamond"/>
                <a:cs typeface="Garamond"/>
              </a:rPr>
              <a:t>demand</a:t>
            </a:r>
            <a:r>
              <a:rPr sz="2600" b="1" spc="50" dirty="0">
                <a:latin typeface="Garamond"/>
                <a:cs typeface="Garamond"/>
              </a:rPr>
              <a:t> </a:t>
            </a:r>
            <a:r>
              <a:rPr sz="2600" b="1" spc="15" dirty="0">
                <a:latin typeface="Garamond"/>
                <a:cs typeface="Garamond"/>
              </a:rPr>
              <a:t>and</a:t>
            </a:r>
            <a:r>
              <a:rPr sz="2600" b="1" spc="20" dirty="0">
                <a:latin typeface="Garamond"/>
                <a:cs typeface="Garamond"/>
              </a:rPr>
              <a:t> </a:t>
            </a:r>
            <a:r>
              <a:rPr sz="2600" b="1" spc="10" dirty="0">
                <a:latin typeface="Garamond"/>
                <a:cs typeface="Garamond"/>
              </a:rPr>
              <a:t>expectations</a:t>
            </a:r>
            <a:r>
              <a:rPr sz="2600" b="1" spc="60" dirty="0">
                <a:latin typeface="Garamond"/>
                <a:cs typeface="Garamond"/>
              </a:rPr>
              <a:t> </a:t>
            </a:r>
            <a:r>
              <a:rPr sz="2600" b="1" spc="10" dirty="0">
                <a:latin typeface="Garamond"/>
                <a:cs typeface="Garamond"/>
              </a:rPr>
              <a:t>of	supply </a:t>
            </a:r>
            <a:r>
              <a:rPr sz="2600" b="1" spc="15" dirty="0">
                <a:latin typeface="Garamond"/>
                <a:cs typeface="Garamond"/>
              </a:rPr>
              <a:t>and </a:t>
            </a:r>
            <a:r>
              <a:rPr sz="2600" b="1" spc="10" dirty="0">
                <a:latin typeface="Garamond"/>
                <a:cs typeface="Garamond"/>
              </a:rPr>
              <a:t>demand </a:t>
            </a:r>
            <a:r>
              <a:rPr sz="2600" b="1" spc="-640" dirty="0">
                <a:latin typeface="Garamond"/>
                <a:cs typeface="Garamond"/>
              </a:rPr>
              <a:t> </a:t>
            </a:r>
            <a:r>
              <a:rPr sz="2600" b="1" spc="10" dirty="0">
                <a:latin typeface="Garamond"/>
                <a:cs typeface="Garamond"/>
              </a:rPr>
              <a:t>disruptions</a:t>
            </a:r>
            <a:endParaRPr sz="2600" dirty="0">
              <a:latin typeface="Garamond"/>
              <a:cs typeface="Garamond"/>
            </a:endParaRPr>
          </a:p>
          <a:p>
            <a:pPr>
              <a:lnSpc>
                <a:spcPct val="100000"/>
              </a:lnSpc>
              <a:spcBef>
                <a:spcPts val="434"/>
              </a:spcBef>
              <a:buFont typeface="Wingdings"/>
              <a:buChar char=""/>
            </a:pPr>
            <a:endParaRPr sz="100" dirty="0">
              <a:latin typeface="Garamond"/>
              <a:cs typeface="Garamond"/>
            </a:endParaRPr>
          </a:p>
          <a:p>
            <a:pPr marL="3065780" lvl="1" indent="-473075">
              <a:lnSpc>
                <a:spcPct val="100000"/>
              </a:lnSpc>
              <a:buFont typeface="Wingdings"/>
              <a:buChar char=""/>
              <a:tabLst>
                <a:tab pos="3065780" algn="l"/>
                <a:tab pos="3066415" algn="l"/>
              </a:tabLst>
            </a:pPr>
            <a:r>
              <a:rPr sz="2600" b="1" spc="15" dirty="0">
                <a:latin typeface="Garamond"/>
                <a:cs typeface="Garamond"/>
              </a:rPr>
              <a:t>Which</a:t>
            </a:r>
            <a:r>
              <a:rPr sz="2600" b="1" spc="45" dirty="0">
                <a:latin typeface="Garamond"/>
                <a:cs typeface="Garamond"/>
              </a:rPr>
              <a:t> </a:t>
            </a:r>
            <a:r>
              <a:rPr sz="2600" b="1" spc="10" dirty="0">
                <a:latin typeface="Garamond"/>
                <a:cs typeface="Garamond"/>
              </a:rPr>
              <a:t>do</a:t>
            </a:r>
            <a:r>
              <a:rPr sz="2600" b="1" spc="5" dirty="0">
                <a:latin typeface="Garamond"/>
                <a:cs typeface="Garamond"/>
              </a:rPr>
              <a:t> </a:t>
            </a:r>
            <a:r>
              <a:rPr sz="2600" b="1" spc="-5" dirty="0">
                <a:latin typeface="Garamond"/>
                <a:cs typeface="Garamond"/>
              </a:rPr>
              <a:t>you</a:t>
            </a:r>
            <a:r>
              <a:rPr sz="2600" b="1" dirty="0">
                <a:latin typeface="Garamond"/>
                <a:cs typeface="Garamond"/>
              </a:rPr>
              <a:t> </a:t>
            </a:r>
            <a:r>
              <a:rPr sz="2600" b="1" spc="5" dirty="0">
                <a:latin typeface="Garamond"/>
                <a:cs typeface="Garamond"/>
              </a:rPr>
              <a:t>think</a:t>
            </a:r>
            <a:r>
              <a:rPr sz="2600" b="1" spc="20" dirty="0">
                <a:latin typeface="Garamond"/>
                <a:cs typeface="Garamond"/>
              </a:rPr>
              <a:t> matters</a:t>
            </a:r>
            <a:r>
              <a:rPr sz="2600" b="1" spc="30" dirty="0">
                <a:latin typeface="Garamond"/>
                <a:cs typeface="Garamond"/>
              </a:rPr>
              <a:t> </a:t>
            </a:r>
            <a:r>
              <a:rPr sz="2600" b="1" spc="20" dirty="0">
                <a:latin typeface="Garamond"/>
                <a:cs typeface="Garamond"/>
              </a:rPr>
              <a:t>more-</a:t>
            </a:r>
            <a:r>
              <a:rPr sz="2600" b="1" spc="30" dirty="0">
                <a:latin typeface="Garamond"/>
                <a:cs typeface="Garamond"/>
              </a:rPr>
              <a:t> </a:t>
            </a:r>
            <a:r>
              <a:rPr sz="2600" b="1" spc="5" dirty="0">
                <a:latin typeface="Garamond"/>
                <a:cs typeface="Garamond"/>
              </a:rPr>
              <a:t>supply</a:t>
            </a:r>
            <a:r>
              <a:rPr sz="2600" b="1" spc="50" dirty="0">
                <a:latin typeface="Garamond"/>
                <a:cs typeface="Garamond"/>
              </a:rPr>
              <a:t> </a:t>
            </a:r>
            <a:r>
              <a:rPr sz="2600" b="1" spc="10" dirty="0">
                <a:latin typeface="Garamond"/>
                <a:cs typeface="Garamond"/>
              </a:rPr>
              <a:t>or</a:t>
            </a:r>
            <a:r>
              <a:rPr sz="2600" b="1" dirty="0">
                <a:latin typeface="Garamond"/>
                <a:cs typeface="Garamond"/>
              </a:rPr>
              <a:t> </a:t>
            </a:r>
            <a:r>
              <a:rPr sz="2600" b="1" spc="10" dirty="0">
                <a:latin typeface="Garamond"/>
                <a:cs typeface="Garamond"/>
              </a:rPr>
              <a:t>demand?</a:t>
            </a:r>
            <a:endParaRPr sz="2600" dirty="0">
              <a:latin typeface="Garamond"/>
              <a:cs typeface="Garamond"/>
            </a:endParaRPr>
          </a:p>
          <a:p>
            <a:pPr lvl="1">
              <a:lnSpc>
                <a:spcPct val="100000"/>
              </a:lnSpc>
              <a:spcBef>
                <a:spcPts val="440"/>
              </a:spcBef>
              <a:buFont typeface="Wingdings"/>
              <a:buChar char=""/>
            </a:pPr>
            <a:endParaRPr sz="100" dirty="0">
              <a:latin typeface="Garamond"/>
              <a:cs typeface="Garamond"/>
            </a:endParaRPr>
          </a:p>
          <a:p>
            <a:pPr marL="2311400" indent="-473075">
              <a:lnSpc>
                <a:spcPct val="100000"/>
              </a:lnSpc>
              <a:buFont typeface="Wingdings"/>
              <a:buChar char=""/>
              <a:tabLst>
                <a:tab pos="2311400" algn="l"/>
                <a:tab pos="2312035" algn="l"/>
              </a:tabLst>
            </a:pPr>
            <a:r>
              <a:rPr sz="2600" b="1" spc="-20" dirty="0">
                <a:latin typeface="Garamond"/>
                <a:cs typeface="Garamond"/>
              </a:rPr>
              <a:t>Trade</a:t>
            </a:r>
            <a:r>
              <a:rPr sz="2600" b="1" spc="10" dirty="0">
                <a:latin typeface="Garamond"/>
                <a:cs typeface="Garamond"/>
              </a:rPr>
              <a:t> </a:t>
            </a:r>
            <a:r>
              <a:rPr sz="2600" b="1" spc="5" dirty="0">
                <a:latin typeface="Garamond"/>
                <a:cs typeface="Garamond"/>
              </a:rPr>
              <a:t>commodities</a:t>
            </a:r>
            <a:r>
              <a:rPr sz="2600" b="1" spc="95" dirty="0">
                <a:latin typeface="Garamond"/>
                <a:cs typeface="Garamond"/>
              </a:rPr>
              <a:t> </a:t>
            </a:r>
            <a:r>
              <a:rPr sz="2600" b="1" spc="15" dirty="0">
                <a:latin typeface="Garamond"/>
                <a:cs typeface="Garamond"/>
              </a:rPr>
              <a:t>through</a:t>
            </a:r>
            <a:r>
              <a:rPr sz="2600" b="1" spc="35" dirty="0">
                <a:latin typeface="Garamond"/>
                <a:cs typeface="Garamond"/>
              </a:rPr>
              <a:t> </a:t>
            </a:r>
            <a:r>
              <a:rPr sz="2600" b="1" spc="10" dirty="0">
                <a:latin typeface="Garamond"/>
                <a:cs typeface="Garamond"/>
              </a:rPr>
              <a:t>futures</a:t>
            </a:r>
            <a:r>
              <a:rPr sz="2600" b="1" spc="50" dirty="0">
                <a:latin typeface="Garamond"/>
                <a:cs typeface="Garamond"/>
              </a:rPr>
              <a:t> </a:t>
            </a:r>
            <a:r>
              <a:rPr sz="2600" b="1" spc="10" dirty="0">
                <a:latin typeface="Garamond"/>
                <a:cs typeface="Garamond"/>
              </a:rPr>
              <a:t>typically</a:t>
            </a:r>
            <a:endParaRPr sz="2600" dirty="0">
              <a:latin typeface="Garamond"/>
              <a:cs typeface="Garamond"/>
            </a:endParaRPr>
          </a:p>
          <a:p>
            <a:pPr>
              <a:lnSpc>
                <a:spcPct val="100000"/>
              </a:lnSpc>
              <a:spcBef>
                <a:spcPts val="434"/>
              </a:spcBef>
              <a:buFont typeface="Wingdings"/>
              <a:buChar char=""/>
            </a:pPr>
            <a:endParaRPr sz="100" dirty="0">
              <a:latin typeface="Garamond"/>
              <a:cs typeface="Garamond"/>
            </a:endParaRPr>
          </a:p>
          <a:p>
            <a:pPr marL="3065780" lvl="1" indent="-473075">
              <a:lnSpc>
                <a:spcPct val="100000"/>
              </a:lnSpc>
              <a:buFont typeface="Wingdings"/>
              <a:buChar char=""/>
              <a:tabLst>
                <a:tab pos="3065780" algn="l"/>
                <a:tab pos="3066415" algn="l"/>
              </a:tabLst>
            </a:pPr>
            <a:r>
              <a:rPr sz="2600" b="1" spc="20" dirty="0">
                <a:latin typeface="Garamond"/>
                <a:cs typeface="Garamond"/>
              </a:rPr>
              <a:t>What</a:t>
            </a:r>
            <a:r>
              <a:rPr sz="2600" b="1" spc="25" dirty="0">
                <a:latin typeface="Garamond"/>
                <a:cs typeface="Garamond"/>
              </a:rPr>
              <a:t> </a:t>
            </a:r>
            <a:r>
              <a:rPr sz="2600" b="1" spc="20" dirty="0">
                <a:latin typeface="Garamond"/>
                <a:cs typeface="Garamond"/>
              </a:rPr>
              <a:t>are</a:t>
            </a:r>
            <a:r>
              <a:rPr sz="2600" b="1" spc="5" dirty="0">
                <a:latin typeface="Garamond"/>
                <a:cs typeface="Garamond"/>
              </a:rPr>
              <a:t> </a:t>
            </a:r>
            <a:r>
              <a:rPr sz="2600" b="1" spc="10" dirty="0">
                <a:latin typeface="Garamond"/>
                <a:cs typeface="Garamond"/>
              </a:rPr>
              <a:t>other</a:t>
            </a:r>
            <a:r>
              <a:rPr sz="2600" b="1" spc="15" dirty="0">
                <a:latin typeface="Garamond"/>
                <a:cs typeface="Garamond"/>
              </a:rPr>
              <a:t> </a:t>
            </a:r>
            <a:r>
              <a:rPr sz="2600" b="1" spc="10" dirty="0">
                <a:latin typeface="Garamond"/>
                <a:cs typeface="Garamond"/>
              </a:rPr>
              <a:t>assets</a:t>
            </a:r>
            <a:r>
              <a:rPr sz="2600" b="1" spc="50" dirty="0">
                <a:latin typeface="Garamond"/>
                <a:cs typeface="Garamond"/>
              </a:rPr>
              <a:t> </a:t>
            </a:r>
            <a:r>
              <a:rPr sz="2600" b="1" spc="10" dirty="0">
                <a:latin typeface="Garamond"/>
                <a:cs typeface="Garamond"/>
              </a:rPr>
              <a:t>exposed</a:t>
            </a:r>
            <a:r>
              <a:rPr sz="2600" b="1" spc="45" dirty="0">
                <a:latin typeface="Garamond"/>
                <a:cs typeface="Garamond"/>
              </a:rPr>
              <a:t> </a:t>
            </a:r>
            <a:r>
              <a:rPr sz="2600" b="1" spc="10" dirty="0">
                <a:latin typeface="Garamond"/>
                <a:cs typeface="Garamond"/>
              </a:rPr>
              <a:t>to commodity</a:t>
            </a:r>
            <a:r>
              <a:rPr sz="2600" b="1" spc="65" dirty="0">
                <a:latin typeface="Garamond"/>
                <a:cs typeface="Garamond"/>
              </a:rPr>
              <a:t> </a:t>
            </a:r>
            <a:r>
              <a:rPr sz="2600" b="1" spc="5" dirty="0">
                <a:latin typeface="Garamond"/>
                <a:cs typeface="Garamond"/>
              </a:rPr>
              <a:t>prices</a:t>
            </a:r>
            <a:r>
              <a:rPr sz="2600" b="1" spc="20" dirty="0">
                <a:latin typeface="Garamond"/>
                <a:cs typeface="Garamond"/>
              </a:rPr>
              <a:t> </a:t>
            </a:r>
            <a:r>
              <a:rPr sz="2600" b="1" spc="10" dirty="0">
                <a:latin typeface="Garamond"/>
                <a:cs typeface="Garamond"/>
              </a:rPr>
              <a:t>?</a:t>
            </a:r>
            <a:endParaRPr sz="2600" dirty="0">
              <a:latin typeface="Garamond"/>
              <a:cs typeface="Garamond"/>
            </a:endParaRPr>
          </a:p>
        </p:txBody>
      </p:sp>
      <p:sp>
        <p:nvSpPr>
          <p:cNvPr id="3" name="object 3"/>
          <p:cNvSpPr txBox="1">
            <a:spLocks noGrp="1"/>
          </p:cNvSpPr>
          <p:nvPr>
            <p:ph type="sldNum" sz="quarter" idx="7"/>
          </p:nvPr>
        </p:nvSpPr>
        <p:spPr>
          <a:prstGeom prst="rect">
            <a:avLst/>
          </a:prstGeom>
        </p:spPr>
        <p:txBody>
          <a:bodyPr vert="horz" wrap="square" lIns="0" tIns="36195" rIns="0" bIns="0" rtlCol="0">
            <a:spAutoFit/>
          </a:bodyPr>
          <a:lstStyle/>
          <a:p>
            <a:pPr marL="38100">
              <a:lnSpc>
                <a:spcPct val="100000"/>
              </a:lnSpc>
              <a:spcBef>
                <a:spcPts val="285"/>
              </a:spcBef>
            </a:pPr>
            <a:fld id="{81D60167-4931-47E6-BA6A-407CBD079E47}" type="slidenum">
              <a:rPr spc="15" dirty="0"/>
              <a:t>11</a:t>
            </a:fld>
            <a:endParaRPr spc="1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7490" y="1395206"/>
            <a:ext cx="7820659" cy="779780"/>
          </a:xfrm>
          <a:prstGeom prst="rect">
            <a:avLst/>
          </a:prstGeom>
        </p:spPr>
        <p:txBody>
          <a:bodyPr vert="horz" wrap="square" lIns="0" tIns="12065" rIns="0" bIns="0" rtlCol="0">
            <a:spAutoFit/>
          </a:bodyPr>
          <a:lstStyle/>
          <a:p>
            <a:pPr marL="12700">
              <a:lnSpc>
                <a:spcPct val="100000"/>
              </a:lnSpc>
              <a:spcBef>
                <a:spcPts val="95"/>
              </a:spcBef>
              <a:tabLst>
                <a:tab pos="4509135" algn="l"/>
              </a:tabLst>
            </a:pPr>
            <a:r>
              <a:rPr spc="434" dirty="0">
                <a:solidFill>
                  <a:srgbClr val="242424"/>
                </a:solidFill>
              </a:rPr>
              <a:t>Commodities	</a:t>
            </a:r>
            <a:r>
              <a:rPr spc="420" dirty="0">
                <a:solidFill>
                  <a:srgbClr val="242424"/>
                </a:solidFill>
              </a:rPr>
              <a:t>Continued</a:t>
            </a:r>
          </a:p>
        </p:txBody>
      </p:sp>
      <p:sp>
        <p:nvSpPr>
          <p:cNvPr id="3" name="object 3"/>
          <p:cNvSpPr/>
          <p:nvPr/>
        </p:nvSpPr>
        <p:spPr>
          <a:xfrm>
            <a:off x="1055333" y="2150870"/>
            <a:ext cx="17386935" cy="168275"/>
          </a:xfrm>
          <a:custGeom>
            <a:avLst/>
            <a:gdLst/>
            <a:ahLst/>
            <a:cxnLst/>
            <a:rect l="l" t="t" r="r" b="b"/>
            <a:pathLst>
              <a:path w="17386935" h="168275">
                <a:moveTo>
                  <a:pt x="0" y="168246"/>
                </a:moveTo>
                <a:lnTo>
                  <a:pt x="17386616" y="0"/>
                </a:lnTo>
              </a:path>
            </a:pathLst>
          </a:custGeom>
          <a:ln w="20101">
            <a:solidFill>
              <a:srgbClr val="001F5F"/>
            </a:solidFill>
          </a:ln>
        </p:spPr>
        <p:txBody>
          <a:bodyPr wrap="square" lIns="0" tIns="0" rIns="0" bIns="0" rtlCol="0"/>
          <a:lstStyle/>
          <a:p>
            <a:endParaRPr/>
          </a:p>
        </p:txBody>
      </p:sp>
      <p:grpSp>
        <p:nvGrpSpPr>
          <p:cNvPr id="4" name="object 4"/>
          <p:cNvGrpSpPr/>
          <p:nvPr/>
        </p:nvGrpSpPr>
        <p:grpSpPr>
          <a:xfrm>
            <a:off x="4173592" y="2510185"/>
            <a:ext cx="10611485" cy="8504555"/>
            <a:chOff x="4173592" y="2510185"/>
            <a:chExt cx="10611485" cy="8504555"/>
          </a:xfrm>
        </p:grpSpPr>
        <p:pic>
          <p:nvPicPr>
            <p:cNvPr id="5" name="object 5"/>
            <p:cNvPicPr/>
            <p:nvPr/>
          </p:nvPicPr>
          <p:blipFill>
            <a:blip r:embed="rId2" cstate="print"/>
            <a:stretch>
              <a:fillRect/>
            </a:stretch>
          </p:blipFill>
          <p:spPr>
            <a:xfrm>
              <a:off x="4173592" y="2510185"/>
              <a:ext cx="9997641" cy="8504353"/>
            </a:xfrm>
            <a:prstGeom prst="rect">
              <a:avLst/>
            </a:prstGeom>
          </p:spPr>
        </p:pic>
        <p:sp>
          <p:nvSpPr>
            <p:cNvPr id="6" name="object 6"/>
            <p:cNvSpPr/>
            <p:nvPr/>
          </p:nvSpPr>
          <p:spPr>
            <a:xfrm>
              <a:off x="12025774" y="6533016"/>
              <a:ext cx="2753995" cy="1580515"/>
            </a:xfrm>
            <a:custGeom>
              <a:avLst/>
              <a:gdLst/>
              <a:ahLst/>
              <a:cxnLst/>
              <a:rect l="l" t="t" r="r" b="b"/>
              <a:pathLst>
                <a:path w="2753994" h="1580515">
                  <a:moveTo>
                    <a:pt x="2753917" y="0"/>
                  </a:moveTo>
                  <a:lnTo>
                    <a:pt x="0" y="0"/>
                  </a:lnTo>
                  <a:lnTo>
                    <a:pt x="0" y="1404598"/>
                  </a:lnTo>
                  <a:lnTo>
                    <a:pt x="458986" y="1404598"/>
                  </a:lnTo>
                  <a:lnTo>
                    <a:pt x="803225" y="1580173"/>
                  </a:lnTo>
                  <a:lnTo>
                    <a:pt x="1147465" y="1404598"/>
                  </a:lnTo>
                  <a:lnTo>
                    <a:pt x="2753917" y="1404598"/>
                  </a:lnTo>
                  <a:lnTo>
                    <a:pt x="2753917" y="0"/>
                  </a:lnTo>
                  <a:close/>
                </a:path>
              </a:pathLst>
            </a:custGeom>
            <a:solidFill>
              <a:srgbClr val="2E6A86"/>
            </a:solidFill>
          </p:spPr>
          <p:txBody>
            <a:bodyPr wrap="square" lIns="0" tIns="0" rIns="0" bIns="0" rtlCol="0"/>
            <a:lstStyle/>
            <a:p>
              <a:endParaRPr/>
            </a:p>
          </p:txBody>
        </p:sp>
        <p:sp>
          <p:nvSpPr>
            <p:cNvPr id="7" name="object 7"/>
            <p:cNvSpPr/>
            <p:nvPr/>
          </p:nvSpPr>
          <p:spPr>
            <a:xfrm>
              <a:off x="12025774" y="6533016"/>
              <a:ext cx="2753995" cy="1580515"/>
            </a:xfrm>
            <a:custGeom>
              <a:avLst/>
              <a:gdLst/>
              <a:ahLst/>
              <a:cxnLst/>
              <a:rect l="l" t="t" r="r" b="b"/>
              <a:pathLst>
                <a:path w="2753994" h="1580515">
                  <a:moveTo>
                    <a:pt x="0" y="0"/>
                  </a:moveTo>
                  <a:lnTo>
                    <a:pt x="458986" y="0"/>
                  </a:lnTo>
                  <a:lnTo>
                    <a:pt x="1147465" y="0"/>
                  </a:lnTo>
                  <a:lnTo>
                    <a:pt x="2753917" y="0"/>
                  </a:lnTo>
                  <a:lnTo>
                    <a:pt x="2753917" y="819349"/>
                  </a:lnTo>
                  <a:lnTo>
                    <a:pt x="2753917" y="1170498"/>
                  </a:lnTo>
                  <a:lnTo>
                    <a:pt x="2753917" y="1404598"/>
                  </a:lnTo>
                  <a:lnTo>
                    <a:pt x="1147465" y="1404598"/>
                  </a:lnTo>
                  <a:lnTo>
                    <a:pt x="803225" y="1580173"/>
                  </a:lnTo>
                  <a:lnTo>
                    <a:pt x="458986" y="1404598"/>
                  </a:lnTo>
                  <a:lnTo>
                    <a:pt x="0" y="1404598"/>
                  </a:lnTo>
                  <a:lnTo>
                    <a:pt x="0" y="1170498"/>
                  </a:lnTo>
                  <a:lnTo>
                    <a:pt x="0" y="819349"/>
                  </a:lnTo>
                  <a:lnTo>
                    <a:pt x="0" y="0"/>
                  </a:lnTo>
                  <a:close/>
                </a:path>
              </a:pathLst>
            </a:custGeom>
            <a:ln w="10050">
              <a:solidFill>
                <a:srgbClr val="1F4B61"/>
              </a:solidFill>
            </a:ln>
          </p:spPr>
          <p:txBody>
            <a:bodyPr wrap="square" lIns="0" tIns="0" rIns="0" bIns="0" rtlCol="0"/>
            <a:lstStyle/>
            <a:p>
              <a:endParaRPr/>
            </a:p>
          </p:txBody>
        </p:sp>
      </p:grpSp>
      <p:sp>
        <p:nvSpPr>
          <p:cNvPr id="8" name="object 8"/>
          <p:cNvSpPr txBox="1"/>
          <p:nvPr/>
        </p:nvSpPr>
        <p:spPr>
          <a:xfrm>
            <a:off x="12239217" y="6638935"/>
            <a:ext cx="2331720" cy="1156335"/>
          </a:xfrm>
          <a:prstGeom prst="rect">
            <a:avLst/>
          </a:prstGeom>
        </p:spPr>
        <p:txBody>
          <a:bodyPr vert="horz" wrap="square" lIns="0" tIns="12065" rIns="0" bIns="0" rtlCol="0">
            <a:spAutoFit/>
          </a:bodyPr>
          <a:lstStyle/>
          <a:p>
            <a:pPr marL="12700" marR="5080" indent="-3810" algn="ctr">
              <a:lnSpc>
                <a:spcPct val="100899"/>
              </a:lnSpc>
              <a:spcBef>
                <a:spcPts val="95"/>
              </a:spcBef>
            </a:pPr>
            <a:r>
              <a:rPr sz="2450" dirty="0">
                <a:solidFill>
                  <a:srgbClr val="FFFFFF"/>
                </a:solidFill>
                <a:latin typeface="Calibri"/>
                <a:cs typeface="Calibri"/>
              </a:rPr>
              <a:t>Expectations of </a:t>
            </a:r>
            <a:r>
              <a:rPr sz="2450" spc="5" dirty="0">
                <a:solidFill>
                  <a:srgbClr val="FFFFFF"/>
                </a:solidFill>
                <a:latin typeface="Calibri"/>
                <a:cs typeface="Calibri"/>
              </a:rPr>
              <a:t> increased</a:t>
            </a:r>
            <a:r>
              <a:rPr sz="2450" spc="-75" dirty="0">
                <a:solidFill>
                  <a:srgbClr val="FFFFFF"/>
                </a:solidFill>
                <a:latin typeface="Calibri"/>
                <a:cs typeface="Calibri"/>
              </a:rPr>
              <a:t> </a:t>
            </a:r>
            <a:r>
              <a:rPr sz="2450" spc="10" dirty="0">
                <a:solidFill>
                  <a:srgbClr val="FFFFFF"/>
                </a:solidFill>
                <a:latin typeface="Calibri"/>
                <a:cs typeface="Calibri"/>
              </a:rPr>
              <a:t>Chinese </a:t>
            </a:r>
            <a:r>
              <a:rPr sz="2450" spc="-540" dirty="0">
                <a:solidFill>
                  <a:srgbClr val="FFFFFF"/>
                </a:solidFill>
                <a:latin typeface="Calibri"/>
                <a:cs typeface="Calibri"/>
              </a:rPr>
              <a:t> </a:t>
            </a:r>
            <a:r>
              <a:rPr sz="2450" spc="10" dirty="0">
                <a:solidFill>
                  <a:srgbClr val="FFFFFF"/>
                </a:solidFill>
                <a:latin typeface="Calibri"/>
                <a:cs typeface="Calibri"/>
              </a:rPr>
              <a:t>buying</a:t>
            </a:r>
            <a:endParaRPr sz="2450">
              <a:latin typeface="Calibri"/>
              <a:cs typeface="Calibri"/>
            </a:endParaRPr>
          </a:p>
        </p:txBody>
      </p:sp>
      <p:grpSp>
        <p:nvGrpSpPr>
          <p:cNvPr id="9" name="object 9"/>
          <p:cNvGrpSpPr/>
          <p:nvPr/>
        </p:nvGrpSpPr>
        <p:grpSpPr>
          <a:xfrm>
            <a:off x="6460092" y="4681102"/>
            <a:ext cx="2764155" cy="1687830"/>
            <a:chOff x="6460092" y="4681102"/>
            <a:chExt cx="2764155" cy="1687830"/>
          </a:xfrm>
        </p:grpSpPr>
        <p:sp>
          <p:nvSpPr>
            <p:cNvPr id="10" name="object 10"/>
            <p:cNvSpPr/>
            <p:nvPr/>
          </p:nvSpPr>
          <p:spPr>
            <a:xfrm>
              <a:off x="6465172" y="4686182"/>
              <a:ext cx="2753995" cy="1677670"/>
            </a:xfrm>
            <a:custGeom>
              <a:avLst/>
              <a:gdLst/>
              <a:ahLst/>
              <a:cxnLst/>
              <a:rect l="l" t="t" r="r" b="b"/>
              <a:pathLst>
                <a:path w="2753995" h="1677670">
                  <a:moveTo>
                    <a:pt x="2753917" y="0"/>
                  </a:moveTo>
                  <a:lnTo>
                    <a:pt x="0" y="0"/>
                  </a:lnTo>
                  <a:lnTo>
                    <a:pt x="0" y="1407111"/>
                  </a:lnTo>
                  <a:lnTo>
                    <a:pt x="1606451" y="1407111"/>
                  </a:lnTo>
                  <a:lnTo>
                    <a:pt x="2389262" y="1677330"/>
                  </a:lnTo>
                  <a:lnTo>
                    <a:pt x="2294931" y="1407111"/>
                  </a:lnTo>
                  <a:lnTo>
                    <a:pt x="2753917" y="1407111"/>
                  </a:lnTo>
                  <a:lnTo>
                    <a:pt x="2753917" y="0"/>
                  </a:lnTo>
                  <a:close/>
                </a:path>
              </a:pathLst>
            </a:custGeom>
            <a:solidFill>
              <a:srgbClr val="2E6A86"/>
            </a:solidFill>
          </p:spPr>
          <p:txBody>
            <a:bodyPr wrap="square" lIns="0" tIns="0" rIns="0" bIns="0" rtlCol="0"/>
            <a:lstStyle/>
            <a:p>
              <a:endParaRPr/>
            </a:p>
          </p:txBody>
        </p:sp>
        <p:sp>
          <p:nvSpPr>
            <p:cNvPr id="11" name="object 11"/>
            <p:cNvSpPr/>
            <p:nvPr/>
          </p:nvSpPr>
          <p:spPr>
            <a:xfrm>
              <a:off x="6465172" y="4686182"/>
              <a:ext cx="2753995" cy="1677670"/>
            </a:xfrm>
            <a:custGeom>
              <a:avLst/>
              <a:gdLst/>
              <a:ahLst/>
              <a:cxnLst/>
              <a:rect l="l" t="t" r="r" b="b"/>
              <a:pathLst>
                <a:path w="2753995" h="1677670">
                  <a:moveTo>
                    <a:pt x="0" y="0"/>
                  </a:moveTo>
                  <a:lnTo>
                    <a:pt x="1606451" y="0"/>
                  </a:lnTo>
                  <a:lnTo>
                    <a:pt x="2294931" y="0"/>
                  </a:lnTo>
                  <a:lnTo>
                    <a:pt x="2753917" y="0"/>
                  </a:lnTo>
                  <a:lnTo>
                    <a:pt x="2753917" y="820814"/>
                  </a:lnTo>
                  <a:lnTo>
                    <a:pt x="2753917" y="1172592"/>
                  </a:lnTo>
                  <a:lnTo>
                    <a:pt x="2753917" y="1407111"/>
                  </a:lnTo>
                  <a:lnTo>
                    <a:pt x="2294931" y="1407111"/>
                  </a:lnTo>
                  <a:lnTo>
                    <a:pt x="2389262" y="1677330"/>
                  </a:lnTo>
                  <a:lnTo>
                    <a:pt x="1606451" y="1407111"/>
                  </a:lnTo>
                  <a:lnTo>
                    <a:pt x="0" y="1407111"/>
                  </a:lnTo>
                  <a:lnTo>
                    <a:pt x="0" y="1172592"/>
                  </a:lnTo>
                  <a:lnTo>
                    <a:pt x="0" y="820814"/>
                  </a:lnTo>
                  <a:lnTo>
                    <a:pt x="0" y="0"/>
                  </a:lnTo>
                  <a:close/>
                </a:path>
              </a:pathLst>
            </a:custGeom>
            <a:ln w="10050">
              <a:solidFill>
                <a:srgbClr val="1F4B61"/>
              </a:solidFill>
            </a:ln>
          </p:spPr>
          <p:txBody>
            <a:bodyPr wrap="square" lIns="0" tIns="0" rIns="0" bIns="0" rtlCol="0"/>
            <a:lstStyle/>
            <a:p>
              <a:endParaRPr/>
            </a:p>
          </p:txBody>
        </p:sp>
      </p:grpSp>
      <p:sp>
        <p:nvSpPr>
          <p:cNvPr id="12" name="object 12"/>
          <p:cNvSpPr txBox="1"/>
          <p:nvPr/>
        </p:nvSpPr>
        <p:spPr>
          <a:xfrm>
            <a:off x="6680081" y="4792626"/>
            <a:ext cx="2326005" cy="1156335"/>
          </a:xfrm>
          <a:prstGeom prst="rect">
            <a:avLst/>
          </a:prstGeom>
        </p:spPr>
        <p:txBody>
          <a:bodyPr vert="horz" wrap="square" lIns="0" tIns="12065" rIns="0" bIns="0" rtlCol="0">
            <a:spAutoFit/>
          </a:bodyPr>
          <a:lstStyle/>
          <a:p>
            <a:pPr marL="12700" marR="5080" algn="ctr">
              <a:lnSpc>
                <a:spcPct val="100899"/>
              </a:lnSpc>
              <a:spcBef>
                <a:spcPts val="95"/>
              </a:spcBef>
            </a:pPr>
            <a:r>
              <a:rPr sz="2450" spc="5" dirty="0">
                <a:solidFill>
                  <a:srgbClr val="FFFFFF"/>
                </a:solidFill>
                <a:latin typeface="Calibri"/>
                <a:cs typeface="Calibri"/>
              </a:rPr>
              <a:t>Announcement</a:t>
            </a:r>
            <a:r>
              <a:rPr sz="2450" spc="-75" dirty="0">
                <a:solidFill>
                  <a:srgbClr val="FFFFFF"/>
                </a:solidFill>
                <a:latin typeface="Calibri"/>
                <a:cs typeface="Calibri"/>
              </a:rPr>
              <a:t> </a:t>
            </a:r>
            <a:r>
              <a:rPr sz="2450" dirty="0">
                <a:solidFill>
                  <a:srgbClr val="FFFFFF"/>
                </a:solidFill>
                <a:latin typeface="Calibri"/>
                <a:cs typeface="Calibri"/>
              </a:rPr>
              <a:t>of </a:t>
            </a:r>
            <a:r>
              <a:rPr sz="2450" spc="-540" dirty="0">
                <a:solidFill>
                  <a:srgbClr val="FFFFFF"/>
                </a:solidFill>
                <a:latin typeface="Calibri"/>
                <a:cs typeface="Calibri"/>
              </a:rPr>
              <a:t> </a:t>
            </a:r>
            <a:r>
              <a:rPr sz="2450" spc="5" dirty="0">
                <a:solidFill>
                  <a:srgbClr val="FFFFFF"/>
                </a:solidFill>
                <a:latin typeface="Calibri"/>
                <a:cs typeface="Calibri"/>
              </a:rPr>
              <a:t>swine </a:t>
            </a:r>
            <a:r>
              <a:rPr sz="2450" spc="-15" dirty="0">
                <a:solidFill>
                  <a:srgbClr val="FFFFFF"/>
                </a:solidFill>
                <a:latin typeface="Calibri"/>
                <a:cs typeface="Calibri"/>
              </a:rPr>
              <a:t>fever </a:t>
            </a:r>
            <a:r>
              <a:rPr sz="2450" spc="-10" dirty="0">
                <a:solidFill>
                  <a:srgbClr val="FFFFFF"/>
                </a:solidFill>
                <a:latin typeface="Calibri"/>
                <a:cs typeface="Calibri"/>
              </a:rPr>
              <a:t> </a:t>
            </a:r>
            <a:r>
              <a:rPr sz="2450" spc="10" dirty="0">
                <a:solidFill>
                  <a:srgbClr val="FFFFFF"/>
                </a:solidFill>
                <a:latin typeface="Calibri"/>
                <a:cs typeface="Calibri"/>
              </a:rPr>
              <a:t>epidemic</a:t>
            </a:r>
            <a:r>
              <a:rPr sz="2450" spc="-60" dirty="0">
                <a:solidFill>
                  <a:srgbClr val="FFFFFF"/>
                </a:solidFill>
                <a:latin typeface="Calibri"/>
                <a:cs typeface="Calibri"/>
              </a:rPr>
              <a:t> </a:t>
            </a:r>
            <a:r>
              <a:rPr sz="2450" spc="5" dirty="0">
                <a:solidFill>
                  <a:srgbClr val="FFFFFF"/>
                </a:solidFill>
                <a:latin typeface="Calibri"/>
                <a:cs typeface="Calibri"/>
              </a:rPr>
              <a:t>in</a:t>
            </a:r>
            <a:r>
              <a:rPr sz="2450" spc="-10" dirty="0">
                <a:solidFill>
                  <a:srgbClr val="FFFFFF"/>
                </a:solidFill>
                <a:latin typeface="Calibri"/>
                <a:cs typeface="Calibri"/>
              </a:rPr>
              <a:t> </a:t>
            </a:r>
            <a:r>
              <a:rPr sz="2450" spc="5" dirty="0">
                <a:solidFill>
                  <a:srgbClr val="FFFFFF"/>
                </a:solidFill>
                <a:latin typeface="Calibri"/>
                <a:cs typeface="Calibri"/>
              </a:rPr>
              <a:t>China</a:t>
            </a:r>
            <a:endParaRPr sz="2450">
              <a:latin typeface="Calibri"/>
              <a:cs typeface="Calibri"/>
            </a:endParaRPr>
          </a:p>
        </p:txBody>
      </p:sp>
      <p:grpSp>
        <p:nvGrpSpPr>
          <p:cNvPr id="13" name="object 13"/>
          <p:cNvGrpSpPr/>
          <p:nvPr/>
        </p:nvGrpSpPr>
        <p:grpSpPr>
          <a:xfrm>
            <a:off x="10387495" y="2625769"/>
            <a:ext cx="2764155" cy="1606550"/>
            <a:chOff x="10387495" y="2625769"/>
            <a:chExt cx="2764155" cy="1606550"/>
          </a:xfrm>
        </p:grpSpPr>
        <p:sp>
          <p:nvSpPr>
            <p:cNvPr id="14" name="object 14"/>
            <p:cNvSpPr/>
            <p:nvPr/>
          </p:nvSpPr>
          <p:spPr>
            <a:xfrm>
              <a:off x="10392520" y="2630795"/>
              <a:ext cx="2753995" cy="1596390"/>
            </a:xfrm>
            <a:custGeom>
              <a:avLst/>
              <a:gdLst/>
              <a:ahLst/>
              <a:cxnLst/>
              <a:rect l="l" t="t" r="r" b="b"/>
              <a:pathLst>
                <a:path w="2753994" h="1596389">
                  <a:moveTo>
                    <a:pt x="2753917" y="0"/>
                  </a:moveTo>
                  <a:lnTo>
                    <a:pt x="0" y="0"/>
                  </a:lnTo>
                  <a:lnTo>
                    <a:pt x="0" y="1404598"/>
                  </a:lnTo>
                  <a:lnTo>
                    <a:pt x="458986" y="1404598"/>
                  </a:lnTo>
                  <a:lnTo>
                    <a:pt x="551956" y="1595877"/>
                  </a:lnTo>
                  <a:lnTo>
                    <a:pt x="1147465" y="1404598"/>
                  </a:lnTo>
                  <a:lnTo>
                    <a:pt x="2753917" y="1404598"/>
                  </a:lnTo>
                  <a:lnTo>
                    <a:pt x="2753917" y="0"/>
                  </a:lnTo>
                  <a:close/>
                </a:path>
              </a:pathLst>
            </a:custGeom>
            <a:solidFill>
              <a:srgbClr val="2E6A86"/>
            </a:solidFill>
          </p:spPr>
          <p:txBody>
            <a:bodyPr wrap="square" lIns="0" tIns="0" rIns="0" bIns="0" rtlCol="0"/>
            <a:lstStyle/>
            <a:p>
              <a:endParaRPr/>
            </a:p>
          </p:txBody>
        </p:sp>
        <p:sp>
          <p:nvSpPr>
            <p:cNvPr id="15" name="object 15"/>
            <p:cNvSpPr/>
            <p:nvPr/>
          </p:nvSpPr>
          <p:spPr>
            <a:xfrm>
              <a:off x="10392520" y="2630795"/>
              <a:ext cx="2753995" cy="1596390"/>
            </a:xfrm>
            <a:custGeom>
              <a:avLst/>
              <a:gdLst/>
              <a:ahLst/>
              <a:cxnLst/>
              <a:rect l="l" t="t" r="r" b="b"/>
              <a:pathLst>
                <a:path w="2753994" h="1596389">
                  <a:moveTo>
                    <a:pt x="0" y="0"/>
                  </a:moveTo>
                  <a:lnTo>
                    <a:pt x="458986" y="0"/>
                  </a:lnTo>
                  <a:lnTo>
                    <a:pt x="1147465" y="0"/>
                  </a:lnTo>
                  <a:lnTo>
                    <a:pt x="2753917" y="0"/>
                  </a:lnTo>
                  <a:lnTo>
                    <a:pt x="2753917" y="819349"/>
                  </a:lnTo>
                  <a:lnTo>
                    <a:pt x="2753917" y="1170498"/>
                  </a:lnTo>
                  <a:lnTo>
                    <a:pt x="2753917" y="1404598"/>
                  </a:lnTo>
                  <a:lnTo>
                    <a:pt x="1147465" y="1404598"/>
                  </a:lnTo>
                  <a:lnTo>
                    <a:pt x="551956" y="1595877"/>
                  </a:lnTo>
                  <a:lnTo>
                    <a:pt x="458986" y="1404598"/>
                  </a:lnTo>
                  <a:lnTo>
                    <a:pt x="0" y="1404598"/>
                  </a:lnTo>
                  <a:lnTo>
                    <a:pt x="0" y="1170498"/>
                  </a:lnTo>
                  <a:lnTo>
                    <a:pt x="0" y="819349"/>
                  </a:lnTo>
                  <a:lnTo>
                    <a:pt x="0" y="0"/>
                  </a:lnTo>
                  <a:close/>
                </a:path>
              </a:pathLst>
            </a:custGeom>
            <a:ln w="10050">
              <a:solidFill>
                <a:srgbClr val="1F4B61"/>
              </a:solidFill>
            </a:ln>
          </p:spPr>
          <p:txBody>
            <a:bodyPr wrap="square" lIns="0" tIns="0" rIns="0" bIns="0" rtlCol="0"/>
            <a:lstStyle/>
            <a:p>
              <a:endParaRPr/>
            </a:p>
          </p:txBody>
        </p:sp>
      </p:grpSp>
      <p:sp>
        <p:nvSpPr>
          <p:cNvPr id="16" name="object 16"/>
          <p:cNvSpPr txBox="1"/>
          <p:nvPr/>
        </p:nvSpPr>
        <p:spPr>
          <a:xfrm>
            <a:off x="10509015" y="2925168"/>
            <a:ext cx="2519680" cy="779780"/>
          </a:xfrm>
          <a:prstGeom prst="rect">
            <a:avLst/>
          </a:prstGeom>
        </p:spPr>
        <p:txBody>
          <a:bodyPr vert="horz" wrap="square" lIns="0" tIns="12065" rIns="0" bIns="0" rtlCol="0">
            <a:spAutoFit/>
          </a:bodyPr>
          <a:lstStyle/>
          <a:p>
            <a:pPr marL="12700" marR="5080" indent="170815">
              <a:lnSpc>
                <a:spcPct val="100899"/>
              </a:lnSpc>
              <a:spcBef>
                <a:spcPts val="95"/>
              </a:spcBef>
            </a:pPr>
            <a:r>
              <a:rPr sz="2450" spc="10" dirty="0">
                <a:solidFill>
                  <a:srgbClr val="FFFFFF"/>
                </a:solidFill>
                <a:latin typeface="Calibri"/>
                <a:cs typeface="Calibri"/>
              </a:rPr>
              <a:t>China </a:t>
            </a:r>
            <a:r>
              <a:rPr sz="2450" spc="-5" dirty="0">
                <a:solidFill>
                  <a:srgbClr val="FFFFFF"/>
                </a:solidFill>
                <a:latin typeface="Calibri"/>
                <a:cs typeface="Calibri"/>
              </a:rPr>
              <a:t>orders </a:t>
            </a:r>
            <a:r>
              <a:rPr sz="2450" spc="5" dirty="0">
                <a:solidFill>
                  <a:srgbClr val="FFFFFF"/>
                </a:solidFill>
                <a:latin typeface="Calibri"/>
                <a:cs typeface="Calibri"/>
              </a:rPr>
              <a:t>less </a:t>
            </a:r>
            <a:r>
              <a:rPr sz="2450" spc="10" dirty="0">
                <a:solidFill>
                  <a:srgbClr val="FFFFFF"/>
                </a:solidFill>
                <a:latin typeface="Calibri"/>
                <a:cs typeface="Calibri"/>
              </a:rPr>
              <a:t> </a:t>
            </a:r>
            <a:r>
              <a:rPr sz="2450" spc="5" dirty="0">
                <a:solidFill>
                  <a:srgbClr val="FFFFFF"/>
                </a:solidFill>
                <a:latin typeface="Calibri"/>
                <a:cs typeface="Calibri"/>
              </a:rPr>
              <a:t>hogs</a:t>
            </a:r>
            <a:r>
              <a:rPr sz="2450" spc="-35" dirty="0">
                <a:solidFill>
                  <a:srgbClr val="FFFFFF"/>
                </a:solidFill>
                <a:latin typeface="Calibri"/>
                <a:cs typeface="Calibri"/>
              </a:rPr>
              <a:t> </a:t>
            </a:r>
            <a:r>
              <a:rPr sz="2450" spc="10" dirty="0">
                <a:solidFill>
                  <a:srgbClr val="FFFFFF"/>
                </a:solidFill>
                <a:latin typeface="Calibri"/>
                <a:cs typeface="Calibri"/>
              </a:rPr>
              <a:t>than</a:t>
            </a:r>
            <a:r>
              <a:rPr sz="2450" spc="-50" dirty="0">
                <a:solidFill>
                  <a:srgbClr val="FFFFFF"/>
                </a:solidFill>
                <a:latin typeface="Calibri"/>
                <a:cs typeface="Calibri"/>
              </a:rPr>
              <a:t> </a:t>
            </a:r>
            <a:r>
              <a:rPr sz="2450" dirty="0">
                <a:solidFill>
                  <a:srgbClr val="FFFFFF"/>
                </a:solidFill>
                <a:latin typeface="Calibri"/>
                <a:cs typeface="Calibri"/>
              </a:rPr>
              <a:t>expected</a:t>
            </a:r>
            <a:endParaRPr sz="2450">
              <a:latin typeface="Calibri"/>
              <a:cs typeface="Calibri"/>
            </a:endParaRPr>
          </a:p>
        </p:txBody>
      </p:sp>
      <p:sp>
        <p:nvSpPr>
          <p:cNvPr id="17" name="object 17"/>
          <p:cNvSpPr txBox="1">
            <a:spLocks noGrp="1"/>
          </p:cNvSpPr>
          <p:nvPr>
            <p:ph type="sldNum" sz="quarter" idx="7"/>
          </p:nvPr>
        </p:nvSpPr>
        <p:spPr>
          <a:prstGeom prst="rect">
            <a:avLst/>
          </a:prstGeom>
        </p:spPr>
        <p:txBody>
          <a:bodyPr vert="horz" wrap="square" lIns="0" tIns="36195" rIns="0" bIns="0" rtlCol="0">
            <a:spAutoFit/>
          </a:bodyPr>
          <a:lstStyle/>
          <a:p>
            <a:pPr marL="38100">
              <a:lnSpc>
                <a:spcPct val="100000"/>
              </a:lnSpc>
              <a:spcBef>
                <a:spcPts val="285"/>
              </a:spcBef>
            </a:pPr>
            <a:fld id="{81D60167-4931-47E6-BA6A-407CBD079E47}" type="slidenum">
              <a:rPr spc="15" dirty="0"/>
              <a:t>12</a:t>
            </a:fld>
            <a:endParaRPr spc="1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6244" y="218604"/>
            <a:ext cx="2693612" cy="861855"/>
          </a:xfrm>
          <a:prstGeom prst="rect">
            <a:avLst/>
          </a:prstGeom>
        </p:spPr>
      </p:pic>
      <p:sp>
        <p:nvSpPr>
          <p:cNvPr id="4" name="object 4"/>
          <p:cNvSpPr txBox="1">
            <a:spLocks noGrp="1"/>
          </p:cNvSpPr>
          <p:nvPr>
            <p:ph type="title"/>
          </p:nvPr>
        </p:nvSpPr>
        <p:spPr>
          <a:xfrm>
            <a:off x="5369290" y="5629313"/>
            <a:ext cx="9625330" cy="779780"/>
          </a:xfrm>
          <a:prstGeom prst="rect">
            <a:avLst/>
          </a:prstGeom>
        </p:spPr>
        <p:txBody>
          <a:bodyPr vert="horz" wrap="square" lIns="0" tIns="12065" rIns="0" bIns="0" rtlCol="0">
            <a:spAutoFit/>
          </a:bodyPr>
          <a:lstStyle/>
          <a:p>
            <a:pPr marL="12700">
              <a:lnSpc>
                <a:spcPct val="100000"/>
              </a:lnSpc>
              <a:spcBef>
                <a:spcPts val="95"/>
              </a:spcBef>
              <a:tabLst>
                <a:tab pos="1497965" algn="l"/>
                <a:tab pos="2283460" algn="l"/>
                <a:tab pos="5006340" algn="l"/>
                <a:tab pos="7257415" algn="l"/>
              </a:tabLst>
            </a:pPr>
            <a:r>
              <a:rPr spc="325" dirty="0">
                <a:solidFill>
                  <a:srgbClr val="242424"/>
                </a:solidFill>
              </a:rPr>
              <a:t>Fun	</a:t>
            </a:r>
            <a:r>
              <a:rPr spc="-5" dirty="0">
                <a:solidFill>
                  <a:srgbClr val="242424"/>
                </a:solidFill>
              </a:rPr>
              <a:t>&amp;	</a:t>
            </a:r>
            <a:r>
              <a:rPr spc="375" dirty="0">
                <a:solidFill>
                  <a:srgbClr val="242424"/>
                </a:solidFill>
              </a:rPr>
              <a:t>Famous	</a:t>
            </a:r>
            <a:r>
              <a:rPr spc="395" dirty="0">
                <a:solidFill>
                  <a:srgbClr val="242424"/>
                </a:solidFill>
              </a:rPr>
              <a:t>Macro	</a:t>
            </a:r>
            <a:r>
              <a:rPr spc="375" dirty="0">
                <a:solidFill>
                  <a:srgbClr val="242424"/>
                </a:solidFill>
              </a:rPr>
              <a:t>Trades!</a:t>
            </a:r>
          </a:p>
        </p:txBody>
      </p:sp>
      <p:sp>
        <p:nvSpPr>
          <p:cNvPr id="5" name="object 5"/>
          <p:cNvSpPr/>
          <p:nvPr/>
        </p:nvSpPr>
        <p:spPr>
          <a:xfrm>
            <a:off x="590484" y="6678752"/>
            <a:ext cx="18725515" cy="0"/>
          </a:xfrm>
          <a:custGeom>
            <a:avLst/>
            <a:gdLst/>
            <a:ahLst/>
            <a:cxnLst/>
            <a:rect l="l" t="t" r="r" b="b"/>
            <a:pathLst>
              <a:path w="18725515">
                <a:moveTo>
                  <a:pt x="0" y="0"/>
                </a:moveTo>
                <a:lnTo>
                  <a:pt x="18725256" y="0"/>
                </a:lnTo>
              </a:path>
            </a:pathLst>
          </a:custGeom>
          <a:ln w="20101">
            <a:solidFill>
              <a:srgbClr val="001F5F"/>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36195" rIns="0" bIns="0" rtlCol="0">
            <a:spAutoFit/>
          </a:bodyPr>
          <a:lstStyle/>
          <a:p>
            <a:pPr marL="38100">
              <a:lnSpc>
                <a:spcPct val="100000"/>
              </a:lnSpc>
              <a:spcBef>
                <a:spcPts val="285"/>
              </a:spcBef>
            </a:pPr>
            <a:fld id="{81D60167-4931-47E6-BA6A-407CBD079E47}" type="slidenum">
              <a:rPr spc="15" dirty="0"/>
              <a:t>13</a:t>
            </a:fld>
            <a:endParaRPr spc="1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7490" y="1395206"/>
            <a:ext cx="17283430" cy="779780"/>
          </a:xfrm>
          <a:prstGeom prst="rect">
            <a:avLst/>
          </a:prstGeom>
        </p:spPr>
        <p:txBody>
          <a:bodyPr vert="horz" wrap="square" lIns="0" tIns="12065" rIns="0" bIns="0" rtlCol="0">
            <a:spAutoFit/>
          </a:bodyPr>
          <a:lstStyle/>
          <a:p>
            <a:pPr marL="12700">
              <a:lnSpc>
                <a:spcPct val="100000"/>
              </a:lnSpc>
              <a:spcBef>
                <a:spcPts val="95"/>
              </a:spcBef>
              <a:tabLst>
                <a:tab pos="1729105" algn="l"/>
                <a:tab pos="4251325" algn="l"/>
                <a:tab pos="6240780" algn="l"/>
                <a:tab pos="8363584" algn="l"/>
                <a:tab pos="9607550" algn="l"/>
                <a:tab pos="11484610" algn="l"/>
                <a:tab pos="12443460" algn="l"/>
                <a:tab pos="15381605" algn="l"/>
              </a:tabLst>
            </a:pPr>
            <a:r>
              <a:rPr spc="480" dirty="0">
                <a:solidFill>
                  <a:srgbClr val="242424"/>
                </a:solidFill>
              </a:rPr>
              <a:t>H</a:t>
            </a:r>
            <a:r>
              <a:rPr spc="440" dirty="0">
                <a:solidFill>
                  <a:srgbClr val="242424"/>
                </a:solidFill>
              </a:rPr>
              <a:t>o</a:t>
            </a:r>
            <a:r>
              <a:rPr spc="-5" dirty="0">
                <a:solidFill>
                  <a:srgbClr val="242424"/>
                </a:solidFill>
              </a:rPr>
              <a:t>w</a:t>
            </a:r>
            <a:r>
              <a:rPr dirty="0">
                <a:solidFill>
                  <a:srgbClr val="242424"/>
                </a:solidFill>
              </a:rPr>
              <a:t>	</a:t>
            </a:r>
            <a:r>
              <a:rPr spc="475" dirty="0">
                <a:solidFill>
                  <a:srgbClr val="242424"/>
                </a:solidFill>
              </a:rPr>
              <a:t>G</a:t>
            </a:r>
            <a:r>
              <a:rPr spc="480" dirty="0">
                <a:solidFill>
                  <a:srgbClr val="242424"/>
                </a:solidFill>
              </a:rPr>
              <a:t>e</a:t>
            </a:r>
            <a:r>
              <a:rPr spc="475" dirty="0">
                <a:solidFill>
                  <a:srgbClr val="242424"/>
                </a:solidFill>
              </a:rPr>
              <a:t>o</a:t>
            </a:r>
            <a:r>
              <a:rPr spc="484" dirty="0">
                <a:solidFill>
                  <a:srgbClr val="242424"/>
                </a:solidFill>
              </a:rPr>
              <a:t>r</a:t>
            </a:r>
            <a:r>
              <a:rPr spc="475" dirty="0">
                <a:solidFill>
                  <a:srgbClr val="242424"/>
                </a:solidFill>
              </a:rPr>
              <a:t>g</a:t>
            </a:r>
            <a:r>
              <a:rPr spc="-5" dirty="0">
                <a:solidFill>
                  <a:srgbClr val="242424"/>
                </a:solidFill>
              </a:rPr>
              <a:t>e</a:t>
            </a:r>
            <a:r>
              <a:rPr dirty="0">
                <a:solidFill>
                  <a:srgbClr val="242424"/>
                </a:solidFill>
              </a:rPr>
              <a:t>	</a:t>
            </a:r>
            <a:r>
              <a:rPr spc="490" dirty="0">
                <a:solidFill>
                  <a:srgbClr val="242424"/>
                </a:solidFill>
              </a:rPr>
              <a:t>S</a:t>
            </a:r>
            <a:r>
              <a:rPr spc="475" dirty="0">
                <a:solidFill>
                  <a:srgbClr val="242424"/>
                </a:solidFill>
              </a:rPr>
              <a:t>o</a:t>
            </a:r>
            <a:r>
              <a:rPr spc="525" dirty="0">
                <a:solidFill>
                  <a:srgbClr val="242424"/>
                </a:solidFill>
              </a:rPr>
              <a:t>r</a:t>
            </a:r>
            <a:r>
              <a:rPr spc="475" dirty="0">
                <a:solidFill>
                  <a:srgbClr val="242424"/>
                </a:solidFill>
              </a:rPr>
              <a:t>o</a:t>
            </a:r>
            <a:r>
              <a:rPr spc="-5" dirty="0">
                <a:solidFill>
                  <a:srgbClr val="242424"/>
                </a:solidFill>
              </a:rPr>
              <a:t>s</a:t>
            </a:r>
            <a:r>
              <a:rPr dirty="0">
                <a:solidFill>
                  <a:srgbClr val="242424"/>
                </a:solidFill>
              </a:rPr>
              <a:t>	</a:t>
            </a:r>
            <a:r>
              <a:rPr spc="475" dirty="0">
                <a:solidFill>
                  <a:srgbClr val="242424"/>
                </a:solidFill>
              </a:rPr>
              <a:t>B</a:t>
            </a:r>
            <a:r>
              <a:rPr spc="525" dirty="0">
                <a:solidFill>
                  <a:srgbClr val="242424"/>
                </a:solidFill>
              </a:rPr>
              <a:t>r</a:t>
            </a:r>
            <a:r>
              <a:rPr spc="475" dirty="0">
                <a:solidFill>
                  <a:srgbClr val="242424"/>
                </a:solidFill>
              </a:rPr>
              <a:t>o</a:t>
            </a:r>
            <a:r>
              <a:rPr spc="405" dirty="0">
                <a:solidFill>
                  <a:srgbClr val="242424"/>
                </a:solidFill>
              </a:rPr>
              <a:t>k</a:t>
            </a:r>
            <a:r>
              <a:rPr spc="-5" dirty="0">
                <a:solidFill>
                  <a:srgbClr val="242424"/>
                </a:solidFill>
              </a:rPr>
              <a:t>e</a:t>
            </a:r>
            <a:r>
              <a:rPr dirty="0">
                <a:solidFill>
                  <a:srgbClr val="242424"/>
                </a:solidFill>
              </a:rPr>
              <a:t>	</a:t>
            </a:r>
            <a:r>
              <a:rPr spc="480" dirty="0">
                <a:solidFill>
                  <a:srgbClr val="242424"/>
                </a:solidFill>
              </a:rPr>
              <a:t>th</a:t>
            </a:r>
            <a:r>
              <a:rPr spc="-5" dirty="0">
                <a:solidFill>
                  <a:srgbClr val="242424"/>
                </a:solidFill>
              </a:rPr>
              <a:t>e</a:t>
            </a:r>
            <a:r>
              <a:rPr dirty="0">
                <a:solidFill>
                  <a:srgbClr val="242424"/>
                </a:solidFill>
              </a:rPr>
              <a:t>	</a:t>
            </a:r>
            <a:r>
              <a:rPr spc="475" dirty="0">
                <a:solidFill>
                  <a:srgbClr val="242424"/>
                </a:solidFill>
              </a:rPr>
              <a:t>B</a:t>
            </a:r>
            <a:r>
              <a:rPr spc="484" dirty="0">
                <a:solidFill>
                  <a:srgbClr val="242424"/>
                </a:solidFill>
              </a:rPr>
              <a:t>a</a:t>
            </a:r>
            <a:r>
              <a:rPr spc="480" dirty="0">
                <a:solidFill>
                  <a:srgbClr val="242424"/>
                </a:solidFill>
              </a:rPr>
              <a:t>n</a:t>
            </a:r>
            <a:r>
              <a:rPr spc="-5" dirty="0">
                <a:solidFill>
                  <a:srgbClr val="242424"/>
                </a:solidFill>
              </a:rPr>
              <a:t>k</a:t>
            </a:r>
            <a:r>
              <a:rPr dirty="0">
                <a:solidFill>
                  <a:srgbClr val="242424"/>
                </a:solidFill>
              </a:rPr>
              <a:t>	</a:t>
            </a:r>
            <a:r>
              <a:rPr spc="475" dirty="0">
                <a:solidFill>
                  <a:srgbClr val="242424"/>
                </a:solidFill>
              </a:rPr>
              <a:t>o</a:t>
            </a:r>
            <a:r>
              <a:rPr spc="-5" dirty="0">
                <a:solidFill>
                  <a:srgbClr val="242424"/>
                </a:solidFill>
              </a:rPr>
              <a:t>f</a:t>
            </a:r>
            <a:r>
              <a:rPr dirty="0">
                <a:solidFill>
                  <a:srgbClr val="242424"/>
                </a:solidFill>
              </a:rPr>
              <a:t>	</a:t>
            </a:r>
            <a:r>
              <a:rPr spc="480" dirty="0">
                <a:solidFill>
                  <a:srgbClr val="242424"/>
                </a:solidFill>
              </a:rPr>
              <a:t>En</a:t>
            </a:r>
            <a:r>
              <a:rPr spc="434" dirty="0">
                <a:solidFill>
                  <a:srgbClr val="242424"/>
                </a:solidFill>
              </a:rPr>
              <a:t>g</a:t>
            </a:r>
            <a:r>
              <a:rPr spc="480" dirty="0">
                <a:solidFill>
                  <a:srgbClr val="242424"/>
                </a:solidFill>
              </a:rPr>
              <a:t>l</a:t>
            </a:r>
            <a:r>
              <a:rPr spc="484" dirty="0">
                <a:solidFill>
                  <a:srgbClr val="242424"/>
                </a:solidFill>
              </a:rPr>
              <a:t>a</a:t>
            </a:r>
            <a:r>
              <a:rPr spc="480" dirty="0">
                <a:solidFill>
                  <a:srgbClr val="242424"/>
                </a:solidFill>
              </a:rPr>
              <a:t>n</a:t>
            </a:r>
            <a:r>
              <a:rPr spc="-5" dirty="0">
                <a:solidFill>
                  <a:srgbClr val="242424"/>
                </a:solidFill>
              </a:rPr>
              <a:t>d</a:t>
            </a:r>
            <a:r>
              <a:rPr dirty="0">
                <a:solidFill>
                  <a:srgbClr val="242424"/>
                </a:solidFill>
              </a:rPr>
              <a:t>	</a:t>
            </a:r>
            <a:r>
              <a:rPr spc="-5" dirty="0">
                <a:solidFill>
                  <a:srgbClr val="242424"/>
                </a:solidFill>
              </a:rPr>
              <a:t>(</a:t>
            </a:r>
            <a:r>
              <a:rPr spc="-740" dirty="0">
                <a:solidFill>
                  <a:srgbClr val="242424"/>
                </a:solidFill>
              </a:rPr>
              <a:t> </a:t>
            </a:r>
            <a:r>
              <a:rPr spc="480" dirty="0">
                <a:solidFill>
                  <a:srgbClr val="242424"/>
                </a:solidFill>
              </a:rPr>
              <a:t>199</a:t>
            </a:r>
            <a:r>
              <a:rPr spc="-5" dirty="0">
                <a:solidFill>
                  <a:srgbClr val="242424"/>
                </a:solidFill>
              </a:rPr>
              <a:t>2</a:t>
            </a:r>
            <a:r>
              <a:rPr spc="-755" dirty="0">
                <a:solidFill>
                  <a:srgbClr val="242424"/>
                </a:solidFill>
              </a:rPr>
              <a:t> </a:t>
            </a:r>
            <a:r>
              <a:rPr spc="-5" dirty="0">
                <a:solidFill>
                  <a:srgbClr val="242424"/>
                </a:solidFill>
              </a:rPr>
              <a:t>)</a:t>
            </a:r>
          </a:p>
        </p:txBody>
      </p:sp>
      <p:sp>
        <p:nvSpPr>
          <p:cNvPr id="3" name="object 3"/>
          <p:cNvSpPr/>
          <p:nvPr/>
        </p:nvSpPr>
        <p:spPr>
          <a:xfrm>
            <a:off x="1055333" y="2150870"/>
            <a:ext cx="17386935" cy="168275"/>
          </a:xfrm>
          <a:custGeom>
            <a:avLst/>
            <a:gdLst/>
            <a:ahLst/>
            <a:cxnLst/>
            <a:rect l="l" t="t" r="r" b="b"/>
            <a:pathLst>
              <a:path w="17386935" h="168275">
                <a:moveTo>
                  <a:pt x="0" y="168246"/>
                </a:moveTo>
                <a:lnTo>
                  <a:pt x="17386616" y="0"/>
                </a:lnTo>
              </a:path>
            </a:pathLst>
          </a:custGeom>
          <a:ln w="20101">
            <a:solidFill>
              <a:srgbClr val="001F5F"/>
            </a:solidFill>
          </a:ln>
        </p:spPr>
        <p:txBody>
          <a:bodyPr wrap="square" lIns="0" tIns="0" rIns="0" bIns="0" rtlCol="0"/>
          <a:lstStyle/>
          <a:p>
            <a:endParaRPr/>
          </a:p>
        </p:txBody>
      </p:sp>
      <p:pic>
        <p:nvPicPr>
          <p:cNvPr id="4" name="object 4"/>
          <p:cNvPicPr/>
          <p:nvPr/>
        </p:nvPicPr>
        <p:blipFill>
          <a:blip r:embed="rId2" cstate="print"/>
          <a:stretch>
            <a:fillRect/>
          </a:stretch>
        </p:blipFill>
        <p:spPr>
          <a:xfrm>
            <a:off x="12435344" y="2839348"/>
            <a:ext cx="6244055" cy="7824543"/>
          </a:xfrm>
          <a:prstGeom prst="rect">
            <a:avLst/>
          </a:prstGeom>
        </p:spPr>
      </p:pic>
      <p:sp>
        <p:nvSpPr>
          <p:cNvPr id="5" name="object 5"/>
          <p:cNvSpPr txBox="1"/>
          <p:nvPr/>
        </p:nvSpPr>
        <p:spPr>
          <a:xfrm>
            <a:off x="1117490" y="2839484"/>
            <a:ext cx="10709910" cy="6359525"/>
          </a:xfrm>
          <a:prstGeom prst="rect">
            <a:avLst/>
          </a:prstGeom>
        </p:spPr>
        <p:txBody>
          <a:bodyPr vert="horz" wrap="square" lIns="0" tIns="15240" rIns="0" bIns="0" rtlCol="0">
            <a:spAutoFit/>
          </a:bodyPr>
          <a:lstStyle/>
          <a:p>
            <a:pPr marL="484505" indent="-472440">
              <a:lnSpc>
                <a:spcPct val="100000"/>
              </a:lnSpc>
              <a:spcBef>
                <a:spcPts val="120"/>
              </a:spcBef>
              <a:buFont typeface="Wingdings"/>
              <a:buChar char=""/>
              <a:tabLst>
                <a:tab pos="485140" algn="l"/>
              </a:tabLst>
            </a:pPr>
            <a:r>
              <a:rPr sz="2950" dirty="0">
                <a:solidFill>
                  <a:srgbClr val="999999"/>
                </a:solidFill>
                <a:latin typeface="Calibri"/>
                <a:cs typeface="Calibri"/>
              </a:rPr>
              <a:t>British </a:t>
            </a:r>
            <a:r>
              <a:rPr sz="2950" spc="5" dirty="0">
                <a:solidFill>
                  <a:srgbClr val="999999"/>
                </a:solidFill>
                <a:latin typeface="Calibri"/>
                <a:cs typeface="Calibri"/>
              </a:rPr>
              <a:t>pound</a:t>
            </a:r>
            <a:r>
              <a:rPr sz="2950" spc="-15" dirty="0">
                <a:solidFill>
                  <a:srgbClr val="999999"/>
                </a:solidFill>
                <a:latin typeface="Calibri"/>
                <a:cs typeface="Calibri"/>
              </a:rPr>
              <a:t> </a:t>
            </a:r>
            <a:r>
              <a:rPr sz="2950" spc="-5" dirty="0">
                <a:solidFill>
                  <a:srgbClr val="999999"/>
                </a:solidFill>
                <a:latin typeface="Calibri"/>
                <a:cs typeface="Calibri"/>
              </a:rPr>
              <a:t>was</a:t>
            </a:r>
            <a:r>
              <a:rPr sz="2950" spc="10" dirty="0">
                <a:solidFill>
                  <a:srgbClr val="999999"/>
                </a:solidFill>
                <a:latin typeface="Calibri"/>
                <a:cs typeface="Calibri"/>
              </a:rPr>
              <a:t> pegged</a:t>
            </a:r>
            <a:r>
              <a:rPr sz="2950" spc="-25" dirty="0">
                <a:solidFill>
                  <a:srgbClr val="999999"/>
                </a:solidFill>
                <a:latin typeface="Calibri"/>
                <a:cs typeface="Calibri"/>
              </a:rPr>
              <a:t> </a:t>
            </a:r>
            <a:r>
              <a:rPr sz="2950" spc="-10" dirty="0">
                <a:solidFill>
                  <a:srgbClr val="999999"/>
                </a:solidFill>
                <a:latin typeface="Calibri"/>
                <a:cs typeface="Calibri"/>
              </a:rPr>
              <a:t>to</a:t>
            </a:r>
            <a:r>
              <a:rPr sz="2950" spc="-20" dirty="0">
                <a:solidFill>
                  <a:srgbClr val="999999"/>
                </a:solidFill>
                <a:latin typeface="Calibri"/>
                <a:cs typeface="Calibri"/>
              </a:rPr>
              <a:t> </a:t>
            </a:r>
            <a:r>
              <a:rPr sz="2950" spc="10" dirty="0">
                <a:solidFill>
                  <a:srgbClr val="999999"/>
                </a:solidFill>
                <a:latin typeface="Calibri"/>
                <a:cs typeface="Calibri"/>
              </a:rPr>
              <a:t>German</a:t>
            </a:r>
            <a:r>
              <a:rPr sz="2950" spc="-15" dirty="0">
                <a:solidFill>
                  <a:srgbClr val="999999"/>
                </a:solidFill>
                <a:latin typeface="Calibri"/>
                <a:cs typeface="Calibri"/>
              </a:rPr>
              <a:t> </a:t>
            </a:r>
            <a:r>
              <a:rPr sz="2950" spc="10" dirty="0">
                <a:solidFill>
                  <a:srgbClr val="999999"/>
                </a:solidFill>
                <a:latin typeface="Calibri"/>
                <a:cs typeface="Calibri"/>
              </a:rPr>
              <a:t>mark</a:t>
            </a:r>
            <a:r>
              <a:rPr sz="2950" spc="-5" dirty="0">
                <a:solidFill>
                  <a:srgbClr val="999999"/>
                </a:solidFill>
                <a:latin typeface="Calibri"/>
                <a:cs typeface="Calibri"/>
              </a:rPr>
              <a:t> </a:t>
            </a:r>
            <a:r>
              <a:rPr sz="2950" spc="5" dirty="0">
                <a:solidFill>
                  <a:srgbClr val="999999"/>
                </a:solidFill>
                <a:latin typeface="Calibri"/>
                <a:cs typeface="Calibri"/>
              </a:rPr>
              <a:t>as</a:t>
            </a:r>
            <a:r>
              <a:rPr sz="2950" spc="-10" dirty="0">
                <a:solidFill>
                  <a:srgbClr val="999999"/>
                </a:solidFill>
                <a:latin typeface="Calibri"/>
                <a:cs typeface="Calibri"/>
              </a:rPr>
              <a:t> </a:t>
            </a:r>
            <a:r>
              <a:rPr sz="2950" spc="5" dirty="0">
                <a:solidFill>
                  <a:srgbClr val="999999"/>
                </a:solidFill>
                <a:latin typeface="Calibri"/>
                <a:cs typeface="Calibri"/>
              </a:rPr>
              <a:t>apart</a:t>
            </a:r>
            <a:r>
              <a:rPr sz="2950" spc="-5" dirty="0">
                <a:solidFill>
                  <a:srgbClr val="999999"/>
                </a:solidFill>
                <a:latin typeface="Calibri"/>
                <a:cs typeface="Calibri"/>
              </a:rPr>
              <a:t> </a:t>
            </a:r>
            <a:r>
              <a:rPr sz="2950" spc="5" dirty="0">
                <a:solidFill>
                  <a:srgbClr val="999999"/>
                </a:solidFill>
                <a:latin typeface="Calibri"/>
                <a:cs typeface="Calibri"/>
              </a:rPr>
              <a:t>of</a:t>
            </a:r>
            <a:r>
              <a:rPr sz="2950" spc="-20" dirty="0">
                <a:solidFill>
                  <a:srgbClr val="999999"/>
                </a:solidFill>
                <a:latin typeface="Calibri"/>
                <a:cs typeface="Calibri"/>
              </a:rPr>
              <a:t> </a:t>
            </a:r>
            <a:r>
              <a:rPr sz="2950" spc="-25" dirty="0">
                <a:solidFill>
                  <a:srgbClr val="999999"/>
                </a:solidFill>
                <a:latin typeface="Calibri"/>
                <a:cs typeface="Calibri"/>
              </a:rPr>
              <a:t>Europe’s</a:t>
            </a:r>
            <a:endParaRPr sz="2950">
              <a:latin typeface="Calibri"/>
              <a:cs typeface="Calibri"/>
            </a:endParaRPr>
          </a:p>
          <a:p>
            <a:pPr marL="484505">
              <a:lnSpc>
                <a:spcPct val="100000"/>
              </a:lnSpc>
              <a:spcBef>
                <a:spcPts val="20"/>
              </a:spcBef>
            </a:pPr>
            <a:r>
              <a:rPr sz="2950" spc="-5" dirty="0">
                <a:solidFill>
                  <a:srgbClr val="999999"/>
                </a:solidFill>
                <a:latin typeface="Calibri"/>
                <a:cs typeface="Calibri"/>
              </a:rPr>
              <a:t>Exchange</a:t>
            </a:r>
            <a:r>
              <a:rPr sz="2950" spc="-20" dirty="0">
                <a:solidFill>
                  <a:srgbClr val="999999"/>
                </a:solidFill>
                <a:latin typeface="Calibri"/>
                <a:cs typeface="Calibri"/>
              </a:rPr>
              <a:t> </a:t>
            </a:r>
            <a:r>
              <a:rPr sz="2950" spc="-15" dirty="0">
                <a:solidFill>
                  <a:srgbClr val="999999"/>
                </a:solidFill>
                <a:latin typeface="Calibri"/>
                <a:cs typeface="Calibri"/>
              </a:rPr>
              <a:t>Rate </a:t>
            </a:r>
            <a:r>
              <a:rPr sz="2950" spc="5" dirty="0">
                <a:solidFill>
                  <a:srgbClr val="999999"/>
                </a:solidFill>
                <a:latin typeface="Calibri"/>
                <a:cs typeface="Calibri"/>
              </a:rPr>
              <a:t>Mechanism</a:t>
            </a:r>
            <a:r>
              <a:rPr sz="2950" spc="-20" dirty="0">
                <a:solidFill>
                  <a:srgbClr val="999999"/>
                </a:solidFill>
                <a:latin typeface="Calibri"/>
                <a:cs typeface="Calibri"/>
              </a:rPr>
              <a:t> </a:t>
            </a:r>
            <a:r>
              <a:rPr sz="2950" spc="-15" dirty="0">
                <a:solidFill>
                  <a:srgbClr val="999999"/>
                </a:solidFill>
                <a:latin typeface="Calibri"/>
                <a:cs typeface="Calibri"/>
              </a:rPr>
              <a:t>System</a:t>
            </a:r>
            <a:endParaRPr sz="2950">
              <a:latin typeface="Calibri"/>
              <a:cs typeface="Calibri"/>
            </a:endParaRPr>
          </a:p>
          <a:p>
            <a:pPr marL="484505" marR="238760" indent="-472440">
              <a:lnSpc>
                <a:spcPts val="3520"/>
              </a:lnSpc>
              <a:spcBef>
                <a:spcPts val="195"/>
              </a:spcBef>
              <a:buFont typeface="Wingdings"/>
              <a:buChar char=""/>
              <a:tabLst>
                <a:tab pos="485140" algn="l"/>
              </a:tabLst>
            </a:pPr>
            <a:r>
              <a:rPr sz="2950" dirty="0">
                <a:solidFill>
                  <a:srgbClr val="999999"/>
                </a:solidFill>
                <a:latin typeface="Calibri"/>
                <a:cs typeface="Calibri"/>
              </a:rPr>
              <a:t>Germany </a:t>
            </a:r>
            <a:r>
              <a:rPr sz="2950" spc="-10" dirty="0">
                <a:solidFill>
                  <a:srgbClr val="999999"/>
                </a:solidFill>
                <a:latin typeface="Calibri"/>
                <a:cs typeface="Calibri"/>
              </a:rPr>
              <a:t>was stronger </a:t>
            </a:r>
            <a:r>
              <a:rPr sz="2950" spc="-5" dirty="0">
                <a:solidFill>
                  <a:srgbClr val="999999"/>
                </a:solidFill>
                <a:latin typeface="Calibri"/>
                <a:cs typeface="Calibri"/>
              </a:rPr>
              <a:t>economically </a:t>
            </a:r>
            <a:r>
              <a:rPr sz="2950" spc="5" dirty="0">
                <a:solidFill>
                  <a:srgbClr val="999999"/>
                </a:solidFill>
                <a:latin typeface="Calibri"/>
                <a:cs typeface="Calibri"/>
              </a:rPr>
              <a:t>than </a:t>
            </a:r>
            <a:r>
              <a:rPr sz="2950" spc="-30" dirty="0">
                <a:solidFill>
                  <a:srgbClr val="999999"/>
                </a:solidFill>
                <a:latin typeface="Calibri"/>
                <a:cs typeface="Calibri"/>
              </a:rPr>
              <a:t>Britain</a:t>
            </a:r>
            <a:r>
              <a:rPr sz="2950" spc="-30" dirty="0">
                <a:solidFill>
                  <a:srgbClr val="999999"/>
                </a:solidFill>
                <a:latin typeface="Wingdings"/>
                <a:cs typeface="Wingdings"/>
              </a:rPr>
              <a:t></a:t>
            </a:r>
            <a:r>
              <a:rPr sz="2950" spc="-30" dirty="0">
                <a:solidFill>
                  <a:srgbClr val="999999"/>
                </a:solidFill>
                <a:latin typeface="Times New Roman"/>
                <a:cs typeface="Times New Roman"/>
              </a:rPr>
              <a:t> </a:t>
            </a:r>
            <a:r>
              <a:rPr sz="2950" spc="10" dirty="0">
                <a:solidFill>
                  <a:srgbClr val="999999"/>
                </a:solidFill>
                <a:latin typeface="Calibri"/>
                <a:cs typeface="Calibri"/>
              </a:rPr>
              <a:t>German </a:t>
            </a:r>
            <a:r>
              <a:rPr sz="2950" spc="5" dirty="0">
                <a:solidFill>
                  <a:srgbClr val="999999"/>
                </a:solidFill>
                <a:latin typeface="Calibri"/>
                <a:cs typeface="Calibri"/>
              </a:rPr>
              <a:t>mark </a:t>
            </a:r>
            <a:r>
              <a:rPr sz="2950" spc="-655" dirty="0">
                <a:solidFill>
                  <a:srgbClr val="999999"/>
                </a:solidFill>
                <a:latin typeface="Calibri"/>
                <a:cs typeface="Calibri"/>
              </a:rPr>
              <a:t> </a:t>
            </a:r>
            <a:r>
              <a:rPr sz="2950" spc="5" dirty="0">
                <a:solidFill>
                  <a:srgbClr val="999999"/>
                </a:solidFill>
                <a:latin typeface="Calibri"/>
                <a:cs typeface="Calibri"/>
              </a:rPr>
              <a:t>should</a:t>
            </a:r>
            <a:r>
              <a:rPr sz="2950" spc="-30" dirty="0">
                <a:solidFill>
                  <a:srgbClr val="999999"/>
                </a:solidFill>
                <a:latin typeface="Calibri"/>
                <a:cs typeface="Calibri"/>
              </a:rPr>
              <a:t> </a:t>
            </a:r>
            <a:r>
              <a:rPr sz="2950" spc="-15" dirty="0">
                <a:solidFill>
                  <a:srgbClr val="999999"/>
                </a:solidFill>
                <a:latin typeface="Calibri"/>
                <a:cs typeface="Calibri"/>
              </a:rPr>
              <a:t>have</a:t>
            </a:r>
            <a:r>
              <a:rPr sz="2950" spc="-5" dirty="0">
                <a:solidFill>
                  <a:srgbClr val="999999"/>
                </a:solidFill>
                <a:latin typeface="Calibri"/>
                <a:cs typeface="Calibri"/>
              </a:rPr>
              <a:t> </a:t>
            </a:r>
            <a:r>
              <a:rPr sz="2950" spc="10" dirty="0">
                <a:solidFill>
                  <a:srgbClr val="999999"/>
                </a:solidFill>
                <a:latin typeface="Calibri"/>
                <a:cs typeface="Calibri"/>
              </a:rPr>
              <a:t>been</a:t>
            </a:r>
            <a:r>
              <a:rPr sz="2950" spc="-35" dirty="0">
                <a:solidFill>
                  <a:srgbClr val="999999"/>
                </a:solidFill>
                <a:latin typeface="Calibri"/>
                <a:cs typeface="Calibri"/>
              </a:rPr>
              <a:t> </a:t>
            </a:r>
            <a:r>
              <a:rPr sz="2950" dirty="0">
                <a:solidFill>
                  <a:srgbClr val="999999"/>
                </a:solidFill>
                <a:latin typeface="Calibri"/>
                <a:cs typeface="Calibri"/>
              </a:rPr>
              <a:t>fundamentally</a:t>
            </a:r>
            <a:r>
              <a:rPr sz="2950" spc="-50" dirty="0">
                <a:solidFill>
                  <a:srgbClr val="999999"/>
                </a:solidFill>
                <a:latin typeface="Calibri"/>
                <a:cs typeface="Calibri"/>
              </a:rPr>
              <a:t> </a:t>
            </a:r>
            <a:r>
              <a:rPr sz="2950" spc="-10" dirty="0">
                <a:solidFill>
                  <a:srgbClr val="999999"/>
                </a:solidFill>
                <a:latin typeface="Calibri"/>
                <a:cs typeface="Calibri"/>
              </a:rPr>
              <a:t>stronger</a:t>
            </a:r>
            <a:endParaRPr sz="2950">
              <a:latin typeface="Calibri"/>
              <a:cs typeface="Calibri"/>
            </a:endParaRPr>
          </a:p>
          <a:p>
            <a:pPr marL="1238885" marR="358140" lvl="1" indent="-472440">
              <a:lnSpc>
                <a:spcPts val="3560"/>
              </a:lnSpc>
              <a:spcBef>
                <a:spcPts val="15"/>
              </a:spcBef>
              <a:buFont typeface="Wingdings"/>
              <a:buChar char=""/>
              <a:tabLst>
                <a:tab pos="1239520" algn="l"/>
              </a:tabLst>
            </a:pPr>
            <a:r>
              <a:rPr sz="2950" spc="-125" dirty="0">
                <a:solidFill>
                  <a:srgbClr val="999999"/>
                </a:solidFill>
                <a:latin typeface="Calibri"/>
                <a:cs typeface="Calibri"/>
              </a:rPr>
              <a:t>To</a:t>
            </a:r>
            <a:r>
              <a:rPr sz="2950" spc="-5" dirty="0">
                <a:solidFill>
                  <a:srgbClr val="999999"/>
                </a:solidFill>
                <a:latin typeface="Calibri"/>
                <a:cs typeface="Calibri"/>
              </a:rPr>
              <a:t> </a:t>
            </a:r>
            <a:r>
              <a:rPr sz="2950" spc="-15" dirty="0">
                <a:solidFill>
                  <a:srgbClr val="999999"/>
                </a:solidFill>
                <a:latin typeface="Calibri"/>
                <a:cs typeface="Calibri"/>
              </a:rPr>
              <a:t>keep</a:t>
            </a:r>
            <a:r>
              <a:rPr sz="2950" spc="-30" dirty="0">
                <a:solidFill>
                  <a:srgbClr val="999999"/>
                </a:solidFill>
                <a:latin typeface="Calibri"/>
                <a:cs typeface="Calibri"/>
              </a:rPr>
              <a:t> </a:t>
            </a:r>
            <a:r>
              <a:rPr sz="2950" spc="5" dirty="0">
                <a:solidFill>
                  <a:srgbClr val="999999"/>
                </a:solidFill>
                <a:latin typeface="Calibri"/>
                <a:cs typeface="Calibri"/>
              </a:rPr>
              <a:t>up</a:t>
            </a:r>
            <a:r>
              <a:rPr sz="2950" spc="10" dirty="0">
                <a:solidFill>
                  <a:srgbClr val="999999"/>
                </a:solidFill>
                <a:latin typeface="Calibri"/>
                <a:cs typeface="Calibri"/>
              </a:rPr>
              <a:t> </a:t>
            </a:r>
            <a:r>
              <a:rPr sz="2950" dirty="0">
                <a:solidFill>
                  <a:srgbClr val="999999"/>
                </a:solidFill>
                <a:latin typeface="Calibri"/>
                <a:cs typeface="Calibri"/>
              </a:rPr>
              <a:t>with </a:t>
            </a:r>
            <a:r>
              <a:rPr sz="2950" spc="10" dirty="0">
                <a:solidFill>
                  <a:srgbClr val="999999"/>
                </a:solidFill>
                <a:latin typeface="Calibri"/>
                <a:cs typeface="Calibri"/>
              </a:rPr>
              <a:t>German</a:t>
            </a:r>
            <a:r>
              <a:rPr sz="2950" spc="-30" dirty="0">
                <a:solidFill>
                  <a:srgbClr val="999999"/>
                </a:solidFill>
                <a:latin typeface="Calibri"/>
                <a:cs typeface="Calibri"/>
              </a:rPr>
              <a:t> economy,</a:t>
            </a:r>
            <a:r>
              <a:rPr sz="2950" spc="-5" dirty="0">
                <a:solidFill>
                  <a:srgbClr val="999999"/>
                </a:solidFill>
                <a:latin typeface="Calibri"/>
                <a:cs typeface="Calibri"/>
              </a:rPr>
              <a:t> </a:t>
            </a:r>
            <a:r>
              <a:rPr sz="2950" spc="5" dirty="0">
                <a:solidFill>
                  <a:srgbClr val="999999"/>
                </a:solidFill>
                <a:latin typeface="Calibri"/>
                <a:cs typeface="Calibri"/>
              </a:rPr>
              <a:t>the</a:t>
            </a:r>
            <a:r>
              <a:rPr sz="2950" spc="-5" dirty="0">
                <a:solidFill>
                  <a:srgbClr val="999999"/>
                </a:solidFill>
                <a:latin typeface="Calibri"/>
                <a:cs typeface="Calibri"/>
              </a:rPr>
              <a:t> </a:t>
            </a:r>
            <a:r>
              <a:rPr sz="2950" spc="5" dirty="0">
                <a:solidFill>
                  <a:srgbClr val="999999"/>
                </a:solidFill>
                <a:latin typeface="Calibri"/>
                <a:cs typeface="Calibri"/>
              </a:rPr>
              <a:t>BoE</a:t>
            </a:r>
            <a:r>
              <a:rPr sz="2950" spc="15" dirty="0">
                <a:solidFill>
                  <a:srgbClr val="999999"/>
                </a:solidFill>
                <a:latin typeface="Calibri"/>
                <a:cs typeface="Calibri"/>
              </a:rPr>
              <a:t> </a:t>
            </a:r>
            <a:r>
              <a:rPr sz="2950" dirty="0">
                <a:solidFill>
                  <a:srgbClr val="999999"/>
                </a:solidFill>
                <a:latin typeface="Calibri"/>
                <a:cs typeface="Calibri"/>
              </a:rPr>
              <a:t>set</a:t>
            </a:r>
            <a:r>
              <a:rPr sz="2950" spc="-30" dirty="0">
                <a:solidFill>
                  <a:srgbClr val="999999"/>
                </a:solidFill>
                <a:latin typeface="Calibri"/>
                <a:cs typeface="Calibri"/>
              </a:rPr>
              <a:t> </a:t>
            </a:r>
            <a:r>
              <a:rPr sz="2950" dirty="0">
                <a:solidFill>
                  <a:srgbClr val="999999"/>
                </a:solidFill>
                <a:latin typeface="Calibri"/>
                <a:cs typeface="Calibri"/>
              </a:rPr>
              <a:t>high</a:t>
            </a:r>
            <a:r>
              <a:rPr sz="2950" spc="-10" dirty="0">
                <a:solidFill>
                  <a:srgbClr val="999999"/>
                </a:solidFill>
                <a:latin typeface="Calibri"/>
                <a:cs typeface="Calibri"/>
              </a:rPr>
              <a:t> interest </a:t>
            </a:r>
            <a:r>
              <a:rPr sz="2950" spc="-650" dirty="0">
                <a:solidFill>
                  <a:srgbClr val="999999"/>
                </a:solidFill>
                <a:latin typeface="Calibri"/>
                <a:cs typeface="Calibri"/>
              </a:rPr>
              <a:t> </a:t>
            </a:r>
            <a:r>
              <a:rPr sz="2950" spc="-20" dirty="0">
                <a:solidFill>
                  <a:srgbClr val="999999"/>
                </a:solidFill>
                <a:latin typeface="Calibri"/>
                <a:cs typeface="Calibri"/>
              </a:rPr>
              <a:t>rates</a:t>
            </a:r>
            <a:r>
              <a:rPr sz="2950" spc="-10" dirty="0">
                <a:solidFill>
                  <a:srgbClr val="999999"/>
                </a:solidFill>
                <a:latin typeface="Calibri"/>
                <a:cs typeface="Calibri"/>
              </a:rPr>
              <a:t> </a:t>
            </a:r>
            <a:r>
              <a:rPr sz="2950" spc="10" dirty="0">
                <a:solidFill>
                  <a:srgbClr val="999999"/>
                </a:solidFill>
                <a:latin typeface="Calibri"/>
                <a:cs typeface="Calibri"/>
              </a:rPr>
              <a:t>and</a:t>
            </a:r>
            <a:r>
              <a:rPr sz="2950" spc="-15" dirty="0">
                <a:solidFill>
                  <a:srgbClr val="999999"/>
                </a:solidFill>
                <a:latin typeface="Calibri"/>
                <a:cs typeface="Calibri"/>
              </a:rPr>
              <a:t> </a:t>
            </a:r>
            <a:r>
              <a:rPr sz="2950" spc="5" dirty="0">
                <a:solidFill>
                  <a:srgbClr val="999999"/>
                </a:solidFill>
                <a:latin typeface="Calibri"/>
                <a:cs typeface="Calibri"/>
              </a:rPr>
              <a:t>the</a:t>
            </a:r>
            <a:r>
              <a:rPr sz="2950" spc="-10" dirty="0">
                <a:solidFill>
                  <a:srgbClr val="999999"/>
                </a:solidFill>
                <a:latin typeface="Calibri"/>
                <a:cs typeface="Calibri"/>
              </a:rPr>
              <a:t> </a:t>
            </a:r>
            <a:r>
              <a:rPr sz="2950" spc="10" dirty="0">
                <a:solidFill>
                  <a:srgbClr val="999999"/>
                </a:solidFill>
                <a:latin typeface="Calibri"/>
                <a:cs typeface="Calibri"/>
              </a:rPr>
              <a:t>UK</a:t>
            </a:r>
            <a:r>
              <a:rPr sz="2950" spc="5" dirty="0">
                <a:solidFill>
                  <a:srgbClr val="999999"/>
                </a:solidFill>
                <a:latin typeface="Calibri"/>
                <a:cs typeface="Calibri"/>
              </a:rPr>
              <a:t> </a:t>
            </a:r>
            <a:r>
              <a:rPr sz="2950" spc="-5" dirty="0">
                <a:solidFill>
                  <a:srgbClr val="999999"/>
                </a:solidFill>
                <a:latin typeface="Calibri"/>
                <a:cs typeface="Calibri"/>
              </a:rPr>
              <a:t>economy</a:t>
            </a:r>
            <a:r>
              <a:rPr sz="2950" spc="5" dirty="0">
                <a:solidFill>
                  <a:srgbClr val="999999"/>
                </a:solidFill>
                <a:latin typeface="Calibri"/>
                <a:cs typeface="Calibri"/>
              </a:rPr>
              <a:t> had</a:t>
            </a:r>
            <a:r>
              <a:rPr sz="2950" spc="-10" dirty="0">
                <a:solidFill>
                  <a:srgbClr val="999999"/>
                </a:solidFill>
                <a:latin typeface="Calibri"/>
                <a:cs typeface="Calibri"/>
              </a:rPr>
              <a:t> </a:t>
            </a:r>
            <a:r>
              <a:rPr sz="2950" spc="5" dirty="0">
                <a:solidFill>
                  <a:srgbClr val="999999"/>
                </a:solidFill>
                <a:latin typeface="Calibri"/>
                <a:cs typeface="Calibri"/>
              </a:rPr>
              <a:t>very</a:t>
            </a:r>
            <a:r>
              <a:rPr sz="2950" spc="-30" dirty="0">
                <a:solidFill>
                  <a:srgbClr val="999999"/>
                </a:solidFill>
                <a:latin typeface="Calibri"/>
                <a:cs typeface="Calibri"/>
              </a:rPr>
              <a:t> </a:t>
            </a:r>
            <a:r>
              <a:rPr sz="2950" dirty="0">
                <a:solidFill>
                  <a:srgbClr val="999999"/>
                </a:solidFill>
                <a:latin typeface="Calibri"/>
                <a:cs typeface="Calibri"/>
              </a:rPr>
              <a:t>high</a:t>
            </a:r>
            <a:r>
              <a:rPr sz="2950" spc="-10" dirty="0">
                <a:solidFill>
                  <a:srgbClr val="999999"/>
                </a:solidFill>
                <a:latin typeface="Calibri"/>
                <a:cs typeface="Calibri"/>
              </a:rPr>
              <a:t> </a:t>
            </a:r>
            <a:r>
              <a:rPr sz="2950" spc="-5" dirty="0">
                <a:solidFill>
                  <a:srgbClr val="999999"/>
                </a:solidFill>
                <a:latin typeface="Calibri"/>
                <a:cs typeface="Calibri"/>
              </a:rPr>
              <a:t>inflation</a:t>
            </a:r>
            <a:endParaRPr sz="2950">
              <a:latin typeface="Calibri"/>
              <a:cs typeface="Calibri"/>
            </a:endParaRPr>
          </a:p>
          <a:p>
            <a:pPr marL="484505" marR="5080" indent="-472440">
              <a:lnSpc>
                <a:spcPts val="3560"/>
              </a:lnSpc>
              <a:buFont typeface="Wingdings"/>
              <a:buChar char=""/>
              <a:tabLst>
                <a:tab pos="485140" algn="l"/>
              </a:tabLst>
            </a:pPr>
            <a:r>
              <a:rPr sz="2950" spc="-5" dirty="0">
                <a:solidFill>
                  <a:srgbClr val="999999"/>
                </a:solidFill>
                <a:latin typeface="Calibri"/>
                <a:cs typeface="Calibri"/>
              </a:rPr>
              <a:t>Soros, </a:t>
            </a:r>
            <a:r>
              <a:rPr sz="2950" dirty="0">
                <a:solidFill>
                  <a:srgbClr val="999999"/>
                </a:solidFill>
                <a:latin typeface="Calibri"/>
                <a:cs typeface="Calibri"/>
              </a:rPr>
              <a:t>along with other </a:t>
            </a:r>
            <a:r>
              <a:rPr sz="2950" spc="-5" dirty="0">
                <a:solidFill>
                  <a:srgbClr val="999999"/>
                </a:solidFill>
                <a:latin typeface="Calibri"/>
                <a:cs typeface="Calibri"/>
              </a:rPr>
              <a:t>speculators </a:t>
            </a:r>
            <a:r>
              <a:rPr sz="2950" spc="-10" dirty="0">
                <a:solidFill>
                  <a:srgbClr val="999999"/>
                </a:solidFill>
                <a:latin typeface="Calibri"/>
                <a:cs typeface="Calibri"/>
              </a:rPr>
              <a:t>realized </a:t>
            </a:r>
            <a:r>
              <a:rPr sz="2950" spc="5" dirty="0">
                <a:solidFill>
                  <a:srgbClr val="999999"/>
                </a:solidFill>
                <a:latin typeface="Calibri"/>
                <a:cs typeface="Calibri"/>
              </a:rPr>
              <a:t>the </a:t>
            </a:r>
            <a:r>
              <a:rPr sz="2950" spc="10" dirty="0">
                <a:solidFill>
                  <a:srgbClr val="999999"/>
                </a:solidFill>
                <a:latin typeface="Calibri"/>
                <a:cs typeface="Calibri"/>
              </a:rPr>
              <a:t>Bank </a:t>
            </a:r>
            <a:r>
              <a:rPr sz="2950" spc="5" dirty="0">
                <a:solidFill>
                  <a:srgbClr val="999999"/>
                </a:solidFill>
                <a:latin typeface="Calibri"/>
                <a:cs typeface="Calibri"/>
              </a:rPr>
              <a:t>of </a:t>
            </a:r>
            <a:r>
              <a:rPr sz="2950" dirty="0">
                <a:solidFill>
                  <a:srgbClr val="999999"/>
                </a:solidFill>
                <a:latin typeface="Calibri"/>
                <a:cs typeface="Calibri"/>
              </a:rPr>
              <a:t>England </a:t>
            </a:r>
            <a:r>
              <a:rPr sz="2950" spc="5" dirty="0">
                <a:solidFill>
                  <a:srgbClr val="999999"/>
                </a:solidFill>
                <a:latin typeface="Calibri"/>
                <a:cs typeface="Calibri"/>
              </a:rPr>
              <a:t> </a:t>
            </a:r>
            <a:r>
              <a:rPr sz="2950" spc="-5" dirty="0">
                <a:solidFill>
                  <a:srgbClr val="999999"/>
                </a:solidFill>
                <a:latin typeface="Calibri"/>
                <a:cs typeface="Calibri"/>
              </a:rPr>
              <a:t>could</a:t>
            </a:r>
            <a:r>
              <a:rPr sz="2950" spc="5" dirty="0">
                <a:solidFill>
                  <a:srgbClr val="999999"/>
                </a:solidFill>
                <a:latin typeface="Calibri"/>
                <a:cs typeface="Calibri"/>
              </a:rPr>
              <a:t> </a:t>
            </a:r>
            <a:r>
              <a:rPr sz="2950" dirty="0">
                <a:solidFill>
                  <a:srgbClr val="999999"/>
                </a:solidFill>
                <a:latin typeface="Calibri"/>
                <a:cs typeface="Calibri"/>
              </a:rPr>
              <a:t>not</a:t>
            </a:r>
            <a:r>
              <a:rPr sz="2950" spc="5" dirty="0">
                <a:solidFill>
                  <a:srgbClr val="999999"/>
                </a:solidFill>
                <a:latin typeface="Calibri"/>
                <a:cs typeface="Calibri"/>
              </a:rPr>
              <a:t> </a:t>
            </a:r>
            <a:r>
              <a:rPr sz="2950" spc="-15" dirty="0">
                <a:solidFill>
                  <a:srgbClr val="999999"/>
                </a:solidFill>
                <a:latin typeface="Calibri"/>
                <a:cs typeface="Calibri"/>
              </a:rPr>
              <a:t>keep</a:t>
            </a:r>
            <a:r>
              <a:rPr sz="2950" spc="-5" dirty="0">
                <a:solidFill>
                  <a:srgbClr val="999999"/>
                </a:solidFill>
                <a:latin typeface="Calibri"/>
                <a:cs typeface="Calibri"/>
              </a:rPr>
              <a:t> </a:t>
            </a:r>
            <a:r>
              <a:rPr sz="2950" spc="5" dirty="0">
                <a:solidFill>
                  <a:srgbClr val="999999"/>
                </a:solidFill>
                <a:latin typeface="Calibri"/>
                <a:cs typeface="Calibri"/>
              </a:rPr>
              <a:t>their</a:t>
            </a:r>
            <a:r>
              <a:rPr sz="2950" spc="-25" dirty="0">
                <a:solidFill>
                  <a:srgbClr val="999999"/>
                </a:solidFill>
                <a:latin typeface="Calibri"/>
                <a:cs typeface="Calibri"/>
              </a:rPr>
              <a:t> </a:t>
            </a:r>
            <a:r>
              <a:rPr sz="2950" spc="-5" dirty="0">
                <a:solidFill>
                  <a:srgbClr val="999999"/>
                </a:solidFill>
                <a:latin typeface="Calibri"/>
                <a:cs typeface="Calibri"/>
              </a:rPr>
              <a:t>currency</a:t>
            </a:r>
            <a:r>
              <a:rPr sz="2950" spc="10" dirty="0">
                <a:solidFill>
                  <a:srgbClr val="999999"/>
                </a:solidFill>
                <a:latin typeface="Calibri"/>
                <a:cs typeface="Calibri"/>
              </a:rPr>
              <a:t> </a:t>
            </a:r>
            <a:r>
              <a:rPr sz="2950" dirty="0">
                <a:solidFill>
                  <a:srgbClr val="999999"/>
                </a:solidFill>
                <a:latin typeface="Calibri"/>
                <a:cs typeface="Calibri"/>
              </a:rPr>
              <a:t>tied</a:t>
            </a:r>
            <a:r>
              <a:rPr sz="2950" spc="5" dirty="0">
                <a:solidFill>
                  <a:srgbClr val="999999"/>
                </a:solidFill>
                <a:latin typeface="Calibri"/>
                <a:cs typeface="Calibri"/>
              </a:rPr>
              <a:t> </a:t>
            </a:r>
            <a:r>
              <a:rPr sz="2950" spc="-5" dirty="0">
                <a:solidFill>
                  <a:srgbClr val="999999"/>
                </a:solidFill>
                <a:latin typeface="Calibri"/>
                <a:cs typeface="Calibri"/>
              </a:rPr>
              <a:t>to</a:t>
            </a:r>
            <a:r>
              <a:rPr sz="2950" spc="-15" dirty="0">
                <a:solidFill>
                  <a:srgbClr val="999999"/>
                </a:solidFill>
                <a:latin typeface="Calibri"/>
                <a:cs typeface="Calibri"/>
              </a:rPr>
              <a:t> </a:t>
            </a:r>
            <a:r>
              <a:rPr sz="2950" spc="5" dirty="0">
                <a:solidFill>
                  <a:srgbClr val="999999"/>
                </a:solidFill>
                <a:latin typeface="Calibri"/>
                <a:cs typeface="Calibri"/>
              </a:rPr>
              <a:t>the</a:t>
            </a:r>
            <a:r>
              <a:rPr sz="2950" spc="-5" dirty="0">
                <a:solidFill>
                  <a:srgbClr val="999999"/>
                </a:solidFill>
                <a:latin typeface="Calibri"/>
                <a:cs typeface="Calibri"/>
              </a:rPr>
              <a:t> </a:t>
            </a:r>
            <a:r>
              <a:rPr sz="2950" spc="5" dirty="0">
                <a:solidFill>
                  <a:srgbClr val="999999"/>
                </a:solidFill>
                <a:latin typeface="Calibri"/>
                <a:cs typeface="Calibri"/>
              </a:rPr>
              <a:t>mark and</a:t>
            </a:r>
            <a:r>
              <a:rPr sz="2950" dirty="0">
                <a:solidFill>
                  <a:srgbClr val="999999"/>
                </a:solidFill>
                <a:latin typeface="Calibri"/>
                <a:cs typeface="Calibri"/>
              </a:rPr>
              <a:t> </a:t>
            </a:r>
            <a:r>
              <a:rPr sz="2950" spc="-15" dirty="0">
                <a:solidFill>
                  <a:srgbClr val="999999"/>
                </a:solidFill>
                <a:latin typeface="Calibri"/>
                <a:cs typeface="Calibri"/>
              </a:rPr>
              <a:t>started</a:t>
            </a:r>
            <a:r>
              <a:rPr sz="2950" spc="15" dirty="0">
                <a:solidFill>
                  <a:srgbClr val="999999"/>
                </a:solidFill>
                <a:latin typeface="Calibri"/>
                <a:cs typeface="Calibri"/>
              </a:rPr>
              <a:t> </a:t>
            </a:r>
            <a:r>
              <a:rPr sz="2950" dirty="0">
                <a:solidFill>
                  <a:srgbClr val="999999"/>
                </a:solidFill>
                <a:latin typeface="Calibri"/>
                <a:cs typeface="Calibri"/>
              </a:rPr>
              <a:t>shorting </a:t>
            </a:r>
            <a:r>
              <a:rPr sz="2950" spc="-650" dirty="0">
                <a:solidFill>
                  <a:srgbClr val="999999"/>
                </a:solidFill>
                <a:latin typeface="Calibri"/>
                <a:cs typeface="Calibri"/>
              </a:rPr>
              <a:t> </a:t>
            </a:r>
            <a:r>
              <a:rPr sz="2950" spc="5" dirty="0">
                <a:solidFill>
                  <a:srgbClr val="999999"/>
                </a:solidFill>
                <a:latin typeface="Calibri"/>
                <a:cs typeface="Calibri"/>
              </a:rPr>
              <a:t>the</a:t>
            </a:r>
            <a:r>
              <a:rPr sz="2950" spc="-15" dirty="0">
                <a:solidFill>
                  <a:srgbClr val="999999"/>
                </a:solidFill>
                <a:latin typeface="Calibri"/>
                <a:cs typeface="Calibri"/>
              </a:rPr>
              <a:t> </a:t>
            </a:r>
            <a:r>
              <a:rPr sz="2950" spc="-5" dirty="0">
                <a:solidFill>
                  <a:srgbClr val="999999"/>
                </a:solidFill>
                <a:latin typeface="Calibri"/>
                <a:cs typeface="Calibri"/>
              </a:rPr>
              <a:t>currency</a:t>
            </a:r>
            <a:r>
              <a:rPr sz="2950" spc="10" dirty="0">
                <a:solidFill>
                  <a:srgbClr val="999999"/>
                </a:solidFill>
                <a:latin typeface="Calibri"/>
                <a:cs typeface="Calibri"/>
              </a:rPr>
              <a:t> </a:t>
            </a:r>
            <a:r>
              <a:rPr sz="2950" spc="-5" dirty="0">
                <a:solidFill>
                  <a:srgbClr val="999999"/>
                </a:solidFill>
                <a:latin typeface="Calibri"/>
                <a:cs typeface="Calibri"/>
              </a:rPr>
              <a:t>(Soros</a:t>
            </a:r>
            <a:r>
              <a:rPr sz="2950" spc="-15" dirty="0">
                <a:solidFill>
                  <a:srgbClr val="999999"/>
                </a:solidFill>
                <a:latin typeface="Calibri"/>
                <a:cs typeface="Calibri"/>
              </a:rPr>
              <a:t> </a:t>
            </a:r>
            <a:r>
              <a:rPr sz="2950" spc="-10" dirty="0">
                <a:solidFill>
                  <a:srgbClr val="999999"/>
                </a:solidFill>
                <a:latin typeface="Calibri"/>
                <a:cs typeface="Calibri"/>
              </a:rPr>
              <a:t>borrowed</a:t>
            </a:r>
            <a:r>
              <a:rPr sz="2950" dirty="0">
                <a:solidFill>
                  <a:srgbClr val="999999"/>
                </a:solidFill>
                <a:latin typeface="Calibri"/>
                <a:cs typeface="Calibri"/>
              </a:rPr>
              <a:t> </a:t>
            </a:r>
            <a:r>
              <a:rPr sz="2950" spc="5" dirty="0">
                <a:solidFill>
                  <a:srgbClr val="999999"/>
                </a:solidFill>
                <a:latin typeface="Calibri"/>
                <a:cs typeface="Calibri"/>
              </a:rPr>
              <a:t>a</a:t>
            </a:r>
            <a:r>
              <a:rPr sz="2950" dirty="0">
                <a:solidFill>
                  <a:srgbClr val="999999"/>
                </a:solidFill>
                <a:latin typeface="Calibri"/>
                <a:cs typeface="Calibri"/>
              </a:rPr>
              <a:t> </a:t>
            </a:r>
            <a:r>
              <a:rPr sz="2950" spc="5" dirty="0">
                <a:solidFill>
                  <a:srgbClr val="999999"/>
                </a:solidFill>
                <a:latin typeface="Calibri"/>
                <a:cs typeface="Calibri"/>
              </a:rPr>
              <a:t>lot</a:t>
            </a:r>
            <a:r>
              <a:rPr sz="2950" spc="10" dirty="0">
                <a:solidFill>
                  <a:srgbClr val="999999"/>
                </a:solidFill>
                <a:latin typeface="Calibri"/>
                <a:cs typeface="Calibri"/>
              </a:rPr>
              <a:t> </a:t>
            </a:r>
            <a:r>
              <a:rPr sz="2950" spc="5" dirty="0">
                <a:solidFill>
                  <a:srgbClr val="999999"/>
                </a:solidFill>
                <a:latin typeface="Calibri"/>
                <a:cs typeface="Calibri"/>
              </a:rPr>
              <a:t>of</a:t>
            </a:r>
            <a:r>
              <a:rPr sz="2950" spc="-15" dirty="0">
                <a:solidFill>
                  <a:srgbClr val="999999"/>
                </a:solidFill>
                <a:latin typeface="Calibri"/>
                <a:cs typeface="Calibri"/>
              </a:rPr>
              <a:t> </a:t>
            </a:r>
            <a:r>
              <a:rPr sz="2950" spc="5" dirty="0">
                <a:solidFill>
                  <a:srgbClr val="999999"/>
                </a:solidFill>
                <a:latin typeface="Calibri"/>
                <a:cs typeface="Calibri"/>
              </a:rPr>
              <a:t>money</a:t>
            </a:r>
            <a:r>
              <a:rPr sz="2950" spc="-10" dirty="0">
                <a:solidFill>
                  <a:srgbClr val="999999"/>
                </a:solidFill>
                <a:latin typeface="Calibri"/>
                <a:cs typeface="Calibri"/>
              </a:rPr>
              <a:t> to</a:t>
            </a:r>
            <a:r>
              <a:rPr sz="2950" dirty="0">
                <a:solidFill>
                  <a:srgbClr val="999999"/>
                </a:solidFill>
                <a:latin typeface="Calibri"/>
                <a:cs typeface="Calibri"/>
              </a:rPr>
              <a:t> </a:t>
            </a:r>
            <a:r>
              <a:rPr sz="2950" spc="-5" dirty="0">
                <a:solidFill>
                  <a:srgbClr val="999999"/>
                </a:solidFill>
                <a:latin typeface="Calibri"/>
                <a:cs typeface="Calibri"/>
              </a:rPr>
              <a:t>establish </a:t>
            </a:r>
            <a:r>
              <a:rPr sz="2950" spc="5" dirty="0">
                <a:solidFill>
                  <a:srgbClr val="999999"/>
                </a:solidFill>
                <a:latin typeface="Calibri"/>
                <a:cs typeface="Calibri"/>
              </a:rPr>
              <a:t>a</a:t>
            </a:r>
            <a:r>
              <a:rPr sz="2950" dirty="0">
                <a:solidFill>
                  <a:srgbClr val="999999"/>
                </a:solidFill>
                <a:latin typeface="Calibri"/>
                <a:cs typeface="Calibri"/>
              </a:rPr>
              <a:t> </a:t>
            </a:r>
            <a:r>
              <a:rPr sz="2950" spc="-5" dirty="0">
                <a:solidFill>
                  <a:srgbClr val="999999"/>
                </a:solidFill>
                <a:latin typeface="Calibri"/>
                <a:cs typeface="Calibri"/>
              </a:rPr>
              <a:t>large</a:t>
            </a:r>
            <a:endParaRPr sz="2950">
              <a:latin typeface="Calibri"/>
              <a:cs typeface="Calibri"/>
            </a:endParaRPr>
          </a:p>
          <a:p>
            <a:pPr marL="484505">
              <a:lnSpc>
                <a:spcPts val="3445"/>
              </a:lnSpc>
            </a:pPr>
            <a:r>
              <a:rPr sz="2950" dirty="0">
                <a:solidFill>
                  <a:srgbClr val="999999"/>
                </a:solidFill>
                <a:latin typeface="Calibri"/>
                <a:cs typeface="Calibri"/>
              </a:rPr>
              <a:t>position)</a:t>
            </a:r>
            <a:endParaRPr sz="2950">
              <a:latin typeface="Calibri"/>
              <a:cs typeface="Calibri"/>
            </a:endParaRPr>
          </a:p>
          <a:p>
            <a:pPr marL="472440" marR="137160" lvl="1" indent="-472440" algn="r">
              <a:lnSpc>
                <a:spcPct val="100000"/>
              </a:lnSpc>
              <a:spcBef>
                <a:spcPts val="25"/>
              </a:spcBef>
              <a:buFont typeface="Wingdings"/>
              <a:buChar char=""/>
              <a:tabLst>
                <a:tab pos="472440" algn="l"/>
              </a:tabLst>
            </a:pPr>
            <a:r>
              <a:rPr sz="2950" spc="5" dirty="0">
                <a:solidFill>
                  <a:srgbClr val="999999"/>
                </a:solidFill>
                <a:latin typeface="Calibri"/>
                <a:cs typeface="Calibri"/>
              </a:rPr>
              <a:t>In</a:t>
            </a:r>
            <a:r>
              <a:rPr sz="2950" spc="10" dirty="0">
                <a:solidFill>
                  <a:srgbClr val="999999"/>
                </a:solidFill>
                <a:latin typeface="Calibri"/>
                <a:cs typeface="Calibri"/>
              </a:rPr>
              <a:t> </a:t>
            </a:r>
            <a:r>
              <a:rPr sz="2950" dirty="0">
                <a:solidFill>
                  <a:srgbClr val="999999"/>
                </a:solidFill>
                <a:latin typeface="Calibri"/>
                <a:cs typeface="Calibri"/>
              </a:rPr>
              <a:t>response,</a:t>
            </a:r>
            <a:r>
              <a:rPr sz="2950" spc="-40" dirty="0">
                <a:solidFill>
                  <a:srgbClr val="999999"/>
                </a:solidFill>
                <a:latin typeface="Calibri"/>
                <a:cs typeface="Calibri"/>
              </a:rPr>
              <a:t> </a:t>
            </a:r>
            <a:r>
              <a:rPr sz="2950" spc="5" dirty="0">
                <a:solidFill>
                  <a:srgbClr val="999999"/>
                </a:solidFill>
                <a:latin typeface="Calibri"/>
                <a:cs typeface="Calibri"/>
              </a:rPr>
              <a:t>BoE</a:t>
            </a:r>
            <a:r>
              <a:rPr sz="2950" dirty="0">
                <a:solidFill>
                  <a:srgbClr val="999999"/>
                </a:solidFill>
                <a:latin typeface="Calibri"/>
                <a:cs typeface="Calibri"/>
              </a:rPr>
              <a:t> </a:t>
            </a:r>
            <a:r>
              <a:rPr sz="2950" spc="-5" dirty="0">
                <a:solidFill>
                  <a:srgbClr val="999999"/>
                </a:solidFill>
                <a:latin typeface="Calibri"/>
                <a:cs typeface="Calibri"/>
              </a:rPr>
              <a:t>raised</a:t>
            </a:r>
            <a:r>
              <a:rPr sz="2950" dirty="0">
                <a:solidFill>
                  <a:srgbClr val="999999"/>
                </a:solidFill>
                <a:latin typeface="Calibri"/>
                <a:cs typeface="Calibri"/>
              </a:rPr>
              <a:t> </a:t>
            </a:r>
            <a:r>
              <a:rPr sz="2950" spc="-10" dirty="0">
                <a:solidFill>
                  <a:srgbClr val="999999"/>
                </a:solidFill>
                <a:latin typeface="Calibri"/>
                <a:cs typeface="Calibri"/>
              </a:rPr>
              <a:t>interest</a:t>
            </a:r>
            <a:r>
              <a:rPr sz="2950" spc="5" dirty="0">
                <a:solidFill>
                  <a:srgbClr val="999999"/>
                </a:solidFill>
                <a:latin typeface="Calibri"/>
                <a:cs typeface="Calibri"/>
              </a:rPr>
              <a:t> </a:t>
            </a:r>
            <a:r>
              <a:rPr sz="2950" spc="-20" dirty="0">
                <a:solidFill>
                  <a:srgbClr val="999999"/>
                </a:solidFill>
                <a:latin typeface="Calibri"/>
                <a:cs typeface="Calibri"/>
              </a:rPr>
              <a:t>rates</a:t>
            </a:r>
            <a:r>
              <a:rPr sz="2950" spc="-5" dirty="0">
                <a:solidFill>
                  <a:srgbClr val="999999"/>
                </a:solidFill>
                <a:latin typeface="Calibri"/>
                <a:cs typeface="Calibri"/>
              </a:rPr>
              <a:t> to</a:t>
            </a:r>
            <a:r>
              <a:rPr sz="2950" spc="-15" dirty="0">
                <a:solidFill>
                  <a:srgbClr val="999999"/>
                </a:solidFill>
                <a:latin typeface="Calibri"/>
                <a:cs typeface="Calibri"/>
              </a:rPr>
              <a:t> </a:t>
            </a:r>
            <a:r>
              <a:rPr sz="2950" spc="-5" dirty="0">
                <a:solidFill>
                  <a:srgbClr val="999999"/>
                </a:solidFill>
                <a:latin typeface="Calibri"/>
                <a:cs typeface="Calibri"/>
              </a:rPr>
              <a:t>strengthen</a:t>
            </a:r>
            <a:r>
              <a:rPr sz="2950" spc="-25" dirty="0">
                <a:solidFill>
                  <a:srgbClr val="999999"/>
                </a:solidFill>
                <a:latin typeface="Calibri"/>
                <a:cs typeface="Calibri"/>
              </a:rPr>
              <a:t> </a:t>
            </a:r>
            <a:r>
              <a:rPr sz="2950" spc="-5" dirty="0">
                <a:solidFill>
                  <a:srgbClr val="999999"/>
                </a:solidFill>
                <a:latin typeface="Calibri"/>
                <a:cs typeface="Calibri"/>
              </a:rPr>
              <a:t>currency)</a:t>
            </a:r>
            <a:endParaRPr sz="2950">
              <a:latin typeface="Calibri"/>
              <a:cs typeface="Calibri"/>
            </a:endParaRPr>
          </a:p>
          <a:p>
            <a:pPr marL="484505" marR="193675" indent="-485140" algn="r">
              <a:lnSpc>
                <a:spcPct val="100000"/>
              </a:lnSpc>
              <a:spcBef>
                <a:spcPts val="20"/>
              </a:spcBef>
              <a:buFont typeface="Wingdings"/>
              <a:buChar char=""/>
              <a:tabLst>
                <a:tab pos="485140" algn="l"/>
              </a:tabLst>
            </a:pPr>
            <a:r>
              <a:rPr sz="2950" spc="-10" dirty="0">
                <a:solidFill>
                  <a:srgbClr val="999999"/>
                </a:solidFill>
                <a:latin typeface="Calibri"/>
                <a:cs typeface="Calibri"/>
              </a:rPr>
              <a:t>Eventually</a:t>
            </a:r>
            <a:r>
              <a:rPr sz="2950" spc="-5" dirty="0">
                <a:solidFill>
                  <a:srgbClr val="999999"/>
                </a:solidFill>
                <a:latin typeface="Calibri"/>
                <a:cs typeface="Calibri"/>
              </a:rPr>
              <a:t> </a:t>
            </a:r>
            <a:r>
              <a:rPr sz="2950" dirty="0">
                <a:solidFill>
                  <a:srgbClr val="999999"/>
                </a:solidFill>
                <a:latin typeface="Calibri"/>
                <a:cs typeface="Calibri"/>
              </a:rPr>
              <a:t>British</a:t>
            </a:r>
            <a:r>
              <a:rPr sz="2950" spc="15" dirty="0">
                <a:solidFill>
                  <a:srgbClr val="999999"/>
                </a:solidFill>
                <a:latin typeface="Calibri"/>
                <a:cs typeface="Calibri"/>
              </a:rPr>
              <a:t> </a:t>
            </a:r>
            <a:r>
              <a:rPr sz="2950" dirty="0">
                <a:solidFill>
                  <a:srgbClr val="999999"/>
                </a:solidFill>
                <a:latin typeface="Calibri"/>
                <a:cs typeface="Calibri"/>
              </a:rPr>
              <a:t>government</a:t>
            </a:r>
            <a:r>
              <a:rPr sz="2950" spc="-60" dirty="0">
                <a:solidFill>
                  <a:srgbClr val="999999"/>
                </a:solidFill>
                <a:latin typeface="Calibri"/>
                <a:cs typeface="Calibri"/>
              </a:rPr>
              <a:t> </a:t>
            </a:r>
            <a:r>
              <a:rPr sz="2950" spc="-10" dirty="0">
                <a:solidFill>
                  <a:srgbClr val="999999"/>
                </a:solidFill>
                <a:latin typeface="Calibri"/>
                <a:cs typeface="Calibri"/>
              </a:rPr>
              <a:t>realized</a:t>
            </a:r>
            <a:r>
              <a:rPr sz="2950" spc="5" dirty="0">
                <a:solidFill>
                  <a:srgbClr val="999999"/>
                </a:solidFill>
                <a:latin typeface="Calibri"/>
                <a:cs typeface="Calibri"/>
              </a:rPr>
              <a:t> </a:t>
            </a:r>
            <a:r>
              <a:rPr sz="2950" dirty="0">
                <a:solidFill>
                  <a:srgbClr val="999999"/>
                </a:solidFill>
                <a:latin typeface="Calibri"/>
                <a:cs typeface="Calibri"/>
              </a:rPr>
              <a:t>they </a:t>
            </a:r>
            <a:r>
              <a:rPr sz="2950" spc="-5" dirty="0">
                <a:solidFill>
                  <a:srgbClr val="999999"/>
                </a:solidFill>
                <a:latin typeface="Calibri"/>
                <a:cs typeface="Calibri"/>
              </a:rPr>
              <a:t>couldn’t</a:t>
            </a:r>
            <a:r>
              <a:rPr sz="2950" spc="10" dirty="0">
                <a:solidFill>
                  <a:srgbClr val="999999"/>
                </a:solidFill>
                <a:latin typeface="Calibri"/>
                <a:cs typeface="Calibri"/>
              </a:rPr>
              <a:t> </a:t>
            </a:r>
            <a:r>
              <a:rPr sz="2950" spc="-20" dirty="0">
                <a:solidFill>
                  <a:srgbClr val="999999"/>
                </a:solidFill>
                <a:latin typeface="Calibri"/>
                <a:cs typeface="Calibri"/>
              </a:rPr>
              <a:t>keep</a:t>
            </a:r>
            <a:r>
              <a:rPr sz="2950" spc="-5" dirty="0">
                <a:solidFill>
                  <a:srgbClr val="999999"/>
                </a:solidFill>
                <a:latin typeface="Calibri"/>
                <a:cs typeface="Calibri"/>
              </a:rPr>
              <a:t> </a:t>
            </a:r>
            <a:r>
              <a:rPr sz="2950" spc="5" dirty="0">
                <a:solidFill>
                  <a:srgbClr val="999999"/>
                </a:solidFill>
                <a:latin typeface="Calibri"/>
                <a:cs typeface="Calibri"/>
              </a:rPr>
              <a:t>up </a:t>
            </a:r>
            <a:r>
              <a:rPr sz="2950" dirty="0">
                <a:solidFill>
                  <a:srgbClr val="999999"/>
                </a:solidFill>
                <a:latin typeface="Calibri"/>
                <a:cs typeface="Calibri"/>
              </a:rPr>
              <a:t>with</a:t>
            </a:r>
            <a:endParaRPr sz="2950">
              <a:latin typeface="Calibri"/>
              <a:cs typeface="Calibri"/>
            </a:endParaRPr>
          </a:p>
          <a:p>
            <a:pPr marL="484505">
              <a:lnSpc>
                <a:spcPct val="100000"/>
              </a:lnSpc>
              <a:spcBef>
                <a:spcPts val="25"/>
              </a:spcBef>
            </a:pPr>
            <a:r>
              <a:rPr sz="2950" spc="5" dirty="0">
                <a:solidFill>
                  <a:srgbClr val="999999"/>
                </a:solidFill>
                <a:latin typeface="Calibri"/>
                <a:cs typeface="Calibri"/>
              </a:rPr>
              <a:t>short</a:t>
            </a:r>
            <a:r>
              <a:rPr sz="2950" spc="-15" dirty="0">
                <a:solidFill>
                  <a:srgbClr val="999999"/>
                </a:solidFill>
                <a:latin typeface="Calibri"/>
                <a:cs typeface="Calibri"/>
              </a:rPr>
              <a:t> </a:t>
            </a:r>
            <a:r>
              <a:rPr sz="2950" spc="-5" dirty="0">
                <a:solidFill>
                  <a:srgbClr val="999999"/>
                </a:solidFill>
                <a:latin typeface="Calibri"/>
                <a:cs typeface="Calibri"/>
              </a:rPr>
              <a:t>sellers</a:t>
            </a:r>
            <a:r>
              <a:rPr sz="2950" spc="-10" dirty="0">
                <a:solidFill>
                  <a:srgbClr val="999999"/>
                </a:solidFill>
                <a:latin typeface="Calibri"/>
                <a:cs typeface="Calibri"/>
              </a:rPr>
              <a:t> </a:t>
            </a:r>
            <a:r>
              <a:rPr sz="2950" spc="5" dirty="0">
                <a:solidFill>
                  <a:srgbClr val="999999"/>
                </a:solidFill>
                <a:latin typeface="Calibri"/>
                <a:cs typeface="Calibri"/>
              </a:rPr>
              <a:t>and</a:t>
            </a:r>
            <a:r>
              <a:rPr sz="2950" spc="-15" dirty="0">
                <a:solidFill>
                  <a:srgbClr val="999999"/>
                </a:solidFill>
                <a:latin typeface="Calibri"/>
                <a:cs typeface="Calibri"/>
              </a:rPr>
              <a:t> </a:t>
            </a:r>
            <a:r>
              <a:rPr sz="2950" spc="-10" dirty="0">
                <a:solidFill>
                  <a:srgbClr val="999999"/>
                </a:solidFill>
                <a:latin typeface="Calibri"/>
                <a:cs typeface="Calibri"/>
              </a:rPr>
              <a:t>was</a:t>
            </a:r>
            <a:r>
              <a:rPr sz="2950" spc="25" dirty="0">
                <a:solidFill>
                  <a:srgbClr val="999999"/>
                </a:solidFill>
                <a:latin typeface="Calibri"/>
                <a:cs typeface="Calibri"/>
              </a:rPr>
              <a:t> </a:t>
            </a:r>
            <a:r>
              <a:rPr sz="2950" spc="-15" dirty="0">
                <a:solidFill>
                  <a:srgbClr val="999999"/>
                </a:solidFill>
                <a:latin typeface="Calibri"/>
                <a:cs typeface="Calibri"/>
              </a:rPr>
              <a:t>forced</a:t>
            </a:r>
            <a:r>
              <a:rPr sz="2950" spc="-5" dirty="0">
                <a:solidFill>
                  <a:srgbClr val="999999"/>
                </a:solidFill>
                <a:latin typeface="Calibri"/>
                <a:cs typeface="Calibri"/>
              </a:rPr>
              <a:t> to</a:t>
            </a:r>
            <a:r>
              <a:rPr sz="2950" spc="-25" dirty="0">
                <a:solidFill>
                  <a:srgbClr val="999999"/>
                </a:solidFill>
                <a:latin typeface="Calibri"/>
                <a:cs typeface="Calibri"/>
              </a:rPr>
              <a:t> </a:t>
            </a:r>
            <a:r>
              <a:rPr sz="2950" dirty="0">
                <a:solidFill>
                  <a:srgbClr val="999999"/>
                </a:solidFill>
                <a:latin typeface="Calibri"/>
                <a:cs typeface="Calibri"/>
              </a:rPr>
              <a:t>devalue</a:t>
            </a:r>
            <a:r>
              <a:rPr sz="2950" spc="-15" dirty="0">
                <a:solidFill>
                  <a:srgbClr val="999999"/>
                </a:solidFill>
                <a:latin typeface="Calibri"/>
                <a:cs typeface="Calibri"/>
              </a:rPr>
              <a:t> </a:t>
            </a:r>
            <a:r>
              <a:rPr sz="2950" spc="5" dirty="0">
                <a:solidFill>
                  <a:srgbClr val="999999"/>
                </a:solidFill>
                <a:latin typeface="Calibri"/>
                <a:cs typeface="Calibri"/>
              </a:rPr>
              <a:t>the</a:t>
            </a:r>
            <a:r>
              <a:rPr sz="2950" spc="-10" dirty="0">
                <a:solidFill>
                  <a:srgbClr val="999999"/>
                </a:solidFill>
                <a:latin typeface="Calibri"/>
                <a:cs typeface="Calibri"/>
              </a:rPr>
              <a:t> </a:t>
            </a:r>
            <a:r>
              <a:rPr sz="2950" spc="5" dirty="0">
                <a:solidFill>
                  <a:srgbClr val="999999"/>
                </a:solidFill>
                <a:latin typeface="Calibri"/>
                <a:cs typeface="Calibri"/>
              </a:rPr>
              <a:t>pound</a:t>
            </a:r>
            <a:endParaRPr sz="2950">
              <a:latin typeface="Calibri"/>
              <a:cs typeface="Calibri"/>
            </a:endParaRPr>
          </a:p>
          <a:p>
            <a:pPr marL="484505" indent="-472440">
              <a:lnSpc>
                <a:spcPct val="100000"/>
              </a:lnSpc>
              <a:spcBef>
                <a:spcPts val="20"/>
              </a:spcBef>
              <a:buFont typeface="Wingdings"/>
              <a:buChar char=""/>
              <a:tabLst>
                <a:tab pos="485140" algn="l"/>
              </a:tabLst>
            </a:pPr>
            <a:r>
              <a:rPr sz="2950" spc="-10" dirty="0">
                <a:solidFill>
                  <a:srgbClr val="999999"/>
                </a:solidFill>
                <a:latin typeface="Calibri"/>
                <a:cs typeface="Calibri"/>
              </a:rPr>
              <a:t>Moral</a:t>
            </a:r>
            <a:r>
              <a:rPr sz="2950" dirty="0">
                <a:solidFill>
                  <a:srgbClr val="999999"/>
                </a:solidFill>
                <a:latin typeface="Calibri"/>
                <a:cs typeface="Calibri"/>
              </a:rPr>
              <a:t> of </a:t>
            </a:r>
            <a:r>
              <a:rPr sz="2950" spc="5" dirty="0">
                <a:solidFill>
                  <a:srgbClr val="999999"/>
                </a:solidFill>
                <a:latin typeface="Calibri"/>
                <a:cs typeface="Calibri"/>
              </a:rPr>
              <a:t>the</a:t>
            </a:r>
            <a:r>
              <a:rPr sz="2950" spc="-10" dirty="0">
                <a:solidFill>
                  <a:srgbClr val="999999"/>
                </a:solidFill>
                <a:latin typeface="Calibri"/>
                <a:cs typeface="Calibri"/>
              </a:rPr>
              <a:t> </a:t>
            </a:r>
            <a:r>
              <a:rPr sz="2950" spc="-5" dirty="0">
                <a:solidFill>
                  <a:srgbClr val="999999"/>
                </a:solidFill>
                <a:latin typeface="Calibri"/>
                <a:cs typeface="Calibri"/>
              </a:rPr>
              <a:t>story</a:t>
            </a:r>
            <a:r>
              <a:rPr sz="2950" spc="-15" dirty="0">
                <a:solidFill>
                  <a:srgbClr val="999999"/>
                </a:solidFill>
                <a:latin typeface="Calibri"/>
                <a:cs typeface="Calibri"/>
              </a:rPr>
              <a:t> </a:t>
            </a:r>
            <a:r>
              <a:rPr sz="2950" dirty="0">
                <a:solidFill>
                  <a:srgbClr val="999999"/>
                </a:solidFill>
                <a:latin typeface="Calibri"/>
                <a:cs typeface="Calibri"/>
              </a:rPr>
              <a:t>:</a:t>
            </a:r>
            <a:r>
              <a:rPr sz="2950" spc="5" dirty="0">
                <a:solidFill>
                  <a:srgbClr val="999999"/>
                </a:solidFill>
                <a:latin typeface="Calibri"/>
                <a:cs typeface="Calibri"/>
              </a:rPr>
              <a:t> </a:t>
            </a:r>
            <a:r>
              <a:rPr sz="2950" spc="-5" dirty="0">
                <a:solidFill>
                  <a:srgbClr val="999999"/>
                </a:solidFill>
                <a:latin typeface="Calibri"/>
                <a:cs typeface="Calibri"/>
              </a:rPr>
              <a:t>Soros</a:t>
            </a:r>
            <a:r>
              <a:rPr sz="2950" dirty="0">
                <a:solidFill>
                  <a:srgbClr val="999999"/>
                </a:solidFill>
                <a:latin typeface="Calibri"/>
                <a:cs typeface="Calibri"/>
              </a:rPr>
              <a:t> </a:t>
            </a:r>
            <a:r>
              <a:rPr sz="2950" spc="10" dirty="0">
                <a:solidFill>
                  <a:srgbClr val="999999"/>
                </a:solidFill>
                <a:latin typeface="Calibri"/>
                <a:cs typeface="Calibri"/>
              </a:rPr>
              <a:t>made</a:t>
            </a:r>
            <a:r>
              <a:rPr sz="2950" spc="-5" dirty="0">
                <a:solidFill>
                  <a:srgbClr val="999999"/>
                </a:solidFill>
                <a:latin typeface="Calibri"/>
                <a:cs typeface="Calibri"/>
              </a:rPr>
              <a:t> </a:t>
            </a:r>
            <a:r>
              <a:rPr sz="2950" spc="5" dirty="0">
                <a:solidFill>
                  <a:srgbClr val="999999"/>
                </a:solidFill>
                <a:latin typeface="Calibri"/>
                <a:cs typeface="Calibri"/>
              </a:rPr>
              <a:t>a</a:t>
            </a:r>
            <a:r>
              <a:rPr sz="2950" spc="-15" dirty="0">
                <a:solidFill>
                  <a:srgbClr val="999999"/>
                </a:solidFill>
                <a:latin typeface="Calibri"/>
                <a:cs typeface="Calibri"/>
              </a:rPr>
              <a:t> </a:t>
            </a:r>
            <a:r>
              <a:rPr sz="2950" spc="-45" dirty="0">
                <a:solidFill>
                  <a:srgbClr val="999999"/>
                </a:solidFill>
                <a:latin typeface="Calibri"/>
                <a:cs typeface="Calibri"/>
              </a:rPr>
              <a:t>LOT</a:t>
            </a:r>
            <a:r>
              <a:rPr sz="2950" dirty="0">
                <a:solidFill>
                  <a:srgbClr val="999999"/>
                </a:solidFill>
                <a:latin typeface="Calibri"/>
                <a:cs typeface="Calibri"/>
              </a:rPr>
              <a:t> of </a:t>
            </a:r>
            <a:r>
              <a:rPr sz="2950" spc="5" dirty="0">
                <a:solidFill>
                  <a:srgbClr val="999999"/>
                </a:solidFill>
                <a:latin typeface="Calibri"/>
                <a:cs typeface="Calibri"/>
              </a:rPr>
              <a:t>money</a:t>
            </a:r>
            <a:r>
              <a:rPr sz="2950" spc="-15" dirty="0">
                <a:solidFill>
                  <a:srgbClr val="999999"/>
                </a:solidFill>
                <a:latin typeface="Calibri"/>
                <a:cs typeface="Calibri"/>
              </a:rPr>
              <a:t> </a:t>
            </a:r>
            <a:r>
              <a:rPr sz="2950" spc="5" dirty="0">
                <a:solidFill>
                  <a:srgbClr val="999999"/>
                </a:solidFill>
                <a:latin typeface="Calibri"/>
                <a:cs typeface="Calibri"/>
              </a:rPr>
              <a:t>$$$$$</a:t>
            </a:r>
            <a:endParaRPr sz="295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36195" rIns="0" bIns="0" rtlCol="0">
            <a:spAutoFit/>
          </a:bodyPr>
          <a:lstStyle/>
          <a:p>
            <a:pPr marL="38100">
              <a:lnSpc>
                <a:spcPct val="100000"/>
              </a:lnSpc>
              <a:spcBef>
                <a:spcPts val="285"/>
              </a:spcBef>
            </a:pPr>
            <a:fld id="{81D60167-4931-47E6-BA6A-407CBD079E47}" type="slidenum">
              <a:rPr spc="15" dirty="0"/>
              <a:t>14</a:t>
            </a:fld>
            <a:endParaRPr spc="1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7490" y="1395206"/>
            <a:ext cx="17263745" cy="779780"/>
          </a:xfrm>
          <a:prstGeom prst="rect">
            <a:avLst/>
          </a:prstGeom>
        </p:spPr>
        <p:txBody>
          <a:bodyPr vert="horz" wrap="square" lIns="0" tIns="12065" rIns="0" bIns="0" rtlCol="0">
            <a:spAutoFit/>
          </a:bodyPr>
          <a:lstStyle/>
          <a:p>
            <a:pPr marL="12700">
              <a:lnSpc>
                <a:spcPct val="100000"/>
              </a:lnSpc>
              <a:spcBef>
                <a:spcPts val="95"/>
              </a:spcBef>
              <a:tabLst>
                <a:tab pos="1729105" algn="l"/>
                <a:tab pos="4251325" algn="l"/>
                <a:tab pos="6240780" algn="l"/>
                <a:tab pos="8363584" algn="l"/>
                <a:tab pos="9607550" algn="l"/>
                <a:tab pos="11484610" algn="l"/>
                <a:tab pos="12443460" algn="l"/>
              </a:tabLst>
            </a:pPr>
            <a:r>
              <a:rPr spc="480" dirty="0">
                <a:solidFill>
                  <a:srgbClr val="242424"/>
                </a:solidFill>
              </a:rPr>
              <a:t>H</a:t>
            </a:r>
            <a:r>
              <a:rPr spc="440" dirty="0">
                <a:solidFill>
                  <a:srgbClr val="242424"/>
                </a:solidFill>
              </a:rPr>
              <a:t>o</a:t>
            </a:r>
            <a:r>
              <a:rPr spc="-5" dirty="0">
                <a:solidFill>
                  <a:srgbClr val="242424"/>
                </a:solidFill>
              </a:rPr>
              <a:t>w</a:t>
            </a:r>
            <a:r>
              <a:rPr dirty="0">
                <a:solidFill>
                  <a:srgbClr val="242424"/>
                </a:solidFill>
              </a:rPr>
              <a:t>	</a:t>
            </a:r>
            <a:r>
              <a:rPr spc="475" dirty="0">
                <a:solidFill>
                  <a:srgbClr val="242424"/>
                </a:solidFill>
              </a:rPr>
              <a:t>G</a:t>
            </a:r>
            <a:r>
              <a:rPr spc="480" dirty="0">
                <a:solidFill>
                  <a:srgbClr val="242424"/>
                </a:solidFill>
              </a:rPr>
              <a:t>e</a:t>
            </a:r>
            <a:r>
              <a:rPr spc="475" dirty="0">
                <a:solidFill>
                  <a:srgbClr val="242424"/>
                </a:solidFill>
              </a:rPr>
              <a:t>o</a:t>
            </a:r>
            <a:r>
              <a:rPr spc="484" dirty="0">
                <a:solidFill>
                  <a:srgbClr val="242424"/>
                </a:solidFill>
              </a:rPr>
              <a:t>r</a:t>
            </a:r>
            <a:r>
              <a:rPr spc="475" dirty="0">
                <a:solidFill>
                  <a:srgbClr val="242424"/>
                </a:solidFill>
              </a:rPr>
              <a:t>g</a:t>
            </a:r>
            <a:r>
              <a:rPr spc="-5" dirty="0">
                <a:solidFill>
                  <a:srgbClr val="242424"/>
                </a:solidFill>
              </a:rPr>
              <a:t>e</a:t>
            </a:r>
            <a:r>
              <a:rPr dirty="0">
                <a:solidFill>
                  <a:srgbClr val="242424"/>
                </a:solidFill>
              </a:rPr>
              <a:t>	</a:t>
            </a:r>
            <a:r>
              <a:rPr spc="490" dirty="0">
                <a:solidFill>
                  <a:srgbClr val="242424"/>
                </a:solidFill>
              </a:rPr>
              <a:t>S</a:t>
            </a:r>
            <a:r>
              <a:rPr spc="475" dirty="0">
                <a:solidFill>
                  <a:srgbClr val="242424"/>
                </a:solidFill>
              </a:rPr>
              <a:t>o</a:t>
            </a:r>
            <a:r>
              <a:rPr spc="525" dirty="0">
                <a:solidFill>
                  <a:srgbClr val="242424"/>
                </a:solidFill>
              </a:rPr>
              <a:t>r</a:t>
            </a:r>
            <a:r>
              <a:rPr spc="475" dirty="0">
                <a:solidFill>
                  <a:srgbClr val="242424"/>
                </a:solidFill>
              </a:rPr>
              <a:t>o</a:t>
            </a:r>
            <a:r>
              <a:rPr spc="-5" dirty="0">
                <a:solidFill>
                  <a:srgbClr val="242424"/>
                </a:solidFill>
              </a:rPr>
              <a:t>s</a:t>
            </a:r>
            <a:r>
              <a:rPr dirty="0">
                <a:solidFill>
                  <a:srgbClr val="242424"/>
                </a:solidFill>
              </a:rPr>
              <a:t>	</a:t>
            </a:r>
            <a:r>
              <a:rPr spc="475" dirty="0">
                <a:solidFill>
                  <a:srgbClr val="242424"/>
                </a:solidFill>
              </a:rPr>
              <a:t>B</a:t>
            </a:r>
            <a:r>
              <a:rPr spc="525" dirty="0">
                <a:solidFill>
                  <a:srgbClr val="242424"/>
                </a:solidFill>
              </a:rPr>
              <a:t>r</a:t>
            </a:r>
            <a:r>
              <a:rPr spc="475" dirty="0">
                <a:solidFill>
                  <a:srgbClr val="242424"/>
                </a:solidFill>
              </a:rPr>
              <a:t>o</a:t>
            </a:r>
            <a:r>
              <a:rPr spc="405" dirty="0">
                <a:solidFill>
                  <a:srgbClr val="242424"/>
                </a:solidFill>
              </a:rPr>
              <a:t>k</a:t>
            </a:r>
            <a:r>
              <a:rPr spc="-5" dirty="0">
                <a:solidFill>
                  <a:srgbClr val="242424"/>
                </a:solidFill>
              </a:rPr>
              <a:t>e</a:t>
            </a:r>
            <a:r>
              <a:rPr dirty="0">
                <a:solidFill>
                  <a:srgbClr val="242424"/>
                </a:solidFill>
              </a:rPr>
              <a:t>	</a:t>
            </a:r>
            <a:r>
              <a:rPr spc="480" dirty="0">
                <a:solidFill>
                  <a:srgbClr val="242424"/>
                </a:solidFill>
              </a:rPr>
              <a:t>th</a:t>
            </a:r>
            <a:r>
              <a:rPr spc="-5" dirty="0">
                <a:solidFill>
                  <a:srgbClr val="242424"/>
                </a:solidFill>
              </a:rPr>
              <a:t>e</a:t>
            </a:r>
            <a:r>
              <a:rPr dirty="0">
                <a:solidFill>
                  <a:srgbClr val="242424"/>
                </a:solidFill>
              </a:rPr>
              <a:t>	</a:t>
            </a:r>
            <a:r>
              <a:rPr spc="475" dirty="0">
                <a:solidFill>
                  <a:srgbClr val="242424"/>
                </a:solidFill>
              </a:rPr>
              <a:t>B</a:t>
            </a:r>
            <a:r>
              <a:rPr spc="484" dirty="0">
                <a:solidFill>
                  <a:srgbClr val="242424"/>
                </a:solidFill>
              </a:rPr>
              <a:t>a</a:t>
            </a:r>
            <a:r>
              <a:rPr spc="480" dirty="0">
                <a:solidFill>
                  <a:srgbClr val="242424"/>
                </a:solidFill>
              </a:rPr>
              <a:t>n</a:t>
            </a:r>
            <a:r>
              <a:rPr spc="-5" dirty="0">
                <a:solidFill>
                  <a:srgbClr val="242424"/>
                </a:solidFill>
              </a:rPr>
              <a:t>k</a:t>
            </a:r>
            <a:r>
              <a:rPr dirty="0">
                <a:solidFill>
                  <a:srgbClr val="242424"/>
                </a:solidFill>
              </a:rPr>
              <a:t>	</a:t>
            </a:r>
            <a:r>
              <a:rPr spc="475" dirty="0">
                <a:solidFill>
                  <a:srgbClr val="242424"/>
                </a:solidFill>
              </a:rPr>
              <a:t>o</a:t>
            </a:r>
            <a:r>
              <a:rPr spc="-5" dirty="0">
                <a:solidFill>
                  <a:srgbClr val="242424"/>
                </a:solidFill>
              </a:rPr>
              <a:t>f</a:t>
            </a:r>
            <a:r>
              <a:rPr dirty="0">
                <a:solidFill>
                  <a:srgbClr val="242424"/>
                </a:solidFill>
              </a:rPr>
              <a:t>	</a:t>
            </a:r>
            <a:r>
              <a:rPr spc="525" dirty="0">
                <a:solidFill>
                  <a:srgbClr val="242424"/>
                </a:solidFill>
              </a:rPr>
              <a:t>T</a:t>
            </a:r>
            <a:r>
              <a:rPr spc="480" dirty="0">
                <a:solidFill>
                  <a:srgbClr val="242424"/>
                </a:solidFill>
              </a:rPr>
              <a:t>h</a:t>
            </a:r>
            <a:r>
              <a:rPr spc="484" dirty="0">
                <a:solidFill>
                  <a:srgbClr val="242424"/>
                </a:solidFill>
              </a:rPr>
              <a:t>a</a:t>
            </a:r>
            <a:r>
              <a:rPr spc="475" dirty="0">
                <a:solidFill>
                  <a:srgbClr val="242424"/>
                </a:solidFill>
              </a:rPr>
              <a:t>i</a:t>
            </a:r>
            <a:r>
              <a:rPr spc="480" dirty="0">
                <a:solidFill>
                  <a:srgbClr val="242424"/>
                </a:solidFill>
              </a:rPr>
              <a:t>l</a:t>
            </a:r>
            <a:r>
              <a:rPr spc="484" dirty="0">
                <a:solidFill>
                  <a:srgbClr val="242424"/>
                </a:solidFill>
              </a:rPr>
              <a:t>a</a:t>
            </a:r>
            <a:r>
              <a:rPr spc="480" dirty="0">
                <a:solidFill>
                  <a:srgbClr val="242424"/>
                </a:solidFill>
              </a:rPr>
              <a:t>nd</a:t>
            </a:r>
            <a:r>
              <a:rPr spc="-5" dirty="0">
                <a:solidFill>
                  <a:srgbClr val="242424"/>
                </a:solidFill>
              </a:rPr>
              <a:t>(</a:t>
            </a:r>
            <a:r>
              <a:rPr spc="-740" dirty="0">
                <a:solidFill>
                  <a:srgbClr val="242424"/>
                </a:solidFill>
              </a:rPr>
              <a:t> </a:t>
            </a:r>
            <a:r>
              <a:rPr spc="480" dirty="0">
                <a:solidFill>
                  <a:srgbClr val="242424"/>
                </a:solidFill>
              </a:rPr>
              <a:t>199</a:t>
            </a:r>
            <a:r>
              <a:rPr spc="-5" dirty="0">
                <a:solidFill>
                  <a:srgbClr val="242424"/>
                </a:solidFill>
              </a:rPr>
              <a:t>7</a:t>
            </a:r>
            <a:r>
              <a:rPr spc="-755" dirty="0">
                <a:solidFill>
                  <a:srgbClr val="242424"/>
                </a:solidFill>
              </a:rPr>
              <a:t> </a:t>
            </a:r>
            <a:r>
              <a:rPr spc="-5" dirty="0">
                <a:solidFill>
                  <a:srgbClr val="242424"/>
                </a:solidFill>
              </a:rPr>
              <a:t>)</a:t>
            </a:r>
          </a:p>
        </p:txBody>
      </p:sp>
      <p:sp>
        <p:nvSpPr>
          <p:cNvPr id="3" name="object 3"/>
          <p:cNvSpPr/>
          <p:nvPr/>
        </p:nvSpPr>
        <p:spPr>
          <a:xfrm>
            <a:off x="1055333" y="2150870"/>
            <a:ext cx="17386935" cy="168275"/>
          </a:xfrm>
          <a:custGeom>
            <a:avLst/>
            <a:gdLst/>
            <a:ahLst/>
            <a:cxnLst/>
            <a:rect l="l" t="t" r="r" b="b"/>
            <a:pathLst>
              <a:path w="17386935" h="168275">
                <a:moveTo>
                  <a:pt x="0" y="168246"/>
                </a:moveTo>
                <a:lnTo>
                  <a:pt x="17386616" y="0"/>
                </a:lnTo>
              </a:path>
            </a:pathLst>
          </a:custGeom>
          <a:ln w="20101">
            <a:solidFill>
              <a:srgbClr val="001F5F"/>
            </a:solidFill>
          </a:ln>
        </p:spPr>
        <p:txBody>
          <a:bodyPr wrap="square" lIns="0" tIns="0" rIns="0" bIns="0" rtlCol="0"/>
          <a:lstStyle/>
          <a:p>
            <a:endParaRPr/>
          </a:p>
        </p:txBody>
      </p:sp>
      <p:sp>
        <p:nvSpPr>
          <p:cNvPr id="4" name="object 4"/>
          <p:cNvSpPr txBox="1"/>
          <p:nvPr/>
        </p:nvSpPr>
        <p:spPr>
          <a:xfrm>
            <a:off x="1117490" y="2839484"/>
            <a:ext cx="16999585" cy="3644900"/>
          </a:xfrm>
          <a:prstGeom prst="rect">
            <a:avLst/>
          </a:prstGeom>
        </p:spPr>
        <p:txBody>
          <a:bodyPr vert="horz" wrap="square" lIns="0" tIns="15240" rIns="0" bIns="0" rtlCol="0">
            <a:spAutoFit/>
          </a:bodyPr>
          <a:lstStyle/>
          <a:p>
            <a:pPr marL="484505" indent="-472440">
              <a:lnSpc>
                <a:spcPct val="100000"/>
              </a:lnSpc>
              <a:spcBef>
                <a:spcPts val="120"/>
              </a:spcBef>
              <a:buFont typeface="Wingdings"/>
              <a:buChar char=""/>
              <a:tabLst>
                <a:tab pos="485140" algn="l"/>
              </a:tabLst>
            </a:pPr>
            <a:r>
              <a:rPr sz="2950" spc="5" dirty="0">
                <a:solidFill>
                  <a:srgbClr val="999999"/>
                </a:solidFill>
                <a:latin typeface="Calibri"/>
                <a:cs typeface="Calibri"/>
              </a:rPr>
              <a:t>Asian </a:t>
            </a:r>
            <a:r>
              <a:rPr sz="2950" dirty="0">
                <a:solidFill>
                  <a:srgbClr val="999999"/>
                </a:solidFill>
                <a:latin typeface="Calibri"/>
                <a:cs typeface="Calibri"/>
              </a:rPr>
              <a:t>Financial</a:t>
            </a:r>
            <a:r>
              <a:rPr sz="2950" spc="5" dirty="0">
                <a:solidFill>
                  <a:srgbClr val="999999"/>
                </a:solidFill>
                <a:latin typeface="Calibri"/>
                <a:cs typeface="Calibri"/>
              </a:rPr>
              <a:t> </a:t>
            </a:r>
            <a:r>
              <a:rPr sz="2950" dirty="0">
                <a:solidFill>
                  <a:srgbClr val="999999"/>
                </a:solidFill>
                <a:latin typeface="Calibri"/>
                <a:cs typeface="Calibri"/>
              </a:rPr>
              <a:t>crisis-</a:t>
            </a:r>
            <a:r>
              <a:rPr sz="2950" spc="30" dirty="0">
                <a:solidFill>
                  <a:srgbClr val="999999"/>
                </a:solidFill>
                <a:latin typeface="Calibri"/>
                <a:cs typeface="Calibri"/>
              </a:rPr>
              <a:t> </a:t>
            </a:r>
            <a:r>
              <a:rPr sz="2950" spc="5" dirty="0">
                <a:solidFill>
                  <a:srgbClr val="999999"/>
                </a:solidFill>
                <a:latin typeface="Calibri"/>
                <a:cs typeface="Calibri"/>
              </a:rPr>
              <a:t>begins</a:t>
            </a:r>
            <a:r>
              <a:rPr sz="2950" spc="-25" dirty="0">
                <a:solidFill>
                  <a:srgbClr val="999999"/>
                </a:solidFill>
                <a:latin typeface="Calibri"/>
                <a:cs typeface="Calibri"/>
              </a:rPr>
              <a:t> </a:t>
            </a:r>
            <a:r>
              <a:rPr sz="2950" dirty="0">
                <a:solidFill>
                  <a:srgbClr val="999999"/>
                </a:solidFill>
                <a:latin typeface="Calibri"/>
                <a:cs typeface="Calibri"/>
              </a:rPr>
              <a:t>with</a:t>
            </a:r>
            <a:r>
              <a:rPr sz="2950" spc="25" dirty="0">
                <a:solidFill>
                  <a:srgbClr val="999999"/>
                </a:solidFill>
                <a:latin typeface="Calibri"/>
                <a:cs typeface="Calibri"/>
              </a:rPr>
              <a:t> </a:t>
            </a:r>
            <a:r>
              <a:rPr sz="2950" spc="5" dirty="0">
                <a:solidFill>
                  <a:srgbClr val="999999"/>
                </a:solidFill>
                <a:latin typeface="Calibri"/>
                <a:cs typeface="Calibri"/>
              </a:rPr>
              <a:t>the</a:t>
            </a:r>
            <a:r>
              <a:rPr sz="2950" spc="-10" dirty="0">
                <a:solidFill>
                  <a:srgbClr val="999999"/>
                </a:solidFill>
                <a:latin typeface="Calibri"/>
                <a:cs typeface="Calibri"/>
              </a:rPr>
              <a:t> fall </a:t>
            </a:r>
            <a:r>
              <a:rPr sz="2950" spc="5" dirty="0">
                <a:solidFill>
                  <a:srgbClr val="999999"/>
                </a:solidFill>
                <a:latin typeface="Calibri"/>
                <a:cs typeface="Calibri"/>
              </a:rPr>
              <a:t>of the</a:t>
            </a:r>
            <a:r>
              <a:rPr sz="2950" dirty="0">
                <a:solidFill>
                  <a:srgbClr val="999999"/>
                </a:solidFill>
                <a:latin typeface="Calibri"/>
                <a:cs typeface="Calibri"/>
              </a:rPr>
              <a:t> Thai</a:t>
            </a:r>
            <a:r>
              <a:rPr sz="2950" spc="-25" dirty="0">
                <a:solidFill>
                  <a:srgbClr val="999999"/>
                </a:solidFill>
                <a:latin typeface="Calibri"/>
                <a:cs typeface="Calibri"/>
              </a:rPr>
              <a:t> </a:t>
            </a:r>
            <a:r>
              <a:rPr sz="2950" dirty="0">
                <a:solidFill>
                  <a:srgbClr val="999999"/>
                </a:solidFill>
                <a:latin typeface="Calibri"/>
                <a:cs typeface="Calibri"/>
              </a:rPr>
              <a:t>baht</a:t>
            </a:r>
            <a:r>
              <a:rPr sz="2950" spc="-15" dirty="0">
                <a:solidFill>
                  <a:srgbClr val="999999"/>
                </a:solidFill>
                <a:latin typeface="Calibri"/>
                <a:cs typeface="Calibri"/>
              </a:rPr>
              <a:t> </a:t>
            </a:r>
            <a:r>
              <a:rPr sz="2950" spc="10" dirty="0">
                <a:solidFill>
                  <a:srgbClr val="999999"/>
                </a:solidFill>
                <a:latin typeface="Calibri"/>
                <a:cs typeface="Calibri"/>
              </a:rPr>
              <a:t>and</a:t>
            </a:r>
            <a:r>
              <a:rPr sz="2950" spc="-5" dirty="0">
                <a:solidFill>
                  <a:srgbClr val="999999"/>
                </a:solidFill>
                <a:latin typeface="Calibri"/>
                <a:cs typeface="Calibri"/>
              </a:rPr>
              <a:t> </a:t>
            </a:r>
            <a:r>
              <a:rPr sz="2950" dirty="0">
                <a:solidFill>
                  <a:srgbClr val="999999"/>
                </a:solidFill>
                <a:latin typeface="Calibri"/>
                <a:cs typeface="Calibri"/>
              </a:rPr>
              <a:t>financial</a:t>
            </a:r>
            <a:r>
              <a:rPr sz="2950" spc="5" dirty="0">
                <a:solidFill>
                  <a:srgbClr val="999999"/>
                </a:solidFill>
                <a:latin typeface="Calibri"/>
                <a:cs typeface="Calibri"/>
              </a:rPr>
              <a:t> </a:t>
            </a:r>
            <a:r>
              <a:rPr sz="2950" spc="-5" dirty="0">
                <a:solidFill>
                  <a:srgbClr val="999999"/>
                </a:solidFill>
                <a:latin typeface="Calibri"/>
                <a:cs typeface="Calibri"/>
              </a:rPr>
              <a:t>crisis</a:t>
            </a:r>
            <a:r>
              <a:rPr sz="2950" spc="25" dirty="0">
                <a:solidFill>
                  <a:srgbClr val="999999"/>
                </a:solidFill>
                <a:latin typeface="Calibri"/>
                <a:cs typeface="Calibri"/>
              </a:rPr>
              <a:t> </a:t>
            </a:r>
            <a:r>
              <a:rPr sz="2950" dirty="0">
                <a:solidFill>
                  <a:srgbClr val="999999"/>
                </a:solidFill>
                <a:latin typeface="Calibri"/>
                <a:cs typeface="Calibri"/>
              </a:rPr>
              <a:t>in</a:t>
            </a:r>
            <a:r>
              <a:rPr sz="2950" spc="5" dirty="0">
                <a:solidFill>
                  <a:srgbClr val="999999"/>
                </a:solidFill>
                <a:latin typeface="Calibri"/>
                <a:cs typeface="Calibri"/>
              </a:rPr>
              <a:t> Thailand</a:t>
            </a:r>
            <a:endParaRPr sz="2950">
              <a:latin typeface="Calibri"/>
              <a:cs typeface="Calibri"/>
            </a:endParaRPr>
          </a:p>
          <a:p>
            <a:pPr marL="1238885" lvl="1" indent="-473075">
              <a:lnSpc>
                <a:spcPct val="100000"/>
              </a:lnSpc>
              <a:spcBef>
                <a:spcPts val="20"/>
              </a:spcBef>
              <a:buFont typeface="Wingdings"/>
              <a:buChar char=""/>
              <a:tabLst>
                <a:tab pos="1239520" algn="l"/>
              </a:tabLst>
            </a:pPr>
            <a:r>
              <a:rPr sz="2950" spc="-15" dirty="0">
                <a:solidFill>
                  <a:srgbClr val="999999"/>
                </a:solidFill>
                <a:latin typeface="Calibri"/>
                <a:cs typeface="Calibri"/>
              </a:rPr>
              <a:t>Before</a:t>
            </a:r>
            <a:r>
              <a:rPr sz="2950" spc="-20" dirty="0">
                <a:solidFill>
                  <a:srgbClr val="999999"/>
                </a:solidFill>
                <a:latin typeface="Calibri"/>
                <a:cs typeface="Calibri"/>
              </a:rPr>
              <a:t> </a:t>
            </a:r>
            <a:r>
              <a:rPr sz="2950" spc="5" dirty="0">
                <a:solidFill>
                  <a:srgbClr val="999999"/>
                </a:solidFill>
                <a:latin typeface="Calibri"/>
                <a:cs typeface="Calibri"/>
              </a:rPr>
              <a:t>the</a:t>
            </a:r>
            <a:r>
              <a:rPr sz="2950" spc="-5" dirty="0">
                <a:solidFill>
                  <a:srgbClr val="999999"/>
                </a:solidFill>
                <a:latin typeface="Calibri"/>
                <a:cs typeface="Calibri"/>
              </a:rPr>
              <a:t> </a:t>
            </a:r>
            <a:r>
              <a:rPr sz="2950" spc="5" dirty="0">
                <a:solidFill>
                  <a:srgbClr val="999999"/>
                </a:solidFill>
                <a:latin typeface="Calibri"/>
                <a:cs typeface="Calibri"/>
              </a:rPr>
              <a:t>Asian</a:t>
            </a:r>
            <a:r>
              <a:rPr sz="2950" spc="15" dirty="0">
                <a:solidFill>
                  <a:srgbClr val="999999"/>
                </a:solidFill>
                <a:latin typeface="Calibri"/>
                <a:cs typeface="Calibri"/>
              </a:rPr>
              <a:t> </a:t>
            </a:r>
            <a:r>
              <a:rPr sz="2950" dirty="0">
                <a:solidFill>
                  <a:srgbClr val="999999"/>
                </a:solidFill>
                <a:latin typeface="Calibri"/>
                <a:cs typeface="Calibri"/>
              </a:rPr>
              <a:t>Financial</a:t>
            </a:r>
            <a:r>
              <a:rPr sz="2950" spc="5" dirty="0">
                <a:solidFill>
                  <a:srgbClr val="999999"/>
                </a:solidFill>
                <a:latin typeface="Calibri"/>
                <a:cs typeface="Calibri"/>
              </a:rPr>
              <a:t> </a:t>
            </a:r>
            <a:r>
              <a:rPr sz="2950" spc="-5" dirty="0">
                <a:solidFill>
                  <a:srgbClr val="999999"/>
                </a:solidFill>
                <a:latin typeface="Calibri"/>
                <a:cs typeface="Calibri"/>
              </a:rPr>
              <a:t>Crisis</a:t>
            </a:r>
            <a:r>
              <a:rPr sz="2950" spc="30" dirty="0">
                <a:solidFill>
                  <a:srgbClr val="999999"/>
                </a:solidFill>
                <a:latin typeface="Calibri"/>
                <a:cs typeface="Calibri"/>
              </a:rPr>
              <a:t> </a:t>
            </a:r>
            <a:r>
              <a:rPr sz="2950" dirty="0">
                <a:solidFill>
                  <a:srgbClr val="999999"/>
                </a:solidFill>
                <a:latin typeface="Calibri"/>
                <a:cs typeface="Calibri"/>
              </a:rPr>
              <a:t>of</a:t>
            </a:r>
            <a:r>
              <a:rPr sz="2950" spc="10" dirty="0">
                <a:solidFill>
                  <a:srgbClr val="999999"/>
                </a:solidFill>
                <a:latin typeface="Calibri"/>
                <a:cs typeface="Calibri"/>
              </a:rPr>
              <a:t> </a:t>
            </a:r>
            <a:r>
              <a:rPr sz="2950" spc="5" dirty="0">
                <a:solidFill>
                  <a:srgbClr val="999999"/>
                </a:solidFill>
                <a:latin typeface="Calibri"/>
                <a:cs typeface="Calibri"/>
              </a:rPr>
              <a:t>1997, </a:t>
            </a:r>
            <a:r>
              <a:rPr sz="2950" dirty="0">
                <a:solidFill>
                  <a:srgbClr val="999999"/>
                </a:solidFill>
                <a:latin typeface="Calibri"/>
                <a:cs typeface="Calibri"/>
              </a:rPr>
              <a:t>Thai</a:t>
            </a:r>
            <a:r>
              <a:rPr sz="2950" spc="10" dirty="0">
                <a:solidFill>
                  <a:srgbClr val="999999"/>
                </a:solidFill>
                <a:latin typeface="Calibri"/>
                <a:cs typeface="Calibri"/>
              </a:rPr>
              <a:t> </a:t>
            </a:r>
            <a:r>
              <a:rPr sz="2950" dirty="0">
                <a:solidFill>
                  <a:srgbClr val="999999"/>
                </a:solidFill>
                <a:latin typeface="Calibri"/>
                <a:cs typeface="Calibri"/>
              </a:rPr>
              <a:t>baht</a:t>
            </a:r>
            <a:r>
              <a:rPr sz="2950" spc="-45" dirty="0">
                <a:solidFill>
                  <a:srgbClr val="999999"/>
                </a:solidFill>
                <a:latin typeface="Calibri"/>
                <a:cs typeface="Calibri"/>
              </a:rPr>
              <a:t> </a:t>
            </a:r>
            <a:r>
              <a:rPr sz="2950" spc="-10" dirty="0">
                <a:solidFill>
                  <a:srgbClr val="999999"/>
                </a:solidFill>
                <a:latin typeface="Calibri"/>
                <a:cs typeface="Calibri"/>
              </a:rPr>
              <a:t>was</a:t>
            </a:r>
            <a:r>
              <a:rPr sz="2950" spc="30" dirty="0">
                <a:solidFill>
                  <a:srgbClr val="999999"/>
                </a:solidFill>
                <a:latin typeface="Calibri"/>
                <a:cs typeface="Calibri"/>
              </a:rPr>
              <a:t> </a:t>
            </a:r>
            <a:r>
              <a:rPr sz="2950" spc="10" dirty="0">
                <a:solidFill>
                  <a:srgbClr val="999999"/>
                </a:solidFill>
                <a:latin typeface="Calibri"/>
                <a:cs typeface="Calibri"/>
              </a:rPr>
              <a:t>pegged</a:t>
            </a:r>
            <a:r>
              <a:rPr sz="2950" spc="-30" dirty="0">
                <a:solidFill>
                  <a:srgbClr val="999999"/>
                </a:solidFill>
                <a:latin typeface="Calibri"/>
                <a:cs typeface="Calibri"/>
              </a:rPr>
              <a:t> </a:t>
            </a:r>
            <a:r>
              <a:rPr sz="2950" spc="-5" dirty="0">
                <a:solidFill>
                  <a:srgbClr val="999999"/>
                </a:solidFill>
                <a:latin typeface="Calibri"/>
                <a:cs typeface="Calibri"/>
              </a:rPr>
              <a:t>to</a:t>
            </a:r>
            <a:r>
              <a:rPr sz="2950" spc="5" dirty="0">
                <a:solidFill>
                  <a:srgbClr val="999999"/>
                </a:solidFill>
                <a:latin typeface="Calibri"/>
                <a:cs typeface="Calibri"/>
              </a:rPr>
              <a:t> </a:t>
            </a:r>
            <a:r>
              <a:rPr sz="2950" spc="-15" dirty="0">
                <a:solidFill>
                  <a:srgbClr val="999999"/>
                </a:solidFill>
                <a:latin typeface="Calibri"/>
                <a:cs typeface="Calibri"/>
              </a:rPr>
              <a:t>USD.</a:t>
            </a:r>
            <a:endParaRPr sz="2950">
              <a:latin typeface="Calibri"/>
              <a:cs typeface="Calibri"/>
            </a:endParaRPr>
          </a:p>
          <a:p>
            <a:pPr marL="1992630" marR="105410" lvl="2" indent="-472440">
              <a:lnSpc>
                <a:spcPct val="100600"/>
              </a:lnSpc>
              <a:buFont typeface="Wingdings"/>
              <a:buChar char=""/>
              <a:tabLst>
                <a:tab pos="1993264" algn="l"/>
              </a:tabLst>
            </a:pPr>
            <a:r>
              <a:rPr sz="2950" spc="10" dirty="0">
                <a:solidFill>
                  <a:srgbClr val="999999"/>
                </a:solidFill>
                <a:latin typeface="Calibri"/>
                <a:cs typeface="Calibri"/>
              </a:rPr>
              <a:t>USD</a:t>
            </a:r>
            <a:r>
              <a:rPr sz="2950" spc="15" dirty="0">
                <a:solidFill>
                  <a:srgbClr val="999999"/>
                </a:solidFill>
                <a:latin typeface="Calibri"/>
                <a:cs typeface="Calibri"/>
              </a:rPr>
              <a:t> </a:t>
            </a:r>
            <a:r>
              <a:rPr sz="2950" spc="-25" dirty="0">
                <a:solidFill>
                  <a:srgbClr val="999999"/>
                </a:solidFill>
                <a:latin typeface="Calibri"/>
                <a:cs typeface="Calibri"/>
              </a:rPr>
              <a:t>kept</a:t>
            </a:r>
            <a:r>
              <a:rPr sz="2950" spc="10" dirty="0">
                <a:solidFill>
                  <a:srgbClr val="999999"/>
                </a:solidFill>
                <a:latin typeface="Calibri"/>
                <a:cs typeface="Calibri"/>
              </a:rPr>
              <a:t> </a:t>
            </a:r>
            <a:r>
              <a:rPr sz="2950" spc="-10" dirty="0">
                <a:solidFill>
                  <a:srgbClr val="999999"/>
                </a:solidFill>
                <a:latin typeface="Calibri"/>
                <a:cs typeface="Calibri"/>
              </a:rPr>
              <a:t>getting</a:t>
            </a:r>
            <a:r>
              <a:rPr sz="2950" dirty="0">
                <a:solidFill>
                  <a:srgbClr val="999999"/>
                </a:solidFill>
                <a:latin typeface="Calibri"/>
                <a:cs typeface="Calibri"/>
              </a:rPr>
              <a:t> </a:t>
            </a:r>
            <a:r>
              <a:rPr sz="2950" spc="-10" dirty="0">
                <a:solidFill>
                  <a:srgbClr val="999999"/>
                </a:solidFill>
                <a:latin typeface="Calibri"/>
                <a:cs typeface="Calibri"/>
              </a:rPr>
              <a:t>stronger</a:t>
            </a:r>
            <a:r>
              <a:rPr sz="2950" spc="-30" dirty="0">
                <a:solidFill>
                  <a:srgbClr val="999999"/>
                </a:solidFill>
                <a:latin typeface="Calibri"/>
                <a:cs typeface="Calibri"/>
              </a:rPr>
              <a:t> </a:t>
            </a:r>
            <a:r>
              <a:rPr sz="2950" spc="5" dirty="0">
                <a:solidFill>
                  <a:srgbClr val="999999"/>
                </a:solidFill>
                <a:latin typeface="Calibri"/>
                <a:cs typeface="Calibri"/>
              </a:rPr>
              <a:t>and</a:t>
            </a:r>
            <a:r>
              <a:rPr sz="2950" dirty="0">
                <a:solidFill>
                  <a:srgbClr val="999999"/>
                </a:solidFill>
                <a:latin typeface="Calibri"/>
                <a:cs typeface="Calibri"/>
              </a:rPr>
              <a:t> </a:t>
            </a:r>
            <a:r>
              <a:rPr sz="2950" spc="-35" dirty="0">
                <a:solidFill>
                  <a:srgbClr val="999999"/>
                </a:solidFill>
                <a:latin typeface="Calibri"/>
                <a:cs typeface="Calibri"/>
              </a:rPr>
              <a:t>stronger,</a:t>
            </a:r>
            <a:r>
              <a:rPr sz="2950" spc="5" dirty="0">
                <a:solidFill>
                  <a:srgbClr val="999999"/>
                </a:solidFill>
                <a:latin typeface="Calibri"/>
                <a:cs typeface="Calibri"/>
              </a:rPr>
              <a:t> </a:t>
            </a:r>
            <a:r>
              <a:rPr sz="2950" spc="10" dirty="0">
                <a:solidFill>
                  <a:srgbClr val="999999"/>
                </a:solidFill>
                <a:latin typeface="Calibri"/>
                <a:cs typeface="Calibri"/>
              </a:rPr>
              <a:t>and</a:t>
            </a:r>
            <a:r>
              <a:rPr sz="2950" spc="-5" dirty="0">
                <a:solidFill>
                  <a:srgbClr val="999999"/>
                </a:solidFill>
                <a:latin typeface="Calibri"/>
                <a:cs typeface="Calibri"/>
              </a:rPr>
              <a:t> </a:t>
            </a:r>
            <a:r>
              <a:rPr sz="2950" spc="5" dirty="0">
                <a:solidFill>
                  <a:srgbClr val="999999"/>
                </a:solidFill>
                <a:latin typeface="Calibri"/>
                <a:cs typeface="Calibri"/>
              </a:rPr>
              <a:t>the</a:t>
            </a:r>
            <a:r>
              <a:rPr sz="2950" dirty="0">
                <a:solidFill>
                  <a:srgbClr val="999999"/>
                </a:solidFill>
                <a:latin typeface="Calibri"/>
                <a:cs typeface="Calibri"/>
              </a:rPr>
              <a:t> Thailand government</a:t>
            </a:r>
            <a:r>
              <a:rPr sz="2950" spc="-50" dirty="0">
                <a:solidFill>
                  <a:srgbClr val="999999"/>
                </a:solidFill>
                <a:latin typeface="Calibri"/>
                <a:cs typeface="Calibri"/>
              </a:rPr>
              <a:t> </a:t>
            </a:r>
            <a:r>
              <a:rPr sz="2950" spc="-10" dirty="0">
                <a:solidFill>
                  <a:srgbClr val="999999"/>
                </a:solidFill>
                <a:latin typeface="Calibri"/>
                <a:cs typeface="Calibri"/>
              </a:rPr>
              <a:t>was</a:t>
            </a:r>
            <a:r>
              <a:rPr sz="2950" spc="15" dirty="0">
                <a:solidFill>
                  <a:srgbClr val="999999"/>
                </a:solidFill>
                <a:latin typeface="Calibri"/>
                <a:cs typeface="Calibri"/>
              </a:rPr>
              <a:t> </a:t>
            </a:r>
            <a:r>
              <a:rPr sz="2950" spc="-5" dirty="0">
                <a:solidFill>
                  <a:srgbClr val="999999"/>
                </a:solidFill>
                <a:latin typeface="Calibri"/>
                <a:cs typeface="Calibri"/>
              </a:rPr>
              <a:t>encouraging</a:t>
            </a:r>
            <a:r>
              <a:rPr sz="2950" dirty="0">
                <a:solidFill>
                  <a:srgbClr val="999999"/>
                </a:solidFill>
                <a:latin typeface="Calibri"/>
                <a:cs typeface="Calibri"/>
              </a:rPr>
              <a:t> banks </a:t>
            </a:r>
            <a:r>
              <a:rPr sz="2950" spc="5" dirty="0">
                <a:solidFill>
                  <a:srgbClr val="999999"/>
                </a:solidFill>
                <a:latin typeface="Calibri"/>
                <a:cs typeface="Calibri"/>
              </a:rPr>
              <a:t>and </a:t>
            </a:r>
            <a:r>
              <a:rPr sz="2950" spc="-650" dirty="0">
                <a:solidFill>
                  <a:srgbClr val="999999"/>
                </a:solidFill>
                <a:latin typeface="Calibri"/>
                <a:cs typeface="Calibri"/>
              </a:rPr>
              <a:t> </a:t>
            </a:r>
            <a:r>
              <a:rPr sz="2950" spc="-10" dirty="0">
                <a:solidFill>
                  <a:srgbClr val="999999"/>
                </a:solidFill>
                <a:latin typeface="Calibri"/>
                <a:cs typeface="Calibri"/>
              </a:rPr>
              <a:t>large</a:t>
            </a:r>
            <a:r>
              <a:rPr sz="2950" spc="-5" dirty="0">
                <a:solidFill>
                  <a:srgbClr val="999999"/>
                </a:solidFill>
                <a:latin typeface="Calibri"/>
                <a:cs typeface="Calibri"/>
              </a:rPr>
              <a:t> </a:t>
            </a:r>
            <a:r>
              <a:rPr sz="2950" dirty="0">
                <a:solidFill>
                  <a:srgbClr val="999999"/>
                </a:solidFill>
                <a:latin typeface="Calibri"/>
                <a:cs typeface="Calibri"/>
              </a:rPr>
              <a:t>companies</a:t>
            </a:r>
            <a:r>
              <a:rPr sz="2950" spc="-5" dirty="0">
                <a:solidFill>
                  <a:srgbClr val="999999"/>
                </a:solidFill>
                <a:latin typeface="Calibri"/>
                <a:cs typeface="Calibri"/>
              </a:rPr>
              <a:t> </a:t>
            </a:r>
            <a:r>
              <a:rPr sz="2950" spc="-10" dirty="0">
                <a:solidFill>
                  <a:srgbClr val="999999"/>
                </a:solidFill>
                <a:latin typeface="Calibri"/>
                <a:cs typeface="Calibri"/>
              </a:rPr>
              <a:t>to</a:t>
            </a:r>
            <a:r>
              <a:rPr sz="2950" dirty="0">
                <a:solidFill>
                  <a:srgbClr val="999999"/>
                </a:solidFill>
                <a:latin typeface="Calibri"/>
                <a:cs typeface="Calibri"/>
              </a:rPr>
              <a:t> </a:t>
            </a:r>
            <a:r>
              <a:rPr sz="2950" spc="-10" dirty="0">
                <a:solidFill>
                  <a:srgbClr val="999999"/>
                </a:solidFill>
                <a:latin typeface="Calibri"/>
                <a:cs typeface="Calibri"/>
              </a:rPr>
              <a:t>borrow</a:t>
            </a:r>
            <a:r>
              <a:rPr sz="2950" spc="5" dirty="0">
                <a:solidFill>
                  <a:srgbClr val="999999"/>
                </a:solidFill>
                <a:latin typeface="Calibri"/>
                <a:cs typeface="Calibri"/>
              </a:rPr>
              <a:t> </a:t>
            </a:r>
            <a:r>
              <a:rPr sz="2950" dirty="0">
                <a:solidFill>
                  <a:srgbClr val="999999"/>
                </a:solidFill>
                <a:latin typeface="Calibri"/>
                <a:cs typeface="Calibri"/>
              </a:rPr>
              <a:t>US </a:t>
            </a:r>
            <a:r>
              <a:rPr sz="2950" spc="-10" dirty="0">
                <a:solidFill>
                  <a:srgbClr val="999999"/>
                </a:solidFill>
                <a:latin typeface="Calibri"/>
                <a:cs typeface="Calibri"/>
              </a:rPr>
              <a:t>dollars</a:t>
            </a:r>
            <a:r>
              <a:rPr sz="2950" spc="25" dirty="0">
                <a:solidFill>
                  <a:srgbClr val="999999"/>
                </a:solidFill>
                <a:latin typeface="Calibri"/>
                <a:cs typeface="Calibri"/>
              </a:rPr>
              <a:t> </a:t>
            </a:r>
            <a:r>
              <a:rPr sz="2950" spc="5" dirty="0">
                <a:solidFill>
                  <a:srgbClr val="999999"/>
                </a:solidFill>
                <a:latin typeface="Calibri"/>
                <a:cs typeface="Calibri"/>
              </a:rPr>
              <a:t>without hedging</a:t>
            </a:r>
            <a:r>
              <a:rPr sz="2950" spc="-30" dirty="0">
                <a:solidFill>
                  <a:srgbClr val="999999"/>
                </a:solidFill>
                <a:latin typeface="Calibri"/>
                <a:cs typeface="Calibri"/>
              </a:rPr>
              <a:t> </a:t>
            </a:r>
            <a:r>
              <a:rPr sz="2950" spc="5" dirty="0">
                <a:solidFill>
                  <a:srgbClr val="999999"/>
                </a:solidFill>
                <a:latin typeface="Calibri"/>
                <a:cs typeface="Calibri"/>
              </a:rPr>
              <a:t>their</a:t>
            </a:r>
            <a:r>
              <a:rPr sz="2950" spc="-30" dirty="0">
                <a:solidFill>
                  <a:srgbClr val="999999"/>
                </a:solidFill>
                <a:latin typeface="Calibri"/>
                <a:cs typeface="Calibri"/>
              </a:rPr>
              <a:t> </a:t>
            </a:r>
            <a:r>
              <a:rPr sz="2950" spc="-5" dirty="0">
                <a:solidFill>
                  <a:srgbClr val="999999"/>
                </a:solidFill>
                <a:latin typeface="Calibri"/>
                <a:cs typeface="Calibri"/>
              </a:rPr>
              <a:t>exposure</a:t>
            </a:r>
            <a:endParaRPr sz="2950">
              <a:latin typeface="Calibri"/>
              <a:cs typeface="Calibri"/>
            </a:endParaRPr>
          </a:p>
          <a:p>
            <a:pPr marL="2746375" marR="5080" lvl="3" indent="-472440">
              <a:lnSpc>
                <a:spcPct val="100600"/>
              </a:lnSpc>
              <a:spcBef>
                <a:spcPts val="5"/>
              </a:spcBef>
              <a:buFont typeface="Wingdings"/>
              <a:buChar char=""/>
              <a:tabLst>
                <a:tab pos="2747010" algn="l"/>
              </a:tabLst>
            </a:pPr>
            <a:r>
              <a:rPr sz="2950" spc="5" dirty="0">
                <a:solidFill>
                  <a:srgbClr val="999999"/>
                </a:solidFill>
                <a:latin typeface="Calibri"/>
                <a:cs typeface="Calibri"/>
              </a:rPr>
              <a:t>The </a:t>
            </a:r>
            <a:r>
              <a:rPr sz="2950" spc="-10" dirty="0">
                <a:solidFill>
                  <a:srgbClr val="999999"/>
                </a:solidFill>
                <a:latin typeface="Calibri"/>
                <a:cs typeface="Calibri"/>
              </a:rPr>
              <a:t>central </a:t>
            </a:r>
            <a:r>
              <a:rPr sz="2950" spc="5" dirty="0">
                <a:solidFill>
                  <a:srgbClr val="999999"/>
                </a:solidFill>
                <a:latin typeface="Calibri"/>
                <a:cs typeface="Calibri"/>
              </a:rPr>
              <a:t>bank </a:t>
            </a:r>
            <a:r>
              <a:rPr sz="2950" dirty="0">
                <a:solidFill>
                  <a:srgbClr val="999999"/>
                </a:solidFill>
                <a:latin typeface="Calibri"/>
                <a:cs typeface="Calibri"/>
              </a:rPr>
              <a:t>of Thailand </a:t>
            </a:r>
            <a:r>
              <a:rPr sz="2950" spc="-5" dirty="0">
                <a:solidFill>
                  <a:srgbClr val="999999"/>
                </a:solidFill>
                <a:latin typeface="Calibri"/>
                <a:cs typeface="Calibri"/>
              </a:rPr>
              <a:t>couldn’t maintain </a:t>
            </a:r>
            <a:r>
              <a:rPr sz="2950" spc="5" dirty="0">
                <a:solidFill>
                  <a:srgbClr val="999999"/>
                </a:solidFill>
                <a:latin typeface="Calibri"/>
                <a:cs typeface="Calibri"/>
              </a:rPr>
              <a:t>the peg </a:t>
            </a:r>
            <a:r>
              <a:rPr sz="2950" dirty="0">
                <a:solidFill>
                  <a:srgbClr val="999999"/>
                </a:solidFill>
                <a:latin typeface="Calibri"/>
                <a:cs typeface="Calibri"/>
              </a:rPr>
              <a:t>eventually </a:t>
            </a:r>
            <a:r>
              <a:rPr sz="2950" spc="5" dirty="0">
                <a:solidFill>
                  <a:srgbClr val="999999"/>
                </a:solidFill>
                <a:latin typeface="Calibri"/>
                <a:cs typeface="Calibri"/>
              </a:rPr>
              <a:t>because </a:t>
            </a:r>
            <a:r>
              <a:rPr sz="2950" dirty="0">
                <a:solidFill>
                  <a:srgbClr val="999999"/>
                </a:solidFill>
                <a:latin typeface="Calibri"/>
                <a:cs typeface="Calibri"/>
              </a:rPr>
              <a:t>they </a:t>
            </a:r>
            <a:r>
              <a:rPr sz="2950" spc="-10" dirty="0">
                <a:solidFill>
                  <a:srgbClr val="999999"/>
                </a:solidFill>
                <a:latin typeface="Calibri"/>
                <a:cs typeface="Calibri"/>
              </a:rPr>
              <a:t>were </a:t>
            </a:r>
            <a:r>
              <a:rPr sz="2950" spc="5" dirty="0">
                <a:solidFill>
                  <a:srgbClr val="999999"/>
                </a:solidFill>
                <a:latin typeface="Calibri"/>
                <a:cs typeface="Calibri"/>
              </a:rPr>
              <a:t>running </a:t>
            </a:r>
            <a:r>
              <a:rPr sz="2950" spc="-655" dirty="0">
                <a:solidFill>
                  <a:srgbClr val="999999"/>
                </a:solidFill>
                <a:latin typeface="Calibri"/>
                <a:cs typeface="Calibri"/>
              </a:rPr>
              <a:t> </a:t>
            </a:r>
            <a:r>
              <a:rPr sz="2950" dirty="0">
                <a:solidFill>
                  <a:srgbClr val="999999"/>
                </a:solidFill>
                <a:latin typeface="Calibri"/>
                <a:cs typeface="Calibri"/>
              </a:rPr>
              <a:t>out of</a:t>
            </a:r>
            <a:r>
              <a:rPr sz="2950" spc="5" dirty="0">
                <a:solidFill>
                  <a:srgbClr val="999999"/>
                </a:solidFill>
                <a:latin typeface="Calibri"/>
                <a:cs typeface="Calibri"/>
              </a:rPr>
              <a:t> </a:t>
            </a:r>
            <a:r>
              <a:rPr sz="2950" dirty="0">
                <a:solidFill>
                  <a:srgbClr val="999999"/>
                </a:solidFill>
                <a:latin typeface="Calibri"/>
                <a:cs typeface="Calibri"/>
              </a:rPr>
              <a:t>reserves</a:t>
            </a:r>
            <a:r>
              <a:rPr sz="2950" spc="-40" dirty="0">
                <a:solidFill>
                  <a:srgbClr val="999999"/>
                </a:solidFill>
                <a:latin typeface="Calibri"/>
                <a:cs typeface="Calibri"/>
              </a:rPr>
              <a:t> </a:t>
            </a:r>
            <a:r>
              <a:rPr sz="2950" spc="-5" dirty="0">
                <a:solidFill>
                  <a:srgbClr val="999999"/>
                </a:solidFill>
                <a:latin typeface="Calibri"/>
                <a:cs typeface="Calibri"/>
              </a:rPr>
              <a:t>to</a:t>
            </a:r>
            <a:r>
              <a:rPr sz="2950" spc="5" dirty="0">
                <a:solidFill>
                  <a:srgbClr val="999999"/>
                </a:solidFill>
                <a:latin typeface="Calibri"/>
                <a:cs typeface="Calibri"/>
              </a:rPr>
              <a:t> </a:t>
            </a:r>
            <a:r>
              <a:rPr sz="2950" spc="-10" dirty="0">
                <a:solidFill>
                  <a:srgbClr val="999999"/>
                </a:solidFill>
                <a:latin typeface="Calibri"/>
                <a:cs typeface="Calibri"/>
              </a:rPr>
              <a:t>defend</a:t>
            </a:r>
            <a:r>
              <a:rPr sz="2950" spc="-55" dirty="0">
                <a:solidFill>
                  <a:srgbClr val="999999"/>
                </a:solidFill>
                <a:latin typeface="Calibri"/>
                <a:cs typeface="Calibri"/>
              </a:rPr>
              <a:t> </a:t>
            </a:r>
            <a:r>
              <a:rPr sz="2950" spc="5" dirty="0">
                <a:solidFill>
                  <a:srgbClr val="999999"/>
                </a:solidFill>
                <a:latin typeface="Calibri"/>
                <a:cs typeface="Calibri"/>
              </a:rPr>
              <a:t>the</a:t>
            </a:r>
            <a:r>
              <a:rPr sz="2950" spc="-5" dirty="0">
                <a:solidFill>
                  <a:srgbClr val="999999"/>
                </a:solidFill>
                <a:latin typeface="Calibri"/>
                <a:cs typeface="Calibri"/>
              </a:rPr>
              <a:t> </a:t>
            </a:r>
            <a:r>
              <a:rPr sz="2950" spc="5" dirty="0">
                <a:solidFill>
                  <a:srgbClr val="999999"/>
                </a:solidFill>
                <a:latin typeface="Calibri"/>
                <a:cs typeface="Calibri"/>
              </a:rPr>
              <a:t>peg</a:t>
            </a:r>
            <a:r>
              <a:rPr sz="2950" spc="-5" dirty="0">
                <a:solidFill>
                  <a:srgbClr val="999999"/>
                </a:solidFill>
                <a:latin typeface="Calibri"/>
                <a:cs typeface="Calibri"/>
              </a:rPr>
              <a:t> </a:t>
            </a:r>
            <a:r>
              <a:rPr sz="2950" spc="5" dirty="0">
                <a:solidFill>
                  <a:srgbClr val="999999"/>
                </a:solidFill>
                <a:latin typeface="Calibri"/>
                <a:cs typeface="Calibri"/>
              </a:rPr>
              <a:t>and</a:t>
            </a:r>
            <a:r>
              <a:rPr sz="2950" spc="-10" dirty="0">
                <a:solidFill>
                  <a:srgbClr val="999999"/>
                </a:solidFill>
                <a:latin typeface="Calibri"/>
                <a:cs typeface="Calibri"/>
              </a:rPr>
              <a:t> </a:t>
            </a:r>
            <a:r>
              <a:rPr sz="2950" dirty="0">
                <a:solidFill>
                  <a:srgbClr val="999999"/>
                </a:solidFill>
                <a:latin typeface="Calibri"/>
                <a:cs typeface="Calibri"/>
              </a:rPr>
              <a:t>didn’t</a:t>
            </a:r>
            <a:r>
              <a:rPr sz="2950" spc="-5" dirty="0">
                <a:solidFill>
                  <a:srgbClr val="999999"/>
                </a:solidFill>
                <a:latin typeface="Calibri"/>
                <a:cs typeface="Calibri"/>
              </a:rPr>
              <a:t> </a:t>
            </a:r>
            <a:r>
              <a:rPr sz="2950" spc="-15" dirty="0">
                <a:solidFill>
                  <a:srgbClr val="999999"/>
                </a:solidFill>
                <a:latin typeface="Calibri"/>
                <a:cs typeface="Calibri"/>
              </a:rPr>
              <a:t>have</a:t>
            </a:r>
            <a:r>
              <a:rPr sz="2950" spc="-5" dirty="0">
                <a:solidFill>
                  <a:srgbClr val="999999"/>
                </a:solidFill>
                <a:latin typeface="Calibri"/>
                <a:cs typeface="Calibri"/>
              </a:rPr>
              <a:t> </a:t>
            </a:r>
            <a:r>
              <a:rPr sz="2950" spc="5" dirty="0">
                <a:solidFill>
                  <a:srgbClr val="999999"/>
                </a:solidFill>
                <a:latin typeface="Calibri"/>
                <a:cs typeface="Calibri"/>
              </a:rPr>
              <a:t>enough</a:t>
            </a:r>
            <a:r>
              <a:rPr sz="2950" spc="-30" dirty="0">
                <a:solidFill>
                  <a:srgbClr val="999999"/>
                </a:solidFill>
                <a:latin typeface="Calibri"/>
                <a:cs typeface="Calibri"/>
              </a:rPr>
              <a:t> </a:t>
            </a:r>
            <a:r>
              <a:rPr sz="2950" spc="-10" dirty="0">
                <a:solidFill>
                  <a:srgbClr val="999999"/>
                </a:solidFill>
                <a:latin typeface="Calibri"/>
                <a:cs typeface="Calibri"/>
              </a:rPr>
              <a:t>dollars</a:t>
            </a:r>
            <a:r>
              <a:rPr sz="2950" spc="5" dirty="0">
                <a:solidFill>
                  <a:srgbClr val="999999"/>
                </a:solidFill>
                <a:latin typeface="Calibri"/>
                <a:cs typeface="Calibri"/>
              </a:rPr>
              <a:t> </a:t>
            </a:r>
            <a:r>
              <a:rPr sz="2950" spc="-5" dirty="0">
                <a:solidFill>
                  <a:srgbClr val="999999"/>
                </a:solidFill>
                <a:latin typeface="Calibri"/>
                <a:cs typeface="Calibri"/>
              </a:rPr>
              <a:t>to</a:t>
            </a:r>
            <a:r>
              <a:rPr sz="2950" spc="5" dirty="0">
                <a:solidFill>
                  <a:srgbClr val="999999"/>
                </a:solidFill>
                <a:latin typeface="Calibri"/>
                <a:cs typeface="Calibri"/>
              </a:rPr>
              <a:t> </a:t>
            </a:r>
            <a:r>
              <a:rPr sz="2950" spc="-15" dirty="0">
                <a:solidFill>
                  <a:srgbClr val="999999"/>
                </a:solidFill>
                <a:latin typeface="Calibri"/>
                <a:cs typeface="Calibri"/>
              </a:rPr>
              <a:t>pay</a:t>
            </a:r>
            <a:r>
              <a:rPr sz="2950" spc="-10" dirty="0">
                <a:solidFill>
                  <a:srgbClr val="999999"/>
                </a:solidFill>
                <a:latin typeface="Calibri"/>
                <a:cs typeface="Calibri"/>
              </a:rPr>
              <a:t> </a:t>
            </a:r>
            <a:r>
              <a:rPr sz="2950" spc="5" dirty="0">
                <a:solidFill>
                  <a:srgbClr val="999999"/>
                </a:solidFill>
                <a:latin typeface="Calibri"/>
                <a:cs typeface="Calibri"/>
              </a:rPr>
              <a:t>their</a:t>
            </a:r>
            <a:r>
              <a:rPr sz="2950" spc="-5" dirty="0">
                <a:solidFill>
                  <a:srgbClr val="999999"/>
                </a:solidFill>
                <a:latin typeface="Calibri"/>
                <a:cs typeface="Calibri"/>
              </a:rPr>
              <a:t> </a:t>
            </a:r>
            <a:r>
              <a:rPr sz="2950" dirty="0">
                <a:solidFill>
                  <a:srgbClr val="999999"/>
                </a:solidFill>
                <a:latin typeface="Calibri"/>
                <a:cs typeface="Calibri"/>
              </a:rPr>
              <a:t>debt</a:t>
            </a:r>
            <a:endParaRPr sz="2950">
              <a:latin typeface="Calibri"/>
              <a:cs typeface="Calibri"/>
            </a:endParaRPr>
          </a:p>
          <a:p>
            <a:pPr marL="473075" marR="1060450" lvl="4" indent="-473075" algn="r">
              <a:lnSpc>
                <a:spcPct val="100000"/>
              </a:lnSpc>
              <a:spcBef>
                <a:spcPts val="20"/>
              </a:spcBef>
              <a:buFont typeface="Wingdings"/>
              <a:buChar char=""/>
              <a:tabLst>
                <a:tab pos="473075" algn="l"/>
              </a:tabLst>
            </a:pPr>
            <a:r>
              <a:rPr sz="2950" spc="-10" dirty="0">
                <a:solidFill>
                  <a:srgbClr val="999999"/>
                </a:solidFill>
                <a:latin typeface="Calibri"/>
                <a:cs typeface="Calibri"/>
              </a:rPr>
              <a:t>Central</a:t>
            </a:r>
            <a:r>
              <a:rPr sz="2950" spc="-25" dirty="0">
                <a:solidFill>
                  <a:srgbClr val="999999"/>
                </a:solidFill>
                <a:latin typeface="Calibri"/>
                <a:cs typeface="Calibri"/>
              </a:rPr>
              <a:t> </a:t>
            </a:r>
            <a:r>
              <a:rPr sz="2950" spc="5" dirty="0">
                <a:solidFill>
                  <a:srgbClr val="999999"/>
                </a:solidFill>
                <a:latin typeface="Calibri"/>
                <a:cs typeface="Calibri"/>
              </a:rPr>
              <a:t>bank</a:t>
            </a:r>
            <a:r>
              <a:rPr sz="2950" spc="-15" dirty="0">
                <a:solidFill>
                  <a:srgbClr val="999999"/>
                </a:solidFill>
                <a:latin typeface="Calibri"/>
                <a:cs typeface="Calibri"/>
              </a:rPr>
              <a:t> </a:t>
            </a:r>
            <a:r>
              <a:rPr sz="2950" dirty="0">
                <a:solidFill>
                  <a:srgbClr val="999999"/>
                </a:solidFill>
                <a:latin typeface="Calibri"/>
                <a:cs typeface="Calibri"/>
              </a:rPr>
              <a:t>tried</a:t>
            </a:r>
            <a:r>
              <a:rPr sz="2950" spc="15" dirty="0">
                <a:solidFill>
                  <a:srgbClr val="999999"/>
                </a:solidFill>
                <a:latin typeface="Calibri"/>
                <a:cs typeface="Calibri"/>
              </a:rPr>
              <a:t> </a:t>
            </a:r>
            <a:r>
              <a:rPr sz="2950" spc="-10" dirty="0">
                <a:solidFill>
                  <a:srgbClr val="999999"/>
                </a:solidFill>
                <a:latin typeface="Calibri"/>
                <a:cs typeface="Calibri"/>
              </a:rPr>
              <a:t>to</a:t>
            </a:r>
            <a:r>
              <a:rPr sz="2950" spc="-15" dirty="0">
                <a:solidFill>
                  <a:srgbClr val="999999"/>
                </a:solidFill>
                <a:latin typeface="Calibri"/>
                <a:cs typeface="Calibri"/>
              </a:rPr>
              <a:t> </a:t>
            </a:r>
            <a:r>
              <a:rPr sz="2950" spc="-10" dirty="0">
                <a:solidFill>
                  <a:srgbClr val="999999"/>
                </a:solidFill>
                <a:latin typeface="Calibri"/>
                <a:cs typeface="Calibri"/>
              </a:rPr>
              <a:t>raise</a:t>
            </a:r>
            <a:r>
              <a:rPr sz="2950" spc="5" dirty="0">
                <a:solidFill>
                  <a:srgbClr val="999999"/>
                </a:solidFill>
                <a:latin typeface="Calibri"/>
                <a:cs typeface="Calibri"/>
              </a:rPr>
              <a:t> </a:t>
            </a:r>
            <a:r>
              <a:rPr sz="2950" spc="-20" dirty="0">
                <a:solidFill>
                  <a:srgbClr val="999999"/>
                </a:solidFill>
                <a:latin typeface="Calibri"/>
                <a:cs typeface="Calibri"/>
              </a:rPr>
              <a:t>rates</a:t>
            </a:r>
            <a:r>
              <a:rPr sz="2950" dirty="0">
                <a:solidFill>
                  <a:srgbClr val="999999"/>
                </a:solidFill>
                <a:latin typeface="Calibri"/>
                <a:cs typeface="Calibri"/>
              </a:rPr>
              <a:t> </a:t>
            </a:r>
            <a:r>
              <a:rPr sz="2950" spc="10" dirty="0">
                <a:solidFill>
                  <a:srgbClr val="999999"/>
                </a:solidFill>
                <a:latin typeface="Calibri"/>
                <a:cs typeface="Calibri"/>
              </a:rPr>
              <a:t>and</a:t>
            </a:r>
            <a:r>
              <a:rPr sz="2950" spc="-5" dirty="0">
                <a:solidFill>
                  <a:srgbClr val="999999"/>
                </a:solidFill>
                <a:latin typeface="Calibri"/>
                <a:cs typeface="Calibri"/>
              </a:rPr>
              <a:t> </a:t>
            </a:r>
            <a:r>
              <a:rPr sz="2950" spc="-10" dirty="0">
                <a:solidFill>
                  <a:srgbClr val="999999"/>
                </a:solidFill>
                <a:latin typeface="Calibri"/>
                <a:cs typeface="Calibri"/>
              </a:rPr>
              <a:t>restrict</a:t>
            </a:r>
            <a:r>
              <a:rPr sz="2950" spc="5" dirty="0">
                <a:solidFill>
                  <a:srgbClr val="999999"/>
                </a:solidFill>
                <a:latin typeface="Calibri"/>
                <a:cs typeface="Calibri"/>
              </a:rPr>
              <a:t> </a:t>
            </a:r>
            <a:r>
              <a:rPr sz="2950" dirty="0">
                <a:solidFill>
                  <a:srgbClr val="999999"/>
                </a:solidFill>
                <a:latin typeface="Calibri"/>
                <a:cs typeface="Calibri"/>
              </a:rPr>
              <a:t>speculation,</a:t>
            </a:r>
            <a:r>
              <a:rPr sz="2950" spc="5" dirty="0">
                <a:solidFill>
                  <a:srgbClr val="999999"/>
                </a:solidFill>
                <a:latin typeface="Calibri"/>
                <a:cs typeface="Calibri"/>
              </a:rPr>
              <a:t> but</a:t>
            </a:r>
            <a:r>
              <a:rPr sz="2950" spc="-20" dirty="0">
                <a:solidFill>
                  <a:srgbClr val="999999"/>
                </a:solidFill>
                <a:latin typeface="Calibri"/>
                <a:cs typeface="Calibri"/>
              </a:rPr>
              <a:t> </a:t>
            </a:r>
            <a:r>
              <a:rPr sz="2950" dirty="0">
                <a:solidFill>
                  <a:srgbClr val="999999"/>
                </a:solidFill>
                <a:latin typeface="Calibri"/>
                <a:cs typeface="Calibri"/>
              </a:rPr>
              <a:t>it</a:t>
            </a:r>
            <a:r>
              <a:rPr sz="2950" spc="5" dirty="0">
                <a:solidFill>
                  <a:srgbClr val="999999"/>
                </a:solidFill>
                <a:latin typeface="Calibri"/>
                <a:cs typeface="Calibri"/>
              </a:rPr>
              <a:t> </a:t>
            </a:r>
            <a:r>
              <a:rPr sz="2950" spc="-10" dirty="0">
                <a:solidFill>
                  <a:srgbClr val="999999"/>
                </a:solidFill>
                <a:latin typeface="Calibri"/>
                <a:cs typeface="Calibri"/>
              </a:rPr>
              <a:t>still</a:t>
            </a:r>
            <a:r>
              <a:rPr sz="2950" spc="40" dirty="0">
                <a:solidFill>
                  <a:srgbClr val="999999"/>
                </a:solidFill>
                <a:latin typeface="Calibri"/>
                <a:cs typeface="Calibri"/>
              </a:rPr>
              <a:t> </a:t>
            </a:r>
            <a:r>
              <a:rPr sz="2950" dirty="0">
                <a:solidFill>
                  <a:srgbClr val="999999"/>
                </a:solidFill>
                <a:latin typeface="Calibri"/>
                <a:cs typeface="Calibri"/>
              </a:rPr>
              <a:t>wasn’t</a:t>
            </a:r>
            <a:r>
              <a:rPr sz="2950" spc="5" dirty="0">
                <a:solidFill>
                  <a:srgbClr val="999999"/>
                </a:solidFill>
                <a:latin typeface="Calibri"/>
                <a:cs typeface="Calibri"/>
              </a:rPr>
              <a:t> </a:t>
            </a:r>
            <a:r>
              <a:rPr sz="2950" spc="10" dirty="0">
                <a:solidFill>
                  <a:srgbClr val="999999"/>
                </a:solidFill>
                <a:latin typeface="Calibri"/>
                <a:cs typeface="Calibri"/>
              </a:rPr>
              <a:t>enough</a:t>
            </a:r>
            <a:endParaRPr sz="2950">
              <a:latin typeface="Calibri"/>
              <a:cs typeface="Calibri"/>
            </a:endParaRPr>
          </a:p>
          <a:p>
            <a:pPr marL="1238885" marR="1158875" lvl="1" indent="-1239520" algn="r">
              <a:lnSpc>
                <a:spcPct val="100000"/>
              </a:lnSpc>
              <a:spcBef>
                <a:spcPts val="25"/>
              </a:spcBef>
              <a:buFont typeface="Wingdings"/>
              <a:buChar char=""/>
              <a:tabLst>
                <a:tab pos="1239520" algn="l"/>
              </a:tabLst>
            </a:pPr>
            <a:r>
              <a:rPr sz="2950" spc="-5" dirty="0">
                <a:solidFill>
                  <a:srgbClr val="999999"/>
                </a:solidFill>
                <a:latin typeface="Calibri"/>
                <a:cs typeface="Calibri"/>
              </a:rPr>
              <a:t>Soros </a:t>
            </a:r>
            <a:r>
              <a:rPr sz="2950" spc="-10" dirty="0">
                <a:solidFill>
                  <a:srgbClr val="999999"/>
                </a:solidFill>
                <a:latin typeface="Calibri"/>
                <a:cs typeface="Calibri"/>
              </a:rPr>
              <a:t>realized</a:t>
            </a:r>
            <a:r>
              <a:rPr sz="2950" spc="20" dirty="0">
                <a:solidFill>
                  <a:srgbClr val="999999"/>
                </a:solidFill>
                <a:latin typeface="Calibri"/>
                <a:cs typeface="Calibri"/>
              </a:rPr>
              <a:t> </a:t>
            </a:r>
            <a:r>
              <a:rPr sz="2950" dirty="0">
                <a:solidFill>
                  <a:srgbClr val="999999"/>
                </a:solidFill>
                <a:latin typeface="Calibri"/>
                <a:cs typeface="Calibri"/>
              </a:rPr>
              <a:t>that</a:t>
            </a:r>
            <a:r>
              <a:rPr sz="2950" spc="-15" dirty="0">
                <a:solidFill>
                  <a:srgbClr val="999999"/>
                </a:solidFill>
                <a:latin typeface="Calibri"/>
                <a:cs typeface="Calibri"/>
              </a:rPr>
              <a:t> </a:t>
            </a:r>
            <a:r>
              <a:rPr sz="2950" spc="5" dirty="0">
                <a:solidFill>
                  <a:srgbClr val="999999"/>
                </a:solidFill>
                <a:latin typeface="Calibri"/>
                <a:cs typeface="Calibri"/>
              </a:rPr>
              <a:t>something</a:t>
            </a:r>
            <a:r>
              <a:rPr sz="2950" spc="-25" dirty="0">
                <a:solidFill>
                  <a:srgbClr val="999999"/>
                </a:solidFill>
                <a:latin typeface="Calibri"/>
                <a:cs typeface="Calibri"/>
              </a:rPr>
              <a:t> </a:t>
            </a:r>
            <a:r>
              <a:rPr sz="2950" dirty="0">
                <a:solidFill>
                  <a:srgbClr val="999999"/>
                </a:solidFill>
                <a:latin typeface="Calibri"/>
                <a:cs typeface="Calibri"/>
              </a:rPr>
              <a:t>of</a:t>
            </a:r>
            <a:r>
              <a:rPr sz="2950" spc="10" dirty="0">
                <a:solidFill>
                  <a:srgbClr val="999999"/>
                </a:solidFill>
                <a:latin typeface="Calibri"/>
                <a:cs typeface="Calibri"/>
              </a:rPr>
              <a:t> </a:t>
            </a:r>
            <a:r>
              <a:rPr sz="2950" spc="5" dirty="0">
                <a:solidFill>
                  <a:srgbClr val="999999"/>
                </a:solidFill>
                <a:latin typeface="Calibri"/>
                <a:cs typeface="Calibri"/>
              </a:rPr>
              <a:t>this</a:t>
            </a:r>
            <a:r>
              <a:rPr sz="2950" spc="10" dirty="0">
                <a:solidFill>
                  <a:srgbClr val="999999"/>
                </a:solidFill>
                <a:latin typeface="Calibri"/>
                <a:cs typeface="Calibri"/>
              </a:rPr>
              <a:t> </a:t>
            </a:r>
            <a:r>
              <a:rPr sz="2950" spc="5" dirty="0">
                <a:solidFill>
                  <a:srgbClr val="999999"/>
                </a:solidFill>
                <a:latin typeface="Calibri"/>
                <a:cs typeface="Calibri"/>
              </a:rPr>
              <a:t>magnitude</a:t>
            </a:r>
            <a:r>
              <a:rPr sz="2950" spc="-20" dirty="0">
                <a:solidFill>
                  <a:srgbClr val="999999"/>
                </a:solidFill>
                <a:latin typeface="Calibri"/>
                <a:cs typeface="Calibri"/>
              </a:rPr>
              <a:t> </a:t>
            </a:r>
            <a:r>
              <a:rPr sz="2950" spc="-5" dirty="0">
                <a:solidFill>
                  <a:srgbClr val="999999"/>
                </a:solidFill>
                <a:latin typeface="Calibri"/>
                <a:cs typeface="Calibri"/>
              </a:rPr>
              <a:t>could</a:t>
            </a:r>
            <a:r>
              <a:rPr sz="2950" spc="5" dirty="0">
                <a:solidFill>
                  <a:srgbClr val="999999"/>
                </a:solidFill>
                <a:latin typeface="Calibri"/>
                <a:cs typeface="Calibri"/>
              </a:rPr>
              <a:t> </a:t>
            </a:r>
            <a:r>
              <a:rPr sz="2950" spc="10" dirty="0">
                <a:solidFill>
                  <a:srgbClr val="999999"/>
                </a:solidFill>
                <a:latin typeface="Calibri"/>
                <a:cs typeface="Calibri"/>
              </a:rPr>
              <a:t>happen</a:t>
            </a:r>
            <a:r>
              <a:rPr sz="2950" spc="-20" dirty="0">
                <a:solidFill>
                  <a:srgbClr val="999999"/>
                </a:solidFill>
                <a:latin typeface="Calibri"/>
                <a:cs typeface="Calibri"/>
              </a:rPr>
              <a:t> </a:t>
            </a:r>
            <a:r>
              <a:rPr sz="2950" spc="10" dirty="0">
                <a:solidFill>
                  <a:srgbClr val="999999"/>
                </a:solidFill>
                <a:latin typeface="Calibri"/>
                <a:cs typeface="Calibri"/>
              </a:rPr>
              <a:t>and</a:t>
            </a:r>
            <a:r>
              <a:rPr sz="2950" spc="-10" dirty="0">
                <a:solidFill>
                  <a:srgbClr val="999999"/>
                </a:solidFill>
                <a:latin typeface="Calibri"/>
                <a:cs typeface="Calibri"/>
              </a:rPr>
              <a:t> </a:t>
            </a:r>
            <a:r>
              <a:rPr sz="2950" spc="-5" dirty="0">
                <a:solidFill>
                  <a:srgbClr val="999999"/>
                </a:solidFill>
                <a:latin typeface="Calibri"/>
                <a:cs typeface="Calibri"/>
              </a:rPr>
              <a:t>shorted</a:t>
            </a:r>
            <a:r>
              <a:rPr sz="2950" dirty="0">
                <a:solidFill>
                  <a:srgbClr val="999999"/>
                </a:solidFill>
                <a:latin typeface="Calibri"/>
                <a:cs typeface="Calibri"/>
              </a:rPr>
              <a:t> </a:t>
            </a:r>
            <a:r>
              <a:rPr sz="2950" spc="5" dirty="0">
                <a:solidFill>
                  <a:srgbClr val="999999"/>
                </a:solidFill>
                <a:latin typeface="Calibri"/>
                <a:cs typeface="Calibri"/>
              </a:rPr>
              <a:t>1bn</a:t>
            </a:r>
            <a:r>
              <a:rPr sz="2950" dirty="0">
                <a:solidFill>
                  <a:srgbClr val="999999"/>
                </a:solidFill>
                <a:latin typeface="Calibri"/>
                <a:cs typeface="Calibri"/>
              </a:rPr>
              <a:t> of</a:t>
            </a:r>
            <a:r>
              <a:rPr sz="2950" spc="10" dirty="0">
                <a:solidFill>
                  <a:srgbClr val="999999"/>
                </a:solidFill>
                <a:latin typeface="Calibri"/>
                <a:cs typeface="Calibri"/>
              </a:rPr>
              <a:t> </a:t>
            </a:r>
            <a:r>
              <a:rPr sz="2950" spc="5" dirty="0">
                <a:solidFill>
                  <a:srgbClr val="999999"/>
                </a:solidFill>
                <a:latin typeface="Calibri"/>
                <a:cs typeface="Calibri"/>
              </a:rPr>
              <a:t>the</a:t>
            </a:r>
            <a:r>
              <a:rPr sz="2950" dirty="0">
                <a:solidFill>
                  <a:srgbClr val="999999"/>
                </a:solidFill>
                <a:latin typeface="Calibri"/>
                <a:cs typeface="Calibri"/>
              </a:rPr>
              <a:t> </a:t>
            </a:r>
            <a:r>
              <a:rPr sz="2950" spc="5" dirty="0">
                <a:solidFill>
                  <a:srgbClr val="999999"/>
                </a:solidFill>
                <a:latin typeface="Calibri"/>
                <a:cs typeface="Calibri"/>
              </a:rPr>
              <a:t>Thai</a:t>
            </a:r>
            <a:r>
              <a:rPr sz="2950" dirty="0">
                <a:solidFill>
                  <a:srgbClr val="999999"/>
                </a:solidFill>
                <a:latin typeface="Calibri"/>
                <a:cs typeface="Calibri"/>
              </a:rPr>
              <a:t> baht</a:t>
            </a:r>
            <a:endParaRPr sz="2950">
              <a:latin typeface="Calibri"/>
              <a:cs typeface="Calibri"/>
            </a:endParaRPr>
          </a:p>
        </p:txBody>
      </p:sp>
      <p:pic>
        <p:nvPicPr>
          <p:cNvPr id="5" name="object 5"/>
          <p:cNvPicPr/>
          <p:nvPr/>
        </p:nvPicPr>
        <p:blipFill>
          <a:blip r:embed="rId2" cstate="print"/>
          <a:stretch>
            <a:fillRect/>
          </a:stretch>
        </p:blipFill>
        <p:spPr>
          <a:xfrm>
            <a:off x="2557927" y="6977763"/>
            <a:ext cx="2849400" cy="3570544"/>
          </a:xfrm>
          <a:prstGeom prst="rect">
            <a:avLst/>
          </a:prstGeom>
        </p:spPr>
      </p:pic>
      <p:pic>
        <p:nvPicPr>
          <p:cNvPr id="6" name="object 6"/>
          <p:cNvPicPr/>
          <p:nvPr/>
        </p:nvPicPr>
        <p:blipFill>
          <a:blip r:embed="rId3" cstate="print"/>
          <a:stretch>
            <a:fillRect/>
          </a:stretch>
        </p:blipFill>
        <p:spPr>
          <a:xfrm>
            <a:off x="11875012" y="7219971"/>
            <a:ext cx="5684980" cy="3054717"/>
          </a:xfrm>
          <a:prstGeom prst="rect">
            <a:avLst/>
          </a:prstGeom>
        </p:spPr>
      </p:pic>
      <p:sp>
        <p:nvSpPr>
          <p:cNvPr id="7" name="object 7"/>
          <p:cNvSpPr txBox="1"/>
          <p:nvPr/>
        </p:nvSpPr>
        <p:spPr>
          <a:xfrm>
            <a:off x="9068401" y="7745779"/>
            <a:ext cx="1360805" cy="1283335"/>
          </a:xfrm>
          <a:prstGeom prst="rect">
            <a:avLst/>
          </a:prstGeom>
        </p:spPr>
        <p:txBody>
          <a:bodyPr vert="horz" wrap="square" lIns="0" tIns="12700" rIns="0" bIns="0" rtlCol="0">
            <a:spAutoFit/>
          </a:bodyPr>
          <a:lstStyle/>
          <a:p>
            <a:pPr marL="12700">
              <a:lnSpc>
                <a:spcPct val="100000"/>
              </a:lnSpc>
              <a:spcBef>
                <a:spcPts val="100"/>
              </a:spcBef>
            </a:pPr>
            <a:r>
              <a:rPr sz="8250" spc="-30" dirty="0">
                <a:latin typeface="Calibri"/>
                <a:cs typeface="Calibri"/>
              </a:rPr>
              <a:t>V</a:t>
            </a:r>
            <a:r>
              <a:rPr sz="8250" spc="-10" dirty="0">
                <a:latin typeface="Calibri"/>
                <a:cs typeface="Calibri"/>
              </a:rPr>
              <a:t>S.</a:t>
            </a:r>
            <a:endParaRPr sz="8250">
              <a:latin typeface="Calibri"/>
              <a:cs typeface="Calibri"/>
            </a:endParaRPr>
          </a:p>
        </p:txBody>
      </p:sp>
      <p:sp>
        <p:nvSpPr>
          <p:cNvPr id="8" name="object 8"/>
          <p:cNvSpPr txBox="1">
            <a:spLocks noGrp="1"/>
          </p:cNvSpPr>
          <p:nvPr>
            <p:ph type="sldNum" sz="quarter" idx="7"/>
          </p:nvPr>
        </p:nvSpPr>
        <p:spPr>
          <a:prstGeom prst="rect">
            <a:avLst/>
          </a:prstGeom>
        </p:spPr>
        <p:txBody>
          <a:bodyPr vert="horz" wrap="square" lIns="0" tIns="36195" rIns="0" bIns="0" rtlCol="0">
            <a:spAutoFit/>
          </a:bodyPr>
          <a:lstStyle/>
          <a:p>
            <a:pPr marL="38100">
              <a:lnSpc>
                <a:spcPct val="100000"/>
              </a:lnSpc>
              <a:spcBef>
                <a:spcPts val="285"/>
              </a:spcBef>
            </a:pPr>
            <a:fld id="{81D60167-4931-47E6-BA6A-407CBD079E47}" type="slidenum">
              <a:rPr spc="15" dirty="0"/>
              <a:t>15</a:t>
            </a:fld>
            <a:endParaRPr spc="1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4" y="1133"/>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5860081" y="1133"/>
            <a:ext cx="8382696" cy="11307084"/>
          </a:xfrm>
          <a:prstGeom prst="rect">
            <a:avLst/>
          </a:prstGeom>
          <a:solidFill>
            <a:srgbClr val="245D8D">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6010237" y="2307718"/>
            <a:ext cx="8186339" cy="853439"/>
          </a:xfrm>
          <a:prstGeom prst="rect">
            <a:avLst/>
          </a:prstGeom>
          <a:noFill/>
        </p:spPr>
        <p:txBody>
          <a:bodyPr wrap="square" rtlCol="0">
            <a:spAutoFit/>
          </a:bodyPr>
          <a:lstStyle/>
          <a:p>
            <a:pPr algn="ctr"/>
            <a:r>
              <a:rPr lang="en-US" sz="4946" b="1" spc="495" dirty="0">
                <a:solidFill>
                  <a:schemeClr val="bg1"/>
                </a:solidFill>
                <a:latin typeface="Garamond" panose="02020404030301010803" pitchFamily="18" charset="0"/>
                <a:ea typeface="Verdana" panose="020B0604030504040204" pitchFamily="34" charset="0"/>
                <a:cs typeface="Calibri" panose="020F0502020204030204" pitchFamily="34" charset="0"/>
              </a:rPr>
              <a:t>What is a bond?</a:t>
            </a:r>
          </a:p>
        </p:txBody>
      </p:sp>
      <p:cxnSp>
        <p:nvCxnSpPr>
          <p:cNvPr id="11" name="Straight Connector 10">
            <a:extLst>
              <a:ext uri="{FF2B5EF4-FFF2-40B4-BE49-F238E27FC236}">
                <a16:creationId xmlns:a16="http://schemas.microsoft.com/office/drawing/2014/main" id="{88CEA7C3-2584-0048-8AA6-1FEF167A85D7}"/>
              </a:ext>
            </a:extLst>
          </p:cNvPr>
          <p:cNvCxnSpPr/>
          <p:nvPr/>
        </p:nvCxnSpPr>
        <p:spPr>
          <a:xfrm>
            <a:off x="7939202" y="3744141"/>
            <a:ext cx="4224452" cy="0"/>
          </a:xfrm>
          <a:prstGeom prst="line">
            <a:avLst/>
          </a:prstGeom>
          <a:ln w="25400">
            <a:solidFill>
              <a:schemeClr val="bg1"/>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sp>
        <p:nvSpPr>
          <p:cNvPr id="10" name="TextBox 9">
            <a:extLst>
              <a:ext uri="{FF2B5EF4-FFF2-40B4-BE49-F238E27FC236}">
                <a16:creationId xmlns:a16="http://schemas.microsoft.com/office/drawing/2014/main" id="{B4CFC66C-5750-854A-AE4C-9767FDA7E86F}"/>
              </a:ext>
            </a:extLst>
          </p:cNvPr>
          <p:cNvSpPr txBox="1"/>
          <p:nvPr/>
        </p:nvSpPr>
        <p:spPr>
          <a:xfrm>
            <a:off x="6591546" y="3124556"/>
            <a:ext cx="6919764" cy="10618291"/>
          </a:xfrm>
          <a:prstGeom prst="rect">
            <a:avLst/>
          </a:prstGeom>
          <a:noFill/>
        </p:spPr>
        <p:txBody>
          <a:bodyPr wrap="square" rtlCol="0">
            <a:spAutoFit/>
          </a:bodyPr>
          <a:lstStyle/>
          <a:p>
            <a:pPr>
              <a:lnSpc>
                <a:spcPct val="200000"/>
              </a:lnSpc>
            </a:pPr>
            <a:endParaRPr lang="en-US" sz="3600" dirty="0">
              <a:solidFill>
                <a:schemeClr val="bg1"/>
              </a:solidFill>
              <a:latin typeface="Garamond" panose="02020404030301010803" pitchFamily="18" charset="0"/>
            </a:endParaRPr>
          </a:p>
          <a:p>
            <a:pPr marL="1225014" lvl="1" indent="-471145" fontAlgn="base">
              <a:lnSpc>
                <a:spcPct val="200000"/>
              </a:lnSpc>
              <a:buFont typeface="Wingdings" pitchFamily="2" charset="2"/>
              <a:buChar char="v"/>
            </a:pPr>
            <a:r>
              <a:rPr lang="en-US" sz="3600" dirty="0">
                <a:solidFill>
                  <a:schemeClr val="bg1"/>
                </a:solidFill>
                <a:latin typeface="Garamond" panose="02020404030301010803" pitchFamily="18" charset="0"/>
              </a:rPr>
              <a:t>“Fixed Income”</a:t>
            </a:r>
          </a:p>
          <a:p>
            <a:pPr marL="1225014" lvl="1" indent="-471145" fontAlgn="base">
              <a:lnSpc>
                <a:spcPct val="200000"/>
              </a:lnSpc>
              <a:buFont typeface="Wingdings" pitchFamily="2" charset="2"/>
              <a:buChar char="v"/>
            </a:pPr>
            <a:r>
              <a:rPr lang="en-US" sz="3600" dirty="0">
                <a:solidFill>
                  <a:schemeClr val="bg1"/>
                </a:solidFill>
                <a:latin typeface="Garamond" panose="02020404030301010803" pitchFamily="18" charset="0"/>
              </a:rPr>
              <a:t>Price of a bond </a:t>
            </a:r>
          </a:p>
          <a:p>
            <a:pPr marL="1225014" lvl="1" indent="-471145" fontAlgn="base">
              <a:lnSpc>
                <a:spcPct val="200000"/>
              </a:lnSpc>
              <a:buFont typeface="Wingdings" pitchFamily="2" charset="2"/>
              <a:buChar char="v"/>
            </a:pPr>
            <a:r>
              <a:rPr lang="en-US" sz="3600" dirty="0">
                <a:solidFill>
                  <a:schemeClr val="bg1"/>
                </a:solidFill>
                <a:latin typeface="Garamond" panose="02020404030301010803" pitchFamily="18" charset="0"/>
              </a:rPr>
              <a:t>Interest </a:t>
            </a:r>
          </a:p>
          <a:p>
            <a:pPr marL="1225014" lvl="1" indent="-471145" fontAlgn="base">
              <a:lnSpc>
                <a:spcPct val="200000"/>
              </a:lnSpc>
              <a:buFont typeface="Wingdings" pitchFamily="2" charset="2"/>
              <a:buChar char="v"/>
            </a:pPr>
            <a:r>
              <a:rPr lang="en-US" sz="3600" dirty="0">
                <a:solidFill>
                  <a:schemeClr val="bg1"/>
                </a:solidFill>
                <a:latin typeface="Garamond" panose="02020404030301010803" pitchFamily="18" charset="0"/>
              </a:rPr>
              <a:t>Principal </a:t>
            </a:r>
          </a:p>
          <a:p>
            <a:pPr marL="1225014" lvl="1" indent="-471145" fontAlgn="base">
              <a:lnSpc>
                <a:spcPct val="200000"/>
              </a:lnSpc>
              <a:buFont typeface="Wingdings" pitchFamily="2" charset="2"/>
              <a:buChar char="v"/>
            </a:pPr>
            <a:r>
              <a:rPr lang="en-US" sz="3600" dirty="0">
                <a:solidFill>
                  <a:schemeClr val="bg1"/>
                </a:solidFill>
                <a:latin typeface="Garamond" panose="02020404030301010803" pitchFamily="18" charset="0"/>
              </a:rPr>
              <a:t>Zero Coupon vs. Coupon</a:t>
            </a:r>
          </a:p>
          <a:p>
            <a:pPr marL="1225014" lvl="1" indent="-471145" fontAlgn="base">
              <a:buFont typeface="Wingdings" pitchFamily="2" charset="2"/>
              <a:buChar char="v"/>
            </a:pPr>
            <a:endParaRPr lang="en-US" sz="36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6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6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6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6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600" dirty="0">
              <a:solidFill>
                <a:schemeClr val="bg1"/>
              </a:solidFill>
              <a:latin typeface="Garamond" panose="02020404030301010803" pitchFamily="18" charset="0"/>
            </a:endParaRPr>
          </a:p>
          <a:p>
            <a:pPr marL="471145" indent="-471145">
              <a:buFont typeface="Wingdings" pitchFamily="2" charset="2"/>
              <a:buChar char="v"/>
            </a:pPr>
            <a:endParaRPr lang="en-US" sz="36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589492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 y="1133"/>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5860081" y="1133"/>
            <a:ext cx="8382696" cy="11307084"/>
          </a:xfrm>
          <a:prstGeom prst="rect">
            <a:avLst/>
          </a:prstGeom>
          <a:solidFill>
            <a:srgbClr val="245D8D">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6010237" y="2307718"/>
            <a:ext cx="8186339" cy="853439"/>
          </a:xfrm>
          <a:prstGeom prst="rect">
            <a:avLst/>
          </a:prstGeom>
          <a:noFill/>
        </p:spPr>
        <p:txBody>
          <a:bodyPr wrap="square" rtlCol="0">
            <a:spAutoFit/>
          </a:bodyPr>
          <a:lstStyle/>
          <a:p>
            <a:pPr algn="ctr"/>
            <a:r>
              <a:rPr lang="en-US" sz="4946" b="1" spc="495" dirty="0">
                <a:solidFill>
                  <a:schemeClr val="bg1"/>
                </a:solidFill>
                <a:latin typeface="Garamond" panose="02020404030301010803" pitchFamily="18" charset="0"/>
                <a:ea typeface="Verdana" panose="020B0604030504040204" pitchFamily="34" charset="0"/>
                <a:cs typeface="Calibri" panose="020F0502020204030204" pitchFamily="34" charset="0"/>
              </a:rPr>
              <a:t>Bond Terminology</a:t>
            </a:r>
          </a:p>
        </p:txBody>
      </p:sp>
      <p:cxnSp>
        <p:nvCxnSpPr>
          <p:cNvPr id="11" name="Straight Connector 10">
            <a:extLst>
              <a:ext uri="{FF2B5EF4-FFF2-40B4-BE49-F238E27FC236}">
                <a16:creationId xmlns:a16="http://schemas.microsoft.com/office/drawing/2014/main" id="{88CEA7C3-2584-0048-8AA6-1FEF167A85D7}"/>
              </a:ext>
            </a:extLst>
          </p:cNvPr>
          <p:cNvCxnSpPr/>
          <p:nvPr/>
        </p:nvCxnSpPr>
        <p:spPr>
          <a:xfrm>
            <a:off x="7939202" y="3744141"/>
            <a:ext cx="4224452" cy="0"/>
          </a:xfrm>
          <a:prstGeom prst="line">
            <a:avLst/>
          </a:prstGeom>
          <a:ln w="25400">
            <a:solidFill>
              <a:schemeClr val="bg1"/>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sp>
        <p:nvSpPr>
          <p:cNvPr id="10" name="TextBox 9">
            <a:extLst>
              <a:ext uri="{FF2B5EF4-FFF2-40B4-BE49-F238E27FC236}">
                <a16:creationId xmlns:a16="http://schemas.microsoft.com/office/drawing/2014/main" id="{B4CFC66C-5750-854A-AE4C-9767FDA7E86F}"/>
              </a:ext>
            </a:extLst>
          </p:cNvPr>
          <p:cNvSpPr txBox="1"/>
          <p:nvPr/>
        </p:nvSpPr>
        <p:spPr>
          <a:xfrm>
            <a:off x="6600104" y="3102588"/>
            <a:ext cx="6919764" cy="10926068"/>
          </a:xfrm>
          <a:prstGeom prst="rect">
            <a:avLst/>
          </a:prstGeom>
          <a:noFill/>
        </p:spPr>
        <p:txBody>
          <a:bodyPr wrap="square" rtlCol="0">
            <a:spAutoFit/>
          </a:bodyPr>
          <a:lstStyle/>
          <a:p>
            <a:pPr>
              <a:lnSpc>
                <a:spcPct val="200000"/>
              </a:lnSpc>
            </a:pPr>
            <a:endParaRPr lang="en-US" sz="3200" dirty="0">
              <a:solidFill>
                <a:schemeClr val="bg1"/>
              </a:solidFill>
              <a:latin typeface="Garamond" panose="02020404030301010803" pitchFamily="18" charset="0"/>
            </a:endParaRPr>
          </a:p>
          <a:p>
            <a:pPr marL="1225014" lvl="1" indent="-471145" fontAlgn="base">
              <a:lnSpc>
                <a:spcPct val="200000"/>
              </a:lnSpc>
              <a:buFont typeface="Wingdings" pitchFamily="2" charset="2"/>
              <a:buChar char="v"/>
            </a:pPr>
            <a:r>
              <a:rPr lang="en-US" sz="3200" dirty="0">
                <a:solidFill>
                  <a:schemeClr val="bg1"/>
                </a:solidFill>
                <a:latin typeface="Garamond" panose="02020404030301010803" pitchFamily="18" charset="0"/>
              </a:rPr>
              <a:t>Face Value</a:t>
            </a:r>
          </a:p>
          <a:p>
            <a:pPr marL="1225014" lvl="1" indent="-471145" fontAlgn="base">
              <a:lnSpc>
                <a:spcPct val="200000"/>
              </a:lnSpc>
              <a:buFont typeface="Wingdings" pitchFamily="2" charset="2"/>
              <a:buChar char="v"/>
            </a:pPr>
            <a:r>
              <a:rPr lang="en-US" sz="3200" dirty="0">
                <a:solidFill>
                  <a:schemeClr val="bg1"/>
                </a:solidFill>
                <a:latin typeface="Garamond" panose="02020404030301010803" pitchFamily="18" charset="0"/>
              </a:rPr>
              <a:t>Principal </a:t>
            </a:r>
          </a:p>
          <a:p>
            <a:pPr marL="1225014" lvl="1" indent="-471145" fontAlgn="base">
              <a:lnSpc>
                <a:spcPct val="200000"/>
              </a:lnSpc>
              <a:buFont typeface="Wingdings" pitchFamily="2" charset="2"/>
              <a:buChar char="v"/>
            </a:pPr>
            <a:r>
              <a:rPr lang="en-US" sz="3200" dirty="0">
                <a:solidFill>
                  <a:schemeClr val="bg1"/>
                </a:solidFill>
                <a:latin typeface="Garamond" panose="02020404030301010803" pitchFamily="18" charset="0"/>
              </a:rPr>
              <a:t>Coupon </a:t>
            </a:r>
          </a:p>
          <a:p>
            <a:pPr marL="1225014" lvl="1" indent="-471145" fontAlgn="base">
              <a:lnSpc>
                <a:spcPct val="200000"/>
              </a:lnSpc>
              <a:buFont typeface="Wingdings" pitchFamily="2" charset="2"/>
              <a:buChar char="v"/>
            </a:pPr>
            <a:r>
              <a:rPr lang="en-US" sz="3200" dirty="0">
                <a:solidFill>
                  <a:schemeClr val="bg1"/>
                </a:solidFill>
                <a:latin typeface="Garamond" panose="02020404030301010803" pitchFamily="18" charset="0"/>
              </a:rPr>
              <a:t>Yield </a:t>
            </a:r>
          </a:p>
          <a:p>
            <a:pPr marL="1225014" lvl="1" indent="-471145" fontAlgn="base">
              <a:lnSpc>
                <a:spcPct val="200000"/>
              </a:lnSpc>
              <a:buFont typeface="Wingdings" pitchFamily="2" charset="2"/>
              <a:buChar char="v"/>
            </a:pPr>
            <a:r>
              <a:rPr lang="en-US" sz="3200" dirty="0">
                <a:solidFill>
                  <a:schemeClr val="bg1"/>
                </a:solidFill>
                <a:latin typeface="Garamond" panose="02020404030301010803" pitchFamily="18" charset="0"/>
              </a:rPr>
              <a:t>Premium </a:t>
            </a:r>
          </a:p>
          <a:p>
            <a:pPr marL="1225014" lvl="1" indent="-471145" fontAlgn="base">
              <a:lnSpc>
                <a:spcPct val="200000"/>
              </a:lnSpc>
              <a:buFont typeface="Wingdings" pitchFamily="2" charset="2"/>
              <a:buChar char="v"/>
            </a:pPr>
            <a:r>
              <a:rPr lang="en-US" sz="3200" dirty="0">
                <a:solidFill>
                  <a:schemeClr val="bg1"/>
                </a:solidFill>
                <a:latin typeface="Garamond" panose="02020404030301010803" pitchFamily="18" charset="0"/>
              </a:rPr>
              <a:t>Discount </a:t>
            </a:r>
          </a:p>
          <a:p>
            <a:pPr marL="1225014" lvl="1" indent="-471145" fontAlgn="base">
              <a:lnSpc>
                <a:spcPct val="200000"/>
              </a:lnSpc>
              <a:buFont typeface="Wingdings" pitchFamily="2" charset="2"/>
              <a:buChar char="v"/>
            </a:pPr>
            <a:r>
              <a:rPr lang="en-US" sz="3200" dirty="0">
                <a:solidFill>
                  <a:schemeClr val="bg1"/>
                </a:solidFill>
                <a:latin typeface="Garamond" panose="02020404030301010803" pitchFamily="18" charset="0"/>
              </a:rPr>
              <a:t>Par </a:t>
            </a:r>
          </a:p>
          <a:p>
            <a:pPr marL="1225014" lvl="1" indent="-471145" fontAlgn="base">
              <a:buFont typeface="Wingdings" pitchFamily="2" charset="2"/>
              <a:buChar char="v"/>
            </a:pPr>
            <a:endParaRPr lang="en-US" sz="32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2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2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2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200" dirty="0">
              <a:solidFill>
                <a:schemeClr val="bg1"/>
              </a:solidFill>
              <a:latin typeface="Garamond" panose="02020404030301010803" pitchFamily="18" charset="0"/>
            </a:endParaRPr>
          </a:p>
          <a:p>
            <a:pPr marL="471145" indent="-471145">
              <a:buFont typeface="Wingdings" pitchFamily="2" charset="2"/>
              <a:buChar char="v"/>
            </a:pPr>
            <a:endParaRPr lang="en-US" sz="32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162802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4" y="1133"/>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5860081" y="1133"/>
            <a:ext cx="8382696" cy="11307084"/>
          </a:xfrm>
          <a:prstGeom prst="rect">
            <a:avLst/>
          </a:prstGeom>
          <a:solidFill>
            <a:srgbClr val="245D8D">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6010237" y="2307718"/>
            <a:ext cx="8186339" cy="853439"/>
          </a:xfrm>
          <a:prstGeom prst="rect">
            <a:avLst/>
          </a:prstGeom>
          <a:noFill/>
        </p:spPr>
        <p:txBody>
          <a:bodyPr wrap="square" rtlCol="0">
            <a:spAutoFit/>
          </a:bodyPr>
          <a:lstStyle/>
          <a:p>
            <a:pPr algn="ctr"/>
            <a:r>
              <a:rPr lang="en-US" sz="4946" b="1" spc="495" dirty="0">
                <a:solidFill>
                  <a:schemeClr val="bg1"/>
                </a:solidFill>
                <a:latin typeface="Garamond" panose="02020404030301010803" pitchFamily="18" charset="0"/>
                <a:ea typeface="Verdana" panose="020B0604030504040204" pitchFamily="34" charset="0"/>
                <a:cs typeface="Calibri" panose="020F0502020204030204" pitchFamily="34" charset="0"/>
              </a:rPr>
              <a:t>Time Value of Money</a:t>
            </a:r>
          </a:p>
        </p:txBody>
      </p:sp>
      <p:cxnSp>
        <p:nvCxnSpPr>
          <p:cNvPr id="11" name="Straight Connector 10">
            <a:extLst>
              <a:ext uri="{FF2B5EF4-FFF2-40B4-BE49-F238E27FC236}">
                <a16:creationId xmlns:a16="http://schemas.microsoft.com/office/drawing/2014/main" id="{88CEA7C3-2584-0048-8AA6-1FEF167A85D7}"/>
              </a:ext>
            </a:extLst>
          </p:cNvPr>
          <p:cNvCxnSpPr/>
          <p:nvPr/>
        </p:nvCxnSpPr>
        <p:spPr>
          <a:xfrm>
            <a:off x="7939202" y="3744141"/>
            <a:ext cx="4224452" cy="0"/>
          </a:xfrm>
          <a:prstGeom prst="line">
            <a:avLst/>
          </a:prstGeom>
          <a:ln w="25400">
            <a:solidFill>
              <a:schemeClr val="bg1"/>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sp>
        <p:nvSpPr>
          <p:cNvPr id="10" name="TextBox 9">
            <a:extLst>
              <a:ext uri="{FF2B5EF4-FFF2-40B4-BE49-F238E27FC236}">
                <a16:creationId xmlns:a16="http://schemas.microsoft.com/office/drawing/2014/main" id="{B4CFC66C-5750-854A-AE4C-9767FDA7E86F}"/>
              </a:ext>
            </a:extLst>
          </p:cNvPr>
          <p:cNvSpPr txBox="1"/>
          <p:nvPr/>
        </p:nvSpPr>
        <p:spPr>
          <a:xfrm>
            <a:off x="6591546" y="2905917"/>
            <a:ext cx="6919764" cy="8402300"/>
          </a:xfrm>
          <a:prstGeom prst="rect">
            <a:avLst/>
          </a:prstGeom>
          <a:noFill/>
        </p:spPr>
        <p:txBody>
          <a:bodyPr wrap="square" rtlCol="0">
            <a:spAutoFit/>
          </a:bodyPr>
          <a:lstStyle/>
          <a:p>
            <a:pPr>
              <a:lnSpc>
                <a:spcPct val="200000"/>
              </a:lnSpc>
            </a:pPr>
            <a:endParaRPr lang="en-US" sz="3600" dirty="0">
              <a:solidFill>
                <a:schemeClr val="bg1"/>
              </a:solidFill>
              <a:latin typeface="Garamond" panose="02020404030301010803" pitchFamily="18" charset="0"/>
            </a:endParaRPr>
          </a:p>
          <a:p>
            <a:pPr marL="1225014" lvl="1" indent="-471145" fontAlgn="base">
              <a:lnSpc>
                <a:spcPct val="200000"/>
              </a:lnSpc>
              <a:buFont typeface="Wingdings" pitchFamily="2" charset="2"/>
              <a:buChar char="v"/>
            </a:pPr>
            <a:r>
              <a:rPr lang="en-US" sz="3600" dirty="0">
                <a:solidFill>
                  <a:schemeClr val="bg1"/>
                </a:solidFill>
                <a:latin typeface="Garamond" panose="02020404030301010803" pitchFamily="18" charset="0"/>
              </a:rPr>
              <a:t>“A dollar today is worth more than a dollar tomorrow” </a:t>
            </a:r>
          </a:p>
          <a:p>
            <a:pPr marL="1978882" lvl="2" indent="-471145" fontAlgn="base">
              <a:lnSpc>
                <a:spcPct val="200000"/>
              </a:lnSpc>
              <a:buFont typeface="Wingdings" pitchFamily="2" charset="2"/>
              <a:buChar char="v"/>
            </a:pPr>
            <a:r>
              <a:rPr lang="en-US" sz="3600" dirty="0">
                <a:solidFill>
                  <a:schemeClr val="bg1"/>
                </a:solidFill>
                <a:latin typeface="Garamond" panose="02020404030301010803" pitchFamily="18" charset="0"/>
              </a:rPr>
              <a:t>Why? </a:t>
            </a:r>
          </a:p>
          <a:p>
            <a:pPr marL="1225014" lvl="1" indent="-471145" fontAlgn="base">
              <a:buFont typeface="Wingdings" pitchFamily="2" charset="2"/>
              <a:buChar char="v"/>
            </a:pPr>
            <a:endParaRPr lang="en-US" sz="36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6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6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6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6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600" dirty="0">
              <a:solidFill>
                <a:schemeClr val="bg1"/>
              </a:solidFill>
              <a:latin typeface="Garamond" panose="02020404030301010803" pitchFamily="18" charset="0"/>
            </a:endParaRPr>
          </a:p>
          <a:p>
            <a:pPr marL="471145" indent="-471145">
              <a:buFont typeface="Wingdings" pitchFamily="2" charset="2"/>
              <a:buChar char="v"/>
            </a:pPr>
            <a:endParaRPr lang="en-US" sz="36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903528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309" y="-16814"/>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2939841" y="1702137"/>
            <a:ext cx="14221799" cy="849287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816908" y="2446266"/>
            <a:ext cx="4521110" cy="853439"/>
          </a:xfrm>
          <a:prstGeom prst="rect">
            <a:avLst/>
          </a:prstGeom>
          <a:noFill/>
        </p:spPr>
        <p:txBody>
          <a:bodyPr wrap="none" rtlCol="0">
            <a:spAutoFit/>
          </a:bodyPr>
          <a:lstStyle/>
          <a:p>
            <a:pPr algn="ctr"/>
            <a:r>
              <a:rPr lang="en-US" sz="4946" b="1" spc="495" dirty="0">
                <a:solidFill>
                  <a:srgbClr val="000000"/>
                </a:solidFill>
                <a:latin typeface="Garamond" panose="02020404030301010803" pitchFamily="18" charset="0"/>
                <a:ea typeface="Verdana" panose="020B0604030504040204" pitchFamily="34" charset="0"/>
                <a:cs typeface="Calibri" panose="020F0502020204030204" pitchFamily="34" charset="0"/>
              </a:rPr>
              <a:t>Bond Pricing</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7965192" y="3552876"/>
            <a:ext cx="4224452"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sp>
        <p:nvSpPr>
          <p:cNvPr id="12" name="TextBox 11">
            <a:extLst>
              <a:ext uri="{FF2B5EF4-FFF2-40B4-BE49-F238E27FC236}">
                <a16:creationId xmlns:a16="http://schemas.microsoft.com/office/drawing/2014/main" id="{B4CFC66C-5750-854A-AE4C-9767FDA7E86F}"/>
              </a:ext>
            </a:extLst>
          </p:cNvPr>
          <p:cNvSpPr txBox="1"/>
          <p:nvPr/>
        </p:nvSpPr>
        <p:spPr>
          <a:xfrm>
            <a:off x="3949627" y="3359322"/>
            <a:ext cx="12202228" cy="2528000"/>
          </a:xfrm>
          <a:prstGeom prst="rect">
            <a:avLst/>
          </a:prstGeom>
          <a:noFill/>
        </p:spPr>
        <p:txBody>
          <a:bodyPr wrap="square" rtlCol="0">
            <a:spAutoFit/>
          </a:bodyPr>
          <a:lstStyle/>
          <a:p>
            <a:endParaRPr lang="en-US" sz="2638" dirty="0">
              <a:solidFill>
                <a:srgbClr val="000000"/>
              </a:solidFill>
              <a:latin typeface="Garamond" panose="02020404030301010803" pitchFamily="18" charset="0"/>
            </a:endParaRPr>
          </a:p>
          <a:p>
            <a:pPr lvl="1" fontAlgn="base"/>
            <a:endParaRPr lang="en-US" sz="263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263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263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2638" dirty="0">
              <a:solidFill>
                <a:srgbClr val="000000"/>
              </a:solidFill>
              <a:latin typeface="Garamond" panose="02020404030301010803" pitchFamily="18" charset="0"/>
            </a:endParaRPr>
          </a:p>
          <a:p>
            <a:pPr marL="471145" indent="-471145">
              <a:buFont typeface="Wingdings" pitchFamily="2" charset="2"/>
              <a:buChar char="v"/>
            </a:pPr>
            <a:endParaRPr lang="en-US" sz="2638" dirty="0">
              <a:solidFill>
                <a:srgbClr val="000000"/>
              </a:solidFill>
              <a:latin typeface="Garamond" panose="02020404030301010803" pitchFamily="18" charset="0"/>
            </a:endParaRPr>
          </a:p>
        </p:txBody>
      </p:sp>
      <p:pic>
        <p:nvPicPr>
          <p:cNvPr id="1026" name="Picture 2" descr="Bonds Payable | Explanation | AccountingCoach">
            <a:extLst>
              <a:ext uri="{FF2B5EF4-FFF2-40B4-BE49-F238E27FC236}">
                <a16:creationId xmlns:a16="http://schemas.microsoft.com/office/drawing/2014/main" id="{D3BF0F6C-582C-4F2C-B547-93A6C8484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917" y="4210750"/>
            <a:ext cx="11244267" cy="18059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ck Guide on Bond Prices and Formula | Bond Calculator, Pricing – Market  Consensus">
            <a:extLst>
              <a:ext uri="{FF2B5EF4-FFF2-40B4-BE49-F238E27FC236}">
                <a16:creationId xmlns:a16="http://schemas.microsoft.com/office/drawing/2014/main" id="{4053BF88-0BBF-4082-9A0B-73DE3E200F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1782" y="6298563"/>
            <a:ext cx="8097917" cy="287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927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CEA7C3-2584-0048-8AA6-1FEF167A85D7}"/>
              </a:ext>
            </a:extLst>
          </p:cNvPr>
          <p:cNvCxnSpPr/>
          <p:nvPr/>
        </p:nvCxnSpPr>
        <p:spPr>
          <a:xfrm>
            <a:off x="7965192" y="7434353"/>
            <a:ext cx="4224452" cy="0"/>
          </a:xfrm>
          <a:prstGeom prst="line">
            <a:avLst/>
          </a:prstGeom>
          <a:ln w="25400">
            <a:solidFill>
              <a:schemeClr val="bg1"/>
            </a:solidFill>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C3B74C70-A299-A842-918F-362E62C0F29B}"/>
              </a:ext>
            </a:extLst>
          </p:cNvPr>
          <p:cNvSpPr txBox="1"/>
          <p:nvPr/>
        </p:nvSpPr>
        <p:spPr>
          <a:xfrm>
            <a:off x="6360381" y="7811204"/>
            <a:ext cx="7382096" cy="1614866"/>
          </a:xfrm>
          <a:prstGeom prst="rect">
            <a:avLst/>
          </a:prstGeom>
          <a:noFill/>
        </p:spPr>
        <p:txBody>
          <a:bodyPr wrap="square" rtlCol="0">
            <a:spAutoFit/>
          </a:bodyPr>
          <a:lstStyle/>
          <a:p>
            <a:pPr marL="471145" indent="-471145" algn="ctr">
              <a:buFont typeface="Wingdings" pitchFamily="2" charset="2"/>
              <a:buChar char="v"/>
            </a:pPr>
            <a:r>
              <a:rPr lang="en-US" sz="3298" dirty="0">
                <a:solidFill>
                  <a:schemeClr val="bg1"/>
                </a:solidFill>
                <a:latin typeface="Garamond" panose="02020404030301010803" pitchFamily="18" charset="0"/>
              </a:rPr>
              <a:t>Learning </a:t>
            </a:r>
          </a:p>
          <a:p>
            <a:pPr marL="471145" indent="-471145" algn="ctr">
              <a:buFont typeface="Wingdings" pitchFamily="2" charset="2"/>
              <a:buChar char="v"/>
            </a:pPr>
            <a:r>
              <a:rPr lang="en-US" sz="3298" dirty="0">
                <a:solidFill>
                  <a:schemeClr val="bg1"/>
                </a:solidFill>
                <a:latin typeface="Garamond" panose="02020404030301010803" pitchFamily="18" charset="0"/>
              </a:rPr>
              <a:t>Investing </a:t>
            </a:r>
          </a:p>
          <a:p>
            <a:pPr marL="471145" indent="-471145" algn="ctr">
              <a:buFont typeface="Wingdings" pitchFamily="2" charset="2"/>
              <a:buChar char="v"/>
            </a:pPr>
            <a:r>
              <a:rPr lang="en-US" sz="3298" dirty="0">
                <a:solidFill>
                  <a:schemeClr val="bg1"/>
                </a:solidFill>
                <a:latin typeface="Garamond" panose="02020404030301010803" pitchFamily="18" charset="0"/>
              </a:rPr>
              <a:t>Community </a:t>
            </a:r>
          </a:p>
        </p:txBody>
      </p: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3"/>
          <a:stretch>
            <a:fillRect/>
          </a:stretch>
        </p:blipFill>
        <p:spPr>
          <a:xfrm>
            <a:off x="246295" y="219653"/>
            <a:ext cx="2693547" cy="861935"/>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1890729" y="1483618"/>
            <a:ext cx="4349845" cy="853439"/>
          </a:xfrm>
          <a:prstGeom prst="rect">
            <a:avLst/>
          </a:prstGeom>
          <a:noFill/>
        </p:spPr>
        <p:txBody>
          <a:bodyPr wrap="none" rtlCol="0">
            <a:spAutoFit/>
          </a:bodyPr>
          <a:lstStyle/>
          <a:p>
            <a:pPr algn="ctr"/>
            <a:r>
              <a:rPr lang="en-US" sz="4946" b="1" spc="495"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Brain Teaser</a:t>
            </a:r>
          </a:p>
        </p:txBody>
      </p:sp>
      <p:cxnSp>
        <p:nvCxnSpPr>
          <p:cNvPr id="20" name="Straight Connector 19">
            <a:extLst>
              <a:ext uri="{FF2B5EF4-FFF2-40B4-BE49-F238E27FC236}">
                <a16:creationId xmlns:a16="http://schemas.microsoft.com/office/drawing/2014/main" id="{DE84D708-A4A6-2B48-86B8-AF37ECA062F7}"/>
              </a:ext>
            </a:extLst>
          </p:cNvPr>
          <p:cNvCxnSpPr/>
          <p:nvPr/>
        </p:nvCxnSpPr>
        <p:spPr>
          <a:xfrm>
            <a:off x="11953388" y="2590228"/>
            <a:ext cx="4224452" cy="0"/>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pic>
        <p:nvPicPr>
          <p:cNvPr id="4" name="Picture 3"/>
          <p:cNvPicPr>
            <a:picLocks noChangeAspect="1"/>
          </p:cNvPicPr>
          <p:nvPr/>
        </p:nvPicPr>
        <p:blipFill rotWithShape="1">
          <a:blip r:embed="rId4"/>
          <a:srcRect b="10180"/>
          <a:stretch/>
        </p:blipFill>
        <p:spPr>
          <a:xfrm>
            <a:off x="1" y="2798042"/>
            <a:ext cx="8336374" cy="7487755"/>
          </a:xfrm>
          <a:prstGeom prst="rect">
            <a:avLst/>
          </a:prstGeom>
        </p:spPr>
      </p:pic>
      <p:sp>
        <p:nvSpPr>
          <p:cNvPr id="8" name="TextBox 7">
            <a:extLst>
              <a:ext uri="{FF2B5EF4-FFF2-40B4-BE49-F238E27FC236}">
                <a16:creationId xmlns:a16="http://schemas.microsoft.com/office/drawing/2014/main" id="{B4CFC66C-5750-854A-AE4C-9767FDA7E86F}"/>
              </a:ext>
            </a:extLst>
          </p:cNvPr>
          <p:cNvSpPr txBox="1"/>
          <p:nvPr/>
        </p:nvSpPr>
        <p:spPr>
          <a:xfrm>
            <a:off x="8336375" y="2666310"/>
            <a:ext cx="10562609" cy="8973097"/>
          </a:xfrm>
          <a:prstGeom prst="rect">
            <a:avLst/>
          </a:prstGeom>
          <a:noFill/>
        </p:spPr>
        <p:txBody>
          <a:bodyPr wrap="square" rtlCol="0">
            <a:spAutoFit/>
          </a:bodyPr>
          <a:lstStyle/>
          <a:p>
            <a:pPr algn="ctr"/>
            <a:r>
              <a:rPr lang="en-US" sz="4122" dirty="0">
                <a:solidFill>
                  <a:srgbClr val="000000"/>
                </a:solidFill>
                <a:latin typeface="Garamond" panose="02020404030301010803" pitchFamily="18" charset="0"/>
              </a:rPr>
              <a:t>There is a lightbulb inside a closet. The door is closed and you cannot see if the light is on or off through the door. However, you know the light is off to start. </a:t>
            </a:r>
          </a:p>
          <a:p>
            <a:pPr algn="ctr"/>
            <a:r>
              <a:rPr lang="en-US" sz="4122" dirty="0">
                <a:solidFill>
                  <a:srgbClr val="000000"/>
                </a:solidFill>
                <a:latin typeface="Garamond" panose="02020404030301010803" pitchFamily="18" charset="0"/>
              </a:rPr>
              <a:t>Outside the closet, there are 3 light switches. </a:t>
            </a:r>
          </a:p>
          <a:p>
            <a:pPr algn="ctr"/>
            <a:endParaRPr lang="en-US" sz="4122" dirty="0">
              <a:solidFill>
                <a:srgbClr val="000000"/>
              </a:solidFill>
              <a:latin typeface="Garamond" panose="02020404030301010803" pitchFamily="18" charset="0"/>
            </a:endParaRPr>
          </a:p>
          <a:p>
            <a:pPr algn="ctr"/>
            <a:r>
              <a:rPr lang="en-US" sz="4122" dirty="0">
                <a:solidFill>
                  <a:srgbClr val="000000"/>
                </a:solidFill>
                <a:latin typeface="Garamond" panose="02020404030301010803" pitchFamily="18" charset="0"/>
              </a:rPr>
              <a:t>One of the door light switches controls the lightbulb in the closet. You can flip the switches however you want, but once you open the door, you can no longer touch the switches. </a:t>
            </a:r>
          </a:p>
          <a:p>
            <a:pPr algn="ctr"/>
            <a:endParaRPr lang="en-US" sz="4122" dirty="0">
              <a:solidFill>
                <a:srgbClr val="000000"/>
              </a:solidFill>
              <a:latin typeface="Garamond" panose="02020404030301010803" pitchFamily="18" charset="0"/>
            </a:endParaRPr>
          </a:p>
          <a:p>
            <a:pPr algn="ctr"/>
            <a:r>
              <a:rPr lang="en-US" sz="4122" b="1" dirty="0">
                <a:solidFill>
                  <a:srgbClr val="000000"/>
                </a:solidFill>
                <a:latin typeface="Garamond" panose="02020404030301010803" pitchFamily="18" charset="0"/>
              </a:rPr>
              <a:t>How do you figure out without a doubt which of the three light switches controls the light? </a:t>
            </a:r>
          </a:p>
          <a:p>
            <a:pPr algn="ctr"/>
            <a:endParaRPr lang="en-US" sz="4122"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1233586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309" y="-16814"/>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2939841" y="1702137"/>
            <a:ext cx="14221799" cy="849287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6045916" y="2446266"/>
            <a:ext cx="8063106" cy="853439"/>
          </a:xfrm>
          <a:prstGeom prst="rect">
            <a:avLst/>
          </a:prstGeom>
          <a:noFill/>
        </p:spPr>
        <p:txBody>
          <a:bodyPr wrap="none" rtlCol="0">
            <a:spAutoFit/>
          </a:bodyPr>
          <a:lstStyle/>
          <a:p>
            <a:pPr algn="ctr"/>
            <a:r>
              <a:rPr lang="en-US" sz="4946" b="1" spc="495" dirty="0">
                <a:solidFill>
                  <a:srgbClr val="000000"/>
                </a:solidFill>
                <a:latin typeface="Garamond" panose="02020404030301010803" pitchFamily="18" charset="0"/>
                <a:ea typeface="Verdana" panose="020B0604030504040204" pitchFamily="34" charset="0"/>
                <a:cs typeface="Calibri" panose="020F0502020204030204" pitchFamily="34" charset="0"/>
              </a:rPr>
              <a:t>Bond Prices and Yields </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7965192" y="3552876"/>
            <a:ext cx="4224452"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sp>
        <p:nvSpPr>
          <p:cNvPr id="12" name="TextBox 11">
            <a:extLst>
              <a:ext uri="{FF2B5EF4-FFF2-40B4-BE49-F238E27FC236}">
                <a16:creationId xmlns:a16="http://schemas.microsoft.com/office/drawing/2014/main" id="{B4CFC66C-5750-854A-AE4C-9767FDA7E86F}"/>
              </a:ext>
            </a:extLst>
          </p:cNvPr>
          <p:cNvSpPr txBox="1"/>
          <p:nvPr/>
        </p:nvSpPr>
        <p:spPr>
          <a:xfrm>
            <a:off x="3949627" y="3359322"/>
            <a:ext cx="12202228" cy="2528000"/>
          </a:xfrm>
          <a:prstGeom prst="rect">
            <a:avLst/>
          </a:prstGeom>
          <a:noFill/>
        </p:spPr>
        <p:txBody>
          <a:bodyPr wrap="square" rtlCol="0">
            <a:spAutoFit/>
          </a:bodyPr>
          <a:lstStyle/>
          <a:p>
            <a:endParaRPr lang="en-US" sz="2638" dirty="0">
              <a:solidFill>
                <a:srgbClr val="000000"/>
              </a:solidFill>
              <a:latin typeface="Garamond" panose="02020404030301010803" pitchFamily="18" charset="0"/>
            </a:endParaRPr>
          </a:p>
          <a:p>
            <a:pPr lvl="1" fontAlgn="base"/>
            <a:endParaRPr lang="en-US" sz="263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263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263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2638" dirty="0">
              <a:solidFill>
                <a:srgbClr val="000000"/>
              </a:solidFill>
              <a:latin typeface="Garamond" panose="02020404030301010803" pitchFamily="18" charset="0"/>
            </a:endParaRPr>
          </a:p>
          <a:p>
            <a:pPr marL="471145" indent="-471145">
              <a:buFont typeface="Wingdings" pitchFamily="2" charset="2"/>
              <a:buChar char="v"/>
            </a:pPr>
            <a:endParaRPr lang="en-US" sz="2638" dirty="0">
              <a:solidFill>
                <a:srgbClr val="000000"/>
              </a:solidFill>
              <a:latin typeface="Garamond" panose="02020404030301010803" pitchFamily="18" charset="0"/>
            </a:endParaRPr>
          </a:p>
        </p:txBody>
      </p:sp>
      <p:pic>
        <p:nvPicPr>
          <p:cNvPr id="2" name="Picture 1">
            <a:extLst>
              <a:ext uri="{FF2B5EF4-FFF2-40B4-BE49-F238E27FC236}">
                <a16:creationId xmlns:a16="http://schemas.microsoft.com/office/drawing/2014/main" id="{EA04213D-2015-4845-9DEF-1FB9C139DA44}"/>
              </a:ext>
            </a:extLst>
          </p:cNvPr>
          <p:cNvPicPr>
            <a:picLocks noChangeAspect="1"/>
          </p:cNvPicPr>
          <p:nvPr/>
        </p:nvPicPr>
        <p:blipFill>
          <a:blip r:embed="rId5"/>
          <a:stretch>
            <a:fillRect/>
          </a:stretch>
        </p:blipFill>
        <p:spPr>
          <a:xfrm>
            <a:off x="7292022" y="4200214"/>
            <a:ext cx="5517437" cy="3925449"/>
          </a:xfrm>
          <a:prstGeom prst="rect">
            <a:avLst/>
          </a:prstGeom>
        </p:spPr>
      </p:pic>
      <p:sp>
        <p:nvSpPr>
          <p:cNvPr id="3" name="TextBox 2">
            <a:extLst>
              <a:ext uri="{FF2B5EF4-FFF2-40B4-BE49-F238E27FC236}">
                <a16:creationId xmlns:a16="http://schemas.microsoft.com/office/drawing/2014/main" id="{8F0EAEBF-F372-47F6-A74D-F3726F28A2D6}"/>
              </a:ext>
            </a:extLst>
          </p:cNvPr>
          <p:cNvSpPr txBox="1"/>
          <p:nvPr/>
        </p:nvSpPr>
        <p:spPr>
          <a:xfrm>
            <a:off x="5513075" y="8381510"/>
            <a:ext cx="11210242" cy="599844"/>
          </a:xfrm>
          <a:prstGeom prst="rect">
            <a:avLst/>
          </a:prstGeom>
          <a:noFill/>
        </p:spPr>
        <p:txBody>
          <a:bodyPr wrap="square" rtlCol="0">
            <a:spAutoFit/>
          </a:bodyPr>
          <a:lstStyle/>
          <a:p>
            <a:r>
              <a:rPr lang="en-US" sz="3298" dirty="0">
                <a:solidFill>
                  <a:srgbClr val="000000"/>
                </a:solidFill>
                <a:latin typeface="Garamond" panose="02020404030301010803" pitchFamily="18" charset="0"/>
              </a:rPr>
              <a:t>Inverse relationship between bond price and bond yield</a:t>
            </a:r>
          </a:p>
        </p:txBody>
      </p:sp>
    </p:spTree>
    <p:extLst>
      <p:ext uri="{BB962C8B-B14F-4D97-AF65-F5344CB8AC3E}">
        <p14:creationId xmlns:p14="http://schemas.microsoft.com/office/powerpoint/2010/main" val="1804954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CEA7C3-2584-0048-8AA6-1FEF167A85D7}"/>
              </a:ext>
            </a:extLst>
          </p:cNvPr>
          <p:cNvCxnSpPr/>
          <p:nvPr/>
        </p:nvCxnSpPr>
        <p:spPr>
          <a:xfrm>
            <a:off x="7965192" y="7434353"/>
            <a:ext cx="4224452" cy="0"/>
          </a:xfrm>
          <a:prstGeom prst="line">
            <a:avLst/>
          </a:prstGeom>
          <a:ln w="25400">
            <a:solidFill>
              <a:schemeClr val="bg1"/>
            </a:solidFill>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C3B74C70-A299-A842-918F-362E62C0F29B}"/>
              </a:ext>
            </a:extLst>
          </p:cNvPr>
          <p:cNvSpPr txBox="1"/>
          <p:nvPr/>
        </p:nvSpPr>
        <p:spPr>
          <a:xfrm>
            <a:off x="6360381" y="7811204"/>
            <a:ext cx="7382096" cy="1614866"/>
          </a:xfrm>
          <a:prstGeom prst="rect">
            <a:avLst/>
          </a:prstGeom>
          <a:noFill/>
        </p:spPr>
        <p:txBody>
          <a:bodyPr wrap="square" rtlCol="0">
            <a:spAutoFit/>
          </a:bodyPr>
          <a:lstStyle/>
          <a:p>
            <a:pPr marL="471145" indent="-471145" algn="ctr">
              <a:buFont typeface="Wingdings" pitchFamily="2" charset="2"/>
              <a:buChar char="v"/>
            </a:pPr>
            <a:r>
              <a:rPr lang="en-US" sz="3298" dirty="0">
                <a:solidFill>
                  <a:schemeClr val="bg1"/>
                </a:solidFill>
                <a:latin typeface="Garamond" panose="02020404030301010803" pitchFamily="18" charset="0"/>
              </a:rPr>
              <a:t>Learning </a:t>
            </a:r>
          </a:p>
          <a:p>
            <a:pPr marL="471145" indent="-471145" algn="ctr">
              <a:buFont typeface="Wingdings" pitchFamily="2" charset="2"/>
              <a:buChar char="v"/>
            </a:pPr>
            <a:r>
              <a:rPr lang="en-US" sz="3298" dirty="0">
                <a:solidFill>
                  <a:schemeClr val="bg1"/>
                </a:solidFill>
                <a:latin typeface="Garamond" panose="02020404030301010803" pitchFamily="18" charset="0"/>
              </a:rPr>
              <a:t>Investing </a:t>
            </a:r>
          </a:p>
          <a:p>
            <a:pPr marL="471145" indent="-471145" algn="ctr">
              <a:buFont typeface="Wingdings" pitchFamily="2" charset="2"/>
              <a:buChar char="v"/>
            </a:pPr>
            <a:r>
              <a:rPr lang="en-US" sz="3298" dirty="0">
                <a:solidFill>
                  <a:schemeClr val="bg1"/>
                </a:solidFill>
                <a:latin typeface="Garamond" panose="02020404030301010803" pitchFamily="18" charset="0"/>
              </a:rPr>
              <a:t>Community </a:t>
            </a:r>
          </a:p>
        </p:txBody>
      </p: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3"/>
          <a:stretch>
            <a:fillRect/>
          </a:stretch>
        </p:blipFill>
        <p:spPr>
          <a:xfrm>
            <a:off x="246295" y="219653"/>
            <a:ext cx="2693547" cy="861935"/>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847670" y="1399477"/>
            <a:ext cx="17431182" cy="853439"/>
          </a:xfrm>
          <a:prstGeom prst="rect">
            <a:avLst/>
          </a:prstGeom>
          <a:noFill/>
        </p:spPr>
        <p:txBody>
          <a:bodyPr wrap="none" rtlCol="0">
            <a:spAutoFit/>
          </a:bodyPr>
          <a:lstStyle/>
          <a:p>
            <a:pPr algn="ctr"/>
            <a:r>
              <a:rPr lang="en-US" sz="4946" b="1" spc="495"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How to Value a Zero Coupon Bond vs Coupon Bond </a:t>
            </a:r>
          </a:p>
        </p:txBody>
      </p:sp>
      <p:cxnSp>
        <p:nvCxnSpPr>
          <p:cNvPr id="20" name="Straight Connector 19">
            <a:extLst>
              <a:ext uri="{FF2B5EF4-FFF2-40B4-BE49-F238E27FC236}">
                <a16:creationId xmlns:a16="http://schemas.microsoft.com/office/drawing/2014/main" id="{DE84D708-A4A6-2B48-86B8-AF37ECA062F7}"/>
              </a:ext>
            </a:extLst>
          </p:cNvPr>
          <p:cNvCxnSpPr>
            <a:cxnSpLocks/>
          </p:cNvCxnSpPr>
          <p:nvPr/>
        </p:nvCxnSpPr>
        <p:spPr>
          <a:xfrm flipV="1">
            <a:off x="1054615" y="2152620"/>
            <a:ext cx="17386528" cy="168281"/>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sp>
        <p:nvSpPr>
          <p:cNvPr id="2" name="TextBox 1">
            <a:extLst>
              <a:ext uri="{FF2B5EF4-FFF2-40B4-BE49-F238E27FC236}">
                <a16:creationId xmlns:a16="http://schemas.microsoft.com/office/drawing/2014/main" id="{7BF04CB3-099E-9F4F-9F03-5C228C6BDD8F}"/>
              </a:ext>
            </a:extLst>
          </p:cNvPr>
          <p:cNvSpPr txBox="1"/>
          <p:nvPr/>
        </p:nvSpPr>
        <p:spPr>
          <a:xfrm>
            <a:off x="1054615" y="2896727"/>
            <a:ext cx="17386528" cy="4837606"/>
          </a:xfrm>
          <a:prstGeom prst="rect">
            <a:avLst/>
          </a:prstGeom>
          <a:noFill/>
        </p:spPr>
        <p:txBody>
          <a:bodyPr wrap="square" rtlCol="0">
            <a:spAutoFit/>
          </a:bodyPr>
          <a:lstStyle/>
          <a:p>
            <a:pPr marL="471145" indent="-471145">
              <a:lnSpc>
                <a:spcPct val="200000"/>
              </a:lnSpc>
              <a:buFont typeface="Wingdings" pitchFamily="2" charset="2"/>
              <a:buChar char="v"/>
            </a:pPr>
            <a:r>
              <a:rPr lang="en-US" sz="3298" dirty="0">
                <a:solidFill>
                  <a:srgbClr val="000000"/>
                </a:solidFill>
                <a:latin typeface="Garamond" panose="02020404030301010803" pitchFamily="18" charset="0"/>
              </a:rPr>
              <a:t>1 year ZCB pays out principal of 100. Assuming a discount rate of 5%, what should that bond be worth today?  </a:t>
            </a:r>
          </a:p>
          <a:p>
            <a:pPr marL="471145" indent="-471145">
              <a:lnSpc>
                <a:spcPct val="200000"/>
              </a:lnSpc>
              <a:buFont typeface="Wingdings" pitchFamily="2" charset="2"/>
              <a:buChar char="v"/>
            </a:pPr>
            <a:r>
              <a:rPr lang="en-US" sz="3298" dirty="0">
                <a:solidFill>
                  <a:srgbClr val="000000"/>
                </a:solidFill>
                <a:latin typeface="Garamond" panose="02020404030301010803" pitchFamily="18" charset="0"/>
              </a:rPr>
              <a:t>2 year coupon bond pays interest annually of 4% of 100 principal. Assuming discount rate of 5% what should bond be worth today? </a:t>
            </a:r>
          </a:p>
          <a:p>
            <a:pPr marL="1225014" lvl="1" indent="-471145">
              <a:lnSpc>
                <a:spcPct val="200000"/>
              </a:lnSpc>
              <a:buFont typeface="Wingdings" pitchFamily="2" charset="2"/>
              <a:buChar char="v"/>
            </a:pPr>
            <a:r>
              <a:rPr lang="en-US" sz="1484" dirty="0">
                <a:solidFill>
                  <a:srgbClr val="000000"/>
                </a:solidFill>
                <a:latin typeface="Garamond" panose="02020404030301010803" pitchFamily="18" charset="0"/>
              </a:rPr>
              <a:t>Around $98</a:t>
            </a:r>
          </a:p>
          <a:p>
            <a:pPr marL="471145" indent="-471145">
              <a:buFont typeface="Arial" panose="020B0604020202020204" pitchFamily="34" charset="0"/>
              <a:buChar char="•"/>
            </a:pPr>
            <a:endParaRPr lang="en-US" sz="1484"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204622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3"/>
          <a:stretch>
            <a:fillRect/>
          </a:stretch>
        </p:blipFill>
        <p:spPr>
          <a:xfrm>
            <a:off x="246295" y="219653"/>
            <a:ext cx="2693547" cy="861935"/>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054615" y="1421463"/>
            <a:ext cx="3119444" cy="853439"/>
          </a:xfrm>
          <a:prstGeom prst="rect">
            <a:avLst/>
          </a:prstGeom>
          <a:noFill/>
        </p:spPr>
        <p:txBody>
          <a:bodyPr wrap="none" rtlCol="0">
            <a:spAutoFit/>
          </a:bodyPr>
          <a:lstStyle/>
          <a:p>
            <a:r>
              <a:rPr lang="en-US" sz="4946" b="1" spc="495"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Duration</a:t>
            </a:r>
          </a:p>
        </p:txBody>
      </p:sp>
      <p:cxnSp>
        <p:nvCxnSpPr>
          <p:cNvPr id="20" name="Straight Connector 19">
            <a:extLst>
              <a:ext uri="{FF2B5EF4-FFF2-40B4-BE49-F238E27FC236}">
                <a16:creationId xmlns:a16="http://schemas.microsoft.com/office/drawing/2014/main" id="{DE84D708-A4A6-2B48-86B8-AF37ECA062F7}"/>
              </a:ext>
            </a:extLst>
          </p:cNvPr>
          <p:cNvCxnSpPr>
            <a:cxnSpLocks/>
          </p:cNvCxnSpPr>
          <p:nvPr/>
        </p:nvCxnSpPr>
        <p:spPr>
          <a:xfrm flipV="1">
            <a:off x="1054615" y="2152620"/>
            <a:ext cx="17386528" cy="168281"/>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sp>
        <p:nvSpPr>
          <p:cNvPr id="3" name="TextBox 2"/>
          <p:cNvSpPr txBox="1"/>
          <p:nvPr/>
        </p:nvSpPr>
        <p:spPr>
          <a:xfrm>
            <a:off x="1054615" y="2652914"/>
            <a:ext cx="17588613" cy="1462708"/>
          </a:xfrm>
          <a:prstGeom prst="rect">
            <a:avLst/>
          </a:prstGeom>
          <a:noFill/>
        </p:spPr>
        <p:txBody>
          <a:bodyPr wrap="square" rtlCol="0">
            <a:spAutoFit/>
          </a:bodyPr>
          <a:lstStyle/>
          <a:p>
            <a:pPr marL="471145" indent="-471145">
              <a:buFont typeface="Arial" panose="020B0604020202020204" pitchFamily="34" charset="0"/>
              <a:buChar char="•"/>
            </a:pPr>
            <a:r>
              <a:rPr lang="en-US" sz="1484" dirty="0">
                <a:solidFill>
                  <a:srgbClr val="000000"/>
                </a:solidFill>
                <a:latin typeface="Garamond" panose="02020404030301010803" pitchFamily="18" charset="0"/>
              </a:rPr>
              <a:t>1</a:t>
            </a:r>
            <a:r>
              <a:rPr lang="en-US" sz="1484" baseline="30000" dirty="0">
                <a:solidFill>
                  <a:srgbClr val="000000"/>
                </a:solidFill>
                <a:latin typeface="Garamond" panose="02020404030301010803" pitchFamily="18" charset="0"/>
              </a:rPr>
              <a:t>st</a:t>
            </a:r>
            <a:r>
              <a:rPr lang="en-US" sz="1484" dirty="0">
                <a:solidFill>
                  <a:srgbClr val="000000"/>
                </a:solidFill>
                <a:latin typeface="Garamond" panose="02020404030301010803" pitchFamily="18" charset="0"/>
              </a:rPr>
              <a:t> derivative of a yield curve </a:t>
            </a:r>
          </a:p>
          <a:p>
            <a:pPr marL="1225014" lvl="1" indent="-471145">
              <a:buFont typeface="Arial" panose="020B0604020202020204" pitchFamily="34" charset="0"/>
              <a:buChar char="•"/>
            </a:pPr>
            <a:r>
              <a:rPr lang="en-US" sz="1484" dirty="0">
                <a:solidFill>
                  <a:srgbClr val="000000"/>
                </a:solidFill>
                <a:latin typeface="Garamond" panose="02020404030301010803" pitchFamily="18" charset="0"/>
              </a:rPr>
              <a:t>Intuition: Change in price of a bond for a 1% change in the interest rate </a:t>
            </a:r>
          </a:p>
          <a:p>
            <a:pPr marL="1225014" lvl="1" indent="-471145">
              <a:buFont typeface="Arial" panose="020B0604020202020204" pitchFamily="34" charset="0"/>
              <a:buChar char="•"/>
            </a:pPr>
            <a:endParaRPr lang="en-US" sz="1484" dirty="0">
              <a:solidFill>
                <a:srgbClr val="000000"/>
              </a:solidFill>
              <a:latin typeface="Garamond" panose="02020404030301010803" pitchFamily="18" charset="0"/>
            </a:endParaRPr>
          </a:p>
          <a:p>
            <a:pPr marL="1225014" lvl="1" indent="-471145">
              <a:buFont typeface="Arial" panose="020B0604020202020204" pitchFamily="34" charset="0"/>
              <a:buChar char="•"/>
            </a:pPr>
            <a:endParaRPr lang="en-US" sz="1484" dirty="0">
              <a:solidFill>
                <a:srgbClr val="000000"/>
              </a:solidFill>
              <a:latin typeface="Garamond" panose="02020404030301010803" pitchFamily="18" charset="0"/>
            </a:endParaRPr>
          </a:p>
          <a:p>
            <a:endParaRPr lang="en-US" sz="1484" dirty="0">
              <a:solidFill>
                <a:srgbClr val="000000"/>
              </a:solidFill>
              <a:latin typeface="Garamond" panose="02020404030301010803" pitchFamily="18" charset="0"/>
            </a:endParaRPr>
          </a:p>
          <a:p>
            <a:pPr marL="1978882" lvl="2" indent="-471145">
              <a:buFont typeface="Arial" panose="020B0604020202020204" pitchFamily="34" charset="0"/>
              <a:buChar char="•"/>
            </a:pPr>
            <a:endParaRPr lang="en-US" sz="1484" dirty="0">
              <a:solidFill>
                <a:srgbClr val="000000"/>
              </a:solidFill>
              <a:latin typeface="Garamond" panose="02020404030301010803" pitchFamily="18" charset="0"/>
            </a:endParaRPr>
          </a:p>
        </p:txBody>
      </p:sp>
      <p:pic>
        <p:nvPicPr>
          <p:cNvPr id="2052" name="Picture 4" descr="Image result for duration of a bo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899" y="4061073"/>
            <a:ext cx="9097392" cy="7020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171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3"/>
          <a:stretch>
            <a:fillRect/>
          </a:stretch>
        </p:blipFill>
        <p:spPr>
          <a:xfrm>
            <a:off x="246295" y="219653"/>
            <a:ext cx="2693547" cy="861935"/>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054616" y="1421463"/>
            <a:ext cx="6523581" cy="853439"/>
          </a:xfrm>
          <a:prstGeom prst="rect">
            <a:avLst/>
          </a:prstGeom>
          <a:noFill/>
        </p:spPr>
        <p:txBody>
          <a:bodyPr wrap="none" rtlCol="0">
            <a:spAutoFit/>
          </a:bodyPr>
          <a:lstStyle/>
          <a:p>
            <a:r>
              <a:rPr lang="en-US" sz="4946" b="1" spc="495"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Duration Intuition </a:t>
            </a:r>
          </a:p>
        </p:txBody>
      </p:sp>
      <p:cxnSp>
        <p:nvCxnSpPr>
          <p:cNvPr id="20" name="Straight Connector 19">
            <a:extLst>
              <a:ext uri="{FF2B5EF4-FFF2-40B4-BE49-F238E27FC236}">
                <a16:creationId xmlns:a16="http://schemas.microsoft.com/office/drawing/2014/main" id="{DE84D708-A4A6-2B48-86B8-AF37ECA062F7}"/>
              </a:ext>
            </a:extLst>
          </p:cNvPr>
          <p:cNvCxnSpPr>
            <a:cxnSpLocks/>
          </p:cNvCxnSpPr>
          <p:nvPr/>
        </p:nvCxnSpPr>
        <p:spPr>
          <a:xfrm flipV="1">
            <a:off x="1054615" y="2152620"/>
            <a:ext cx="17386528" cy="168281"/>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sp>
        <p:nvSpPr>
          <p:cNvPr id="3" name="TextBox 2"/>
          <p:cNvSpPr txBox="1"/>
          <p:nvPr/>
        </p:nvSpPr>
        <p:spPr>
          <a:xfrm>
            <a:off x="1054615" y="2652914"/>
            <a:ext cx="17588613" cy="1183466"/>
          </a:xfrm>
          <a:prstGeom prst="rect">
            <a:avLst/>
          </a:prstGeom>
          <a:noFill/>
        </p:spPr>
        <p:txBody>
          <a:bodyPr wrap="square" rtlCol="0">
            <a:spAutoFit/>
          </a:bodyPr>
          <a:lstStyle/>
          <a:p>
            <a:pPr marL="471145" indent="-471145">
              <a:buFont typeface="Arial" panose="020B0604020202020204" pitchFamily="34" charset="0"/>
              <a:buChar char="•"/>
            </a:pPr>
            <a:r>
              <a:rPr lang="en-US" sz="4122" dirty="0">
                <a:solidFill>
                  <a:srgbClr val="000000"/>
                </a:solidFill>
                <a:latin typeface="Garamond" panose="02020404030301010803" pitchFamily="18" charset="0"/>
              </a:rPr>
              <a:t>Can be considered approximation of average payback period of bond  </a:t>
            </a:r>
          </a:p>
          <a:p>
            <a:endParaRPr lang="en-US" sz="1484" dirty="0">
              <a:solidFill>
                <a:srgbClr val="000000"/>
              </a:solidFill>
              <a:latin typeface="Garamond" panose="02020404030301010803" pitchFamily="18" charset="0"/>
            </a:endParaRPr>
          </a:p>
          <a:p>
            <a:pPr marL="1978882" lvl="2" indent="-471145">
              <a:buFont typeface="Arial" panose="020B0604020202020204" pitchFamily="34" charset="0"/>
              <a:buChar char="•"/>
            </a:pPr>
            <a:endParaRPr lang="en-US" sz="1484" dirty="0">
              <a:solidFill>
                <a:srgbClr val="000000"/>
              </a:solidFill>
              <a:latin typeface="Garamond" panose="02020404030301010803" pitchFamily="18" charset="0"/>
            </a:endParaRPr>
          </a:p>
        </p:txBody>
      </p:sp>
      <p:pic>
        <p:nvPicPr>
          <p:cNvPr id="2" name="Picture 1">
            <a:extLst>
              <a:ext uri="{FF2B5EF4-FFF2-40B4-BE49-F238E27FC236}">
                <a16:creationId xmlns:a16="http://schemas.microsoft.com/office/drawing/2014/main" id="{829258F0-B130-4B0D-8B22-CE0A904604E9}"/>
              </a:ext>
            </a:extLst>
          </p:cNvPr>
          <p:cNvPicPr>
            <a:picLocks noChangeAspect="1"/>
          </p:cNvPicPr>
          <p:nvPr/>
        </p:nvPicPr>
        <p:blipFill>
          <a:blip r:embed="rId4"/>
          <a:stretch>
            <a:fillRect/>
          </a:stretch>
        </p:blipFill>
        <p:spPr>
          <a:xfrm>
            <a:off x="3406811" y="3882335"/>
            <a:ext cx="13290478" cy="5468082"/>
          </a:xfrm>
          <a:prstGeom prst="rect">
            <a:avLst/>
          </a:prstGeom>
        </p:spPr>
      </p:pic>
    </p:spTree>
    <p:extLst>
      <p:ext uri="{BB962C8B-B14F-4D97-AF65-F5344CB8AC3E}">
        <p14:creationId xmlns:p14="http://schemas.microsoft.com/office/powerpoint/2010/main" val="1039986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4" y="1133"/>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5860081" y="1133"/>
            <a:ext cx="8382696" cy="11307084"/>
          </a:xfrm>
          <a:prstGeom prst="rect">
            <a:avLst/>
          </a:prstGeom>
          <a:solidFill>
            <a:srgbClr val="245D8D">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6010237" y="2307718"/>
            <a:ext cx="8186339" cy="853439"/>
          </a:xfrm>
          <a:prstGeom prst="rect">
            <a:avLst/>
          </a:prstGeom>
          <a:noFill/>
        </p:spPr>
        <p:txBody>
          <a:bodyPr wrap="square" rtlCol="0">
            <a:spAutoFit/>
          </a:bodyPr>
          <a:lstStyle/>
          <a:p>
            <a:pPr algn="ctr"/>
            <a:r>
              <a:rPr lang="en-US" sz="4946" b="1" spc="495" dirty="0">
                <a:solidFill>
                  <a:schemeClr val="bg1"/>
                </a:solidFill>
                <a:latin typeface="Garamond" panose="02020404030301010803" pitchFamily="18" charset="0"/>
                <a:ea typeface="Verdana" panose="020B0604030504040204" pitchFamily="34" charset="0"/>
                <a:cs typeface="Calibri" panose="020F0502020204030204" pitchFamily="34" charset="0"/>
              </a:rPr>
              <a:t>Duration</a:t>
            </a:r>
          </a:p>
        </p:txBody>
      </p:sp>
      <p:cxnSp>
        <p:nvCxnSpPr>
          <p:cNvPr id="11" name="Straight Connector 10">
            <a:extLst>
              <a:ext uri="{FF2B5EF4-FFF2-40B4-BE49-F238E27FC236}">
                <a16:creationId xmlns:a16="http://schemas.microsoft.com/office/drawing/2014/main" id="{88CEA7C3-2584-0048-8AA6-1FEF167A85D7}"/>
              </a:ext>
            </a:extLst>
          </p:cNvPr>
          <p:cNvCxnSpPr/>
          <p:nvPr/>
        </p:nvCxnSpPr>
        <p:spPr>
          <a:xfrm>
            <a:off x="7939202" y="3744141"/>
            <a:ext cx="4224452" cy="0"/>
          </a:xfrm>
          <a:prstGeom prst="line">
            <a:avLst/>
          </a:prstGeom>
          <a:ln w="25400">
            <a:solidFill>
              <a:schemeClr val="bg1"/>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sp>
        <p:nvSpPr>
          <p:cNvPr id="10" name="TextBox 9">
            <a:extLst>
              <a:ext uri="{FF2B5EF4-FFF2-40B4-BE49-F238E27FC236}">
                <a16:creationId xmlns:a16="http://schemas.microsoft.com/office/drawing/2014/main" id="{B4CFC66C-5750-854A-AE4C-9767FDA7E86F}"/>
              </a:ext>
            </a:extLst>
          </p:cNvPr>
          <p:cNvSpPr txBox="1"/>
          <p:nvPr/>
        </p:nvSpPr>
        <p:spPr>
          <a:xfrm>
            <a:off x="6591546" y="3534950"/>
            <a:ext cx="6919764" cy="10064294"/>
          </a:xfrm>
          <a:prstGeom prst="rect">
            <a:avLst/>
          </a:prstGeom>
          <a:noFill/>
        </p:spPr>
        <p:txBody>
          <a:bodyPr wrap="square" rtlCol="0">
            <a:spAutoFit/>
          </a:bodyPr>
          <a:lstStyle/>
          <a:p>
            <a:pPr>
              <a:lnSpc>
                <a:spcPct val="200000"/>
              </a:lnSpc>
            </a:pPr>
            <a:endParaRPr lang="en-US" sz="3600" dirty="0">
              <a:solidFill>
                <a:schemeClr val="bg1"/>
              </a:solidFill>
              <a:latin typeface="Garamond" panose="02020404030301010803" pitchFamily="18" charset="0"/>
            </a:endParaRPr>
          </a:p>
          <a:p>
            <a:pPr marL="1225014" lvl="1" indent="-471145" fontAlgn="base">
              <a:lnSpc>
                <a:spcPct val="200000"/>
              </a:lnSpc>
              <a:buFont typeface="Wingdings" pitchFamily="2" charset="2"/>
              <a:buChar char="v"/>
            </a:pPr>
            <a:r>
              <a:rPr lang="en-US" sz="3600" dirty="0">
                <a:solidFill>
                  <a:schemeClr val="bg1"/>
                </a:solidFill>
                <a:latin typeface="Garamond" panose="02020404030301010803" pitchFamily="18" charset="0"/>
              </a:rPr>
              <a:t>Is duration higher for a 5 year ZCB or a 10 year ZCB? </a:t>
            </a:r>
          </a:p>
          <a:p>
            <a:pPr marL="1225014" lvl="1" indent="-471145" fontAlgn="base">
              <a:lnSpc>
                <a:spcPct val="200000"/>
              </a:lnSpc>
              <a:buFont typeface="Wingdings" pitchFamily="2" charset="2"/>
              <a:buChar char="v"/>
            </a:pPr>
            <a:r>
              <a:rPr lang="en-US" sz="3600" dirty="0">
                <a:solidFill>
                  <a:schemeClr val="bg1"/>
                </a:solidFill>
                <a:latin typeface="Garamond" panose="02020404030301010803" pitchFamily="18" charset="0"/>
              </a:rPr>
              <a:t>Is duration higher for a 1 year bond that pays 5% interest or 10% interest?</a:t>
            </a:r>
          </a:p>
          <a:p>
            <a:pPr marL="1225014" lvl="1" indent="-471145" fontAlgn="base">
              <a:buFont typeface="Wingdings" pitchFamily="2" charset="2"/>
              <a:buChar char="v"/>
            </a:pPr>
            <a:endParaRPr lang="en-US" sz="36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6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6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600" dirty="0">
              <a:solidFill>
                <a:schemeClr val="bg1"/>
              </a:solidFill>
              <a:latin typeface="Garamond" panose="02020404030301010803" pitchFamily="18" charset="0"/>
            </a:endParaRPr>
          </a:p>
          <a:p>
            <a:pPr marL="1225014" lvl="1" indent="-471145" fontAlgn="base">
              <a:buFont typeface="Wingdings" pitchFamily="2" charset="2"/>
              <a:buChar char="v"/>
            </a:pPr>
            <a:endParaRPr lang="en-US" sz="3600" dirty="0">
              <a:solidFill>
                <a:schemeClr val="bg1"/>
              </a:solidFill>
              <a:latin typeface="Garamond" panose="02020404030301010803" pitchFamily="18" charset="0"/>
            </a:endParaRPr>
          </a:p>
          <a:p>
            <a:pPr marL="471145" indent="-471145">
              <a:buFont typeface="Wingdings" pitchFamily="2" charset="2"/>
              <a:buChar char="v"/>
            </a:pPr>
            <a:endParaRPr lang="en-US" sz="36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667414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3"/>
          <a:stretch>
            <a:fillRect/>
          </a:stretch>
        </p:blipFill>
        <p:spPr>
          <a:xfrm>
            <a:off x="246295" y="219653"/>
            <a:ext cx="2693547" cy="861935"/>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054615" y="1421463"/>
            <a:ext cx="14991668" cy="853439"/>
          </a:xfrm>
          <a:prstGeom prst="rect">
            <a:avLst/>
          </a:prstGeom>
          <a:noFill/>
        </p:spPr>
        <p:txBody>
          <a:bodyPr wrap="none" rtlCol="0">
            <a:spAutoFit/>
          </a:bodyPr>
          <a:lstStyle/>
          <a:p>
            <a:r>
              <a:rPr lang="en-US" sz="4946" b="1" spc="495"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Benefits of Duration / Issues with Duration </a:t>
            </a:r>
          </a:p>
        </p:txBody>
      </p:sp>
      <p:cxnSp>
        <p:nvCxnSpPr>
          <p:cNvPr id="20" name="Straight Connector 19">
            <a:extLst>
              <a:ext uri="{FF2B5EF4-FFF2-40B4-BE49-F238E27FC236}">
                <a16:creationId xmlns:a16="http://schemas.microsoft.com/office/drawing/2014/main" id="{DE84D708-A4A6-2B48-86B8-AF37ECA062F7}"/>
              </a:ext>
            </a:extLst>
          </p:cNvPr>
          <p:cNvCxnSpPr>
            <a:cxnSpLocks/>
          </p:cNvCxnSpPr>
          <p:nvPr/>
        </p:nvCxnSpPr>
        <p:spPr>
          <a:xfrm flipV="1">
            <a:off x="1054615" y="2152620"/>
            <a:ext cx="17386528" cy="168281"/>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a:xfrm>
            <a:off x="11118435" y="2784420"/>
            <a:ext cx="7164778" cy="3137397"/>
          </a:xfrm>
          <a:prstGeom prst="rect">
            <a:avLst/>
          </a:prstGeom>
          <a:noFill/>
        </p:spPr>
        <p:txBody>
          <a:bodyPr wrap="square" rtlCol="0">
            <a:spAutoFit/>
          </a:bodyPr>
          <a:lstStyle/>
          <a:p>
            <a:pPr marL="1978882" lvl="2" indent="-471145">
              <a:buFont typeface="Arial" panose="020B0604020202020204" pitchFamily="34" charset="0"/>
              <a:buChar char="•"/>
            </a:pPr>
            <a:r>
              <a:rPr lang="en-US" sz="3298" dirty="0">
                <a:solidFill>
                  <a:srgbClr val="000000"/>
                </a:solidFill>
                <a:latin typeface="Garamond" panose="02020404030301010803" pitchFamily="18" charset="0"/>
              </a:rPr>
              <a:t>For hedging </a:t>
            </a:r>
          </a:p>
          <a:p>
            <a:pPr marL="2732752" lvl="3" indent="-471145">
              <a:buFont typeface="Arial" panose="020B0604020202020204" pitchFamily="34" charset="0"/>
              <a:buChar char="•"/>
            </a:pPr>
            <a:r>
              <a:rPr lang="en-US" sz="3298" dirty="0">
                <a:solidFill>
                  <a:srgbClr val="000000"/>
                </a:solidFill>
                <a:latin typeface="Garamond" panose="02020404030301010803" pitchFamily="18" charset="0"/>
              </a:rPr>
              <a:t>Limits exposure to changing rates </a:t>
            </a:r>
          </a:p>
          <a:p>
            <a:pPr marL="2732752" lvl="3" indent="-471145">
              <a:buFont typeface="Arial" panose="020B0604020202020204" pitchFamily="34" charset="0"/>
              <a:buChar char="•"/>
            </a:pPr>
            <a:r>
              <a:rPr lang="en-US" sz="3298" dirty="0">
                <a:solidFill>
                  <a:srgbClr val="000000"/>
                </a:solidFill>
                <a:latin typeface="Garamond" panose="02020404030301010803" pitchFamily="18" charset="0"/>
              </a:rPr>
              <a:t>But, not perfect (other methods for estimating this sensitivity) </a:t>
            </a:r>
          </a:p>
        </p:txBody>
      </p:sp>
      <p:pic>
        <p:nvPicPr>
          <p:cNvPr id="2" name="Picture 1">
            <a:extLst>
              <a:ext uri="{FF2B5EF4-FFF2-40B4-BE49-F238E27FC236}">
                <a16:creationId xmlns:a16="http://schemas.microsoft.com/office/drawing/2014/main" id="{4BA2B0F0-6563-4C19-B757-B45C6E2DEBE2}"/>
              </a:ext>
            </a:extLst>
          </p:cNvPr>
          <p:cNvPicPr>
            <a:picLocks noChangeAspect="1"/>
          </p:cNvPicPr>
          <p:nvPr/>
        </p:nvPicPr>
        <p:blipFill>
          <a:blip r:embed="rId4"/>
          <a:stretch>
            <a:fillRect/>
          </a:stretch>
        </p:blipFill>
        <p:spPr>
          <a:xfrm>
            <a:off x="1054615" y="3052059"/>
            <a:ext cx="11004165" cy="6372310"/>
          </a:xfrm>
          <a:prstGeom prst="rect">
            <a:avLst/>
          </a:prstGeom>
        </p:spPr>
      </p:pic>
    </p:spTree>
    <p:extLst>
      <p:ext uri="{BB962C8B-B14F-4D97-AF65-F5344CB8AC3E}">
        <p14:creationId xmlns:p14="http://schemas.microsoft.com/office/powerpoint/2010/main" val="624408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0A8F34-8A5A-4BC0-8039-E4A888DD319E}"/>
              </a:ext>
            </a:extLst>
          </p:cNvPr>
          <p:cNvPicPr>
            <a:picLocks noChangeAspect="1"/>
          </p:cNvPicPr>
          <p:nvPr/>
        </p:nvPicPr>
        <p:blipFill>
          <a:blip r:embed="rId3"/>
          <a:stretch>
            <a:fillRect/>
          </a:stretch>
        </p:blipFill>
        <p:spPr>
          <a:xfrm>
            <a:off x="809299" y="3453109"/>
            <a:ext cx="8990123" cy="5575716"/>
          </a:xfrm>
          <a:prstGeom prst="rect">
            <a:avLst/>
          </a:prstGeom>
        </p:spPr>
      </p:pic>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054615" y="1421463"/>
            <a:ext cx="3644716" cy="853439"/>
          </a:xfrm>
          <a:prstGeom prst="rect">
            <a:avLst/>
          </a:prstGeom>
          <a:noFill/>
        </p:spPr>
        <p:txBody>
          <a:bodyPr wrap="none" rtlCol="0">
            <a:spAutoFit/>
          </a:bodyPr>
          <a:lstStyle/>
          <a:p>
            <a:r>
              <a:rPr lang="en-US" sz="4946" b="1" spc="495"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Convexity </a:t>
            </a:r>
          </a:p>
        </p:txBody>
      </p:sp>
      <p:cxnSp>
        <p:nvCxnSpPr>
          <p:cNvPr id="20" name="Straight Connector 19">
            <a:extLst>
              <a:ext uri="{FF2B5EF4-FFF2-40B4-BE49-F238E27FC236}">
                <a16:creationId xmlns:a16="http://schemas.microsoft.com/office/drawing/2014/main" id="{DE84D708-A4A6-2B48-86B8-AF37ECA062F7}"/>
              </a:ext>
            </a:extLst>
          </p:cNvPr>
          <p:cNvCxnSpPr>
            <a:cxnSpLocks/>
          </p:cNvCxnSpPr>
          <p:nvPr/>
        </p:nvCxnSpPr>
        <p:spPr>
          <a:xfrm flipV="1">
            <a:off x="1054615" y="2152620"/>
            <a:ext cx="17386528" cy="168281"/>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pic>
        <p:nvPicPr>
          <p:cNvPr id="9" name="Picture 2" descr="Image result for duration of a bo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9101" y="3599425"/>
            <a:ext cx="9319133" cy="6047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794EE0-DAAA-4EC7-9DFA-2DF27AA52318}"/>
              </a:ext>
            </a:extLst>
          </p:cNvPr>
          <p:cNvSpPr txBox="1"/>
          <p:nvPr/>
        </p:nvSpPr>
        <p:spPr>
          <a:xfrm>
            <a:off x="1054615" y="2652914"/>
            <a:ext cx="17588613" cy="777521"/>
          </a:xfrm>
          <a:prstGeom prst="rect">
            <a:avLst/>
          </a:prstGeom>
          <a:noFill/>
        </p:spPr>
        <p:txBody>
          <a:bodyPr wrap="square" rtlCol="0">
            <a:spAutoFit/>
          </a:bodyPr>
          <a:lstStyle/>
          <a:p>
            <a:pPr marL="471145" indent="-471145">
              <a:buFont typeface="Arial" panose="020B0604020202020204" pitchFamily="34" charset="0"/>
              <a:buChar char="•"/>
            </a:pPr>
            <a:r>
              <a:rPr lang="en-US" sz="1484" dirty="0">
                <a:solidFill>
                  <a:srgbClr val="000000"/>
                </a:solidFill>
                <a:latin typeface="Garamond" panose="02020404030301010803" pitchFamily="18" charset="0"/>
              </a:rPr>
              <a:t>Convexity measures change in duration as interest rates change </a:t>
            </a:r>
          </a:p>
          <a:p>
            <a:endParaRPr lang="en-US" sz="1484" dirty="0">
              <a:solidFill>
                <a:srgbClr val="000000"/>
              </a:solidFill>
              <a:latin typeface="Garamond" panose="02020404030301010803" pitchFamily="18" charset="0"/>
            </a:endParaRPr>
          </a:p>
          <a:p>
            <a:pPr marL="1978882" lvl="2" indent="-471145">
              <a:buFont typeface="Arial" panose="020B0604020202020204" pitchFamily="34" charset="0"/>
              <a:buChar char="•"/>
            </a:pPr>
            <a:endParaRPr lang="en-US" sz="1484" dirty="0">
              <a:solidFill>
                <a:srgbClr val="000000"/>
              </a:solidFill>
              <a:latin typeface="Garamond" panose="02020404030301010803" pitchFamily="18" charset="0"/>
            </a:endParaRPr>
          </a:p>
        </p:txBody>
      </p:sp>
      <p:sp>
        <p:nvSpPr>
          <p:cNvPr id="4" name="TextBox 3">
            <a:extLst>
              <a:ext uri="{FF2B5EF4-FFF2-40B4-BE49-F238E27FC236}">
                <a16:creationId xmlns:a16="http://schemas.microsoft.com/office/drawing/2014/main" id="{59AC78EA-9D9F-4CDE-90D2-E114C22A4D64}"/>
              </a:ext>
            </a:extLst>
          </p:cNvPr>
          <p:cNvSpPr txBox="1"/>
          <p:nvPr/>
        </p:nvSpPr>
        <p:spPr>
          <a:xfrm>
            <a:off x="1054615" y="8923477"/>
            <a:ext cx="7628109" cy="777521"/>
          </a:xfrm>
          <a:prstGeom prst="rect">
            <a:avLst/>
          </a:prstGeom>
          <a:noFill/>
        </p:spPr>
        <p:txBody>
          <a:bodyPr wrap="square" rtlCol="0">
            <a:spAutoFit/>
          </a:bodyPr>
          <a:lstStyle/>
          <a:p>
            <a:pPr algn="ctr"/>
            <a:r>
              <a:rPr lang="en-US" sz="1484" dirty="0">
                <a:solidFill>
                  <a:srgbClr val="000000"/>
                </a:solidFill>
                <a:latin typeface="Garamond" panose="02020404030301010803" pitchFamily="18" charset="0"/>
              </a:rPr>
              <a:t>Differential between linear duration measure and actual price change</a:t>
            </a:r>
          </a:p>
          <a:p>
            <a:endParaRPr lang="en-US" sz="1484" dirty="0">
              <a:solidFill>
                <a:srgbClr val="000000"/>
              </a:solidFill>
              <a:latin typeface="Garamond" panose="02020404030301010803" pitchFamily="18" charset="0"/>
            </a:endParaRPr>
          </a:p>
          <a:p>
            <a:pPr marL="1978882" lvl="2" indent="-471145">
              <a:buFont typeface="Arial" panose="020B0604020202020204" pitchFamily="34" charset="0"/>
              <a:buChar char="•"/>
            </a:pPr>
            <a:endParaRPr lang="en-US" sz="1484"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979769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3"/>
          <a:stretch>
            <a:fillRect/>
          </a:stretch>
        </p:blipFill>
        <p:spPr>
          <a:xfrm>
            <a:off x="246295" y="219653"/>
            <a:ext cx="2693547" cy="861935"/>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054615" y="1421463"/>
            <a:ext cx="3644716" cy="853439"/>
          </a:xfrm>
          <a:prstGeom prst="rect">
            <a:avLst/>
          </a:prstGeom>
          <a:noFill/>
        </p:spPr>
        <p:txBody>
          <a:bodyPr wrap="none" rtlCol="0">
            <a:spAutoFit/>
          </a:bodyPr>
          <a:lstStyle/>
          <a:p>
            <a:r>
              <a:rPr lang="en-US" sz="4946" b="1" spc="495"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Convexity </a:t>
            </a:r>
          </a:p>
        </p:txBody>
      </p:sp>
      <p:cxnSp>
        <p:nvCxnSpPr>
          <p:cNvPr id="20" name="Straight Connector 19">
            <a:extLst>
              <a:ext uri="{FF2B5EF4-FFF2-40B4-BE49-F238E27FC236}">
                <a16:creationId xmlns:a16="http://schemas.microsoft.com/office/drawing/2014/main" id="{DE84D708-A4A6-2B48-86B8-AF37ECA062F7}"/>
              </a:ext>
            </a:extLst>
          </p:cNvPr>
          <p:cNvCxnSpPr>
            <a:cxnSpLocks/>
          </p:cNvCxnSpPr>
          <p:nvPr/>
        </p:nvCxnSpPr>
        <p:spPr>
          <a:xfrm flipV="1">
            <a:off x="1054615" y="2152620"/>
            <a:ext cx="17386528" cy="168281"/>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pic>
        <p:nvPicPr>
          <p:cNvPr id="5" name="Picture 4">
            <a:extLst>
              <a:ext uri="{FF2B5EF4-FFF2-40B4-BE49-F238E27FC236}">
                <a16:creationId xmlns:a16="http://schemas.microsoft.com/office/drawing/2014/main" id="{7BC6B2F0-D183-4BEB-9CE9-6C3047BCA89C}"/>
              </a:ext>
            </a:extLst>
          </p:cNvPr>
          <p:cNvPicPr>
            <a:picLocks noChangeAspect="1"/>
          </p:cNvPicPr>
          <p:nvPr/>
        </p:nvPicPr>
        <p:blipFill rotWithShape="1">
          <a:blip r:embed="rId4"/>
          <a:srcRect b="1423"/>
          <a:stretch/>
        </p:blipFill>
        <p:spPr>
          <a:xfrm>
            <a:off x="3954725" y="2598621"/>
            <a:ext cx="11295365" cy="7432261"/>
          </a:xfrm>
          <a:prstGeom prst="rect">
            <a:avLst/>
          </a:prstGeom>
        </p:spPr>
      </p:pic>
    </p:spTree>
    <p:extLst>
      <p:ext uri="{BB962C8B-B14F-4D97-AF65-F5344CB8AC3E}">
        <p14:creationId xmlns:p14="http://schemas.microsoft.com/office/powerpoint/2010/main" val="2335314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4533" y="-16814"/>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2939841" y="1702137"/>
            <a:ext cx="14221799" cy="849287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5260387" y="2446266"/>
            <a:ext cx="9634176" cy="853439"/>
          </a:xfrm>
          <a:prstGeom prst="rect">
            <a:avLst/>
          </a:prstGeom>
          <a:noFill/>
        </p:spPr>
        <p:txBody>
          <a:bodyPr wrap="none" rtlCol="0">
            <a:spAutoFit/>
          </a:bodyPr>
          <a:lstStyle/>
          <a:p>
            <a:pPr algn="ctr"/>
            <a:r>
              <a:rPr lang="en-US" sz="4946" b="1" spc="495" dirty="0">
                <a:solidFill>
                  <a:srgbClr val="000000"/>
                </a:solidFill>
                <a:latin typeface="Garamond" panose="02020404030301010803" pitchFamily="18" charset="0"/>
                <a:ea typeface="Verdana" panose="020B0604030504040204" pitchFamily="34" charset="0"/>
                <a:cs typeface="Calibri" panose="020F0502020204030204" pitchFamily="34" charset="0"/>
              </a:rPr>
              <a:t>What Effects Interest Rates?</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7965192" y="3552876"/>
            <a:ext cx="4224452"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sp>
        <p:nvSpPr>
          <p:cNvPr id="12" name="TextBox 11">
            <a:extLst>
              <a:ext uri="{FF2B5EF4-FFF2-40B4-BE49-F238E27FC236}">
                <a16:creationId xmlns:a16="http://schemas.microsoft.com/office/drawing/2014/main" id="{B4CFC66C-5750-854A-AE4C-9767FDA7E86F}"/>
              </a:ext>
            </a:extLst>
          </p:cNvPr>
          <p:cNvSpPr txBox="1"/>
          <p:nvPr/>
        </p:nvSpPr>
        <p:spPr>
          <a:xfrm>
            <a:off x="3949627" y="3359322"/>
            <a:ext cx="12202228" cy="7848302"/>
          </a:xfrm>
          <a:prstGeom prst="rect">
            <a:avLst/>
          </a:prstGeom>
          <a:noFill/>
        </p:spPr>
        <p:txBody>
          <a:bodyPr wrap="square" rtlCol="0">
            <a:spAutoFit/>
          </a:bodyPr>
          <a:lstStyle/>
          <a:p>
            <a:pPr lvl="1" fontAlgn="base">
              <a:lnSpc>
                <a:spcPct val="200000"/>
              </a:lnSpc>
            </a:pPr>
            <a:endParaRPr lang="en-US" sz="2800" b="1" dirty="0">
              <a:solidFill>
                <a:srgbClr val="000000"/>
              </a:solidFill>
              <a:latin typeface="Garamond" panose="02020404030301010803" pitchFamily="18" charset="0"/>
            </a:endParaRPr>
          </a:p>
          <a:p>
            <a:pPr marL="1225014" lvl="1" indent="-471145" fontAlgn="base">
              <a:lnSpc>
                <a:spcPct val="200000"/>
              </a:lnSpc>
              <a:buFont typeface="Wingdings" pitchFamily="2" charset="2"/>
              <a:buChar char="v"/>
            </a:pPr>
            <a:r>
              <a:rPr lang="en-US" sz="2800" b="1" dirty="0">
                <a:solidFill>
                  <a:srgbClr val="000000"/>
                </a:solidFill>
                <a:latin typeface="Garamond" panose="02020404030301010803" pitchFamily="18" charset="0"/>
              </a:rPr>
              <a:t>Fischer Equation: Nominal rates = real + inflation expectations </a:t>
            </a:r>
          </a:p>
          <a:p>
            <a:pPr marL="1225014" lvl="1" indent="-471145" fontAlgn="base">
              <a:lnSpc>
                <a:spcPct val="200000"/>
              </a:lnSpc>
              <a:buFont typeface="Wingdings" pitchFamily="2" charset="2"/>
              <a:buChar char="v"/>
            </a:pPr>
            <a:r>
              <a:rPr lang="en-US" sz="2800" b="1" dirty="0">
                <a:solidFill>
                  <a:srgbClr val="000000"/>
                </a:solidFill>
                <a:latin typeface="Garamond" panose="02020404030301010803" pitchFamily="18" charset="0"/>
              </a:rPr>
              <a:t>Central Bank </a:t>
            </a:r>
          </a:p>
          <a:p>
            <a:pPr marL="1225014" lvl="1" indent="-471145" fontAlgn="base">
              <a:lnSpc>
                <a:spcPct val="200000"/>
              </a:lnSpc>
              <a:buFont typeface="Wingdings" pitchFamily="2" charset="2"/>
              <a:buChar char="v"/>
            </a:pPr>
            <a:r>
              <a:rPr lang="en-US" sz="2800" b="1" dirty="0">
                <a:solidFill>
                  <a:srgbClr val="000000"/>
                </a:solidFill>
                <a:latin typeface="Garamond" panose="02020404030301010803" pitchFamily="18" charset="0"/>
              </a:rPr>
              <a:t>Credit/Default Risk </a:t>
            </a:r>
          </a:p>
          <a:p>
            <a:pPr marL="1225014" lvl="1" indent="-471145" fontAlgn="base">
              <a:lnSpc>
                <a:spcPct val="200000"/>
              </a:lnSpc>
              <a:buFont typeface="Wingdings" pitchFamily="2" charset="2"/>
              <a:buChar char="v"/>
            </a:pPr>
            <a:r>
              <a:rPr lang="en-US" sz="2800" b="1" dirty="0">
                <a:solidFill>
                  <a:srgbClr val="000000"/>
                </a:solidFill>
                <a:latin typeface="Garamond" panose="02020404030301010803" pitchFamily="18" charset="0"/>
              </a:rPr>
              <a:t>Term premium (risk premium) </a:t>
            </a:r>
          </a:p>
          <a:p>
            <a:pPr marL="1225014" lvl="1" indent="-471145" fontAlgn="base">
              <a:lnSpc>
                <a:spcPct val="200000"/>
              </a:lnSpc>
              <a:buFont typeface="Wingdings" pitchFamily="2" charset="2"/>
              <a:buChar char="v"/>
            </a:pPr>
            <a:r>
              <a:rPr lang="en-US" sz="2800" b="1" dirty="0">
                <a:solidFill>
                  <a:srgbClr val="000000"/>
                </a:solidFill>
                <a:latin typeface="Garamond" panose="02020404030301010803" pitchFamily="18" charset="0"/>
              </a:rPr>
              <a:t>Demand for asset </a:t>
            </a:r>
          </a:p>
          <a:p>
            <a:pPr marL="1225014" lvl="1" indent="-471145" fontAlgn="base">
              <a:lnSpc>
                <a:spcPct val="200000"/>
              </a:lnSpc>
              <a:buFont typeface="Wingdings" pitchFamily="2" charset="2"/>
              <a:buChar char="v"/>
            </a:pPr>
            <a:endParaRPr lang="en-US" sz="2800" b="1" dirty="0">
              <a:solidFill>
                <a:srgbClr val="000000"/>
              </a:solidFill>
              <a:latin typeface="Garamond" panose="02020404030301010803" pitchFamily="18" charset="0"/>
            </a:endParaRPr>
          </a:p>
          <a:p>
            <a:pPr marL="1225014" lvl="1" indent="-471145" fontAlgn="base">
              <a:buFont typeface="Wingdings" pitchFamily="2" charset="2"/>
              <a:buChar char="v"/>
            </a:pPr>
            <a:endParaRPr lang="en-US" sz="2800" dirty="0">
              <a:solidFill>
                <a:srgbClr val="000000"/>
              </a:solidFill>
              <a:latin typeface="Garamond" panose="02020404030301010803" pitchFamily="18" charset="0"/>
            </a:endParaRPr>
          </a:p>
          <a:p>
            <a:pPr marL="1225014" lvl="1" indent="-471145" fontAlgn="base">
              <a:buFont typeface="Wingdings" pitchFamily="2" charset="2"/>
              <a:buChar char="v"/>
            </a:pPr>
            <a:endParaRPr lang="en-US" sz="2800" dirty="0">
              <a:solidFill>
                <a:srgbClr val="000000"/>
              </a:solidFill>
              <a:latin typeface="Garamond" panose="02020404030301010803" pitchFamily="18" charset="0"/>
            </a:endParaRPr>
          </a:p>
          <a:p>
            <a:pPr marL="1225014" lvl="1" indent="-471145" fontAlgn="base">
              <a:buFont typeface="Wingdings" pitchFamily="2" charset="2"/>
              <a:buChar char="v"/>
            </a:pPr>
            <a:endParaRPr lang="en-US" sz="2800" dirty="0">
              <a:solidFill>
                <a:srgbClr val="000000"/>
              </a:solidFill>
              <a:latin typeface="Garamond" panose="02020404030301010803" pitchFamily="18" charset="0"/>
            </a:endParaRPr>
          </a:p>
          <a:p>
            <a:pPr marL="471145" indent="-471145">
              <a:buFont typeface="Wingdings" pitchFamily="2" charset="2"/>
              <a:buChar char="v"/>
            </a:pPr>
            <a:endParaRPr lang="en-US" sz="2800"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249914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309" y="-16814"/>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2939841" y="1702137"/>
            <a:ext cx="14221799" cy="849287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941276" y="2446266"/>
            <a:ext cx="4272388" cy="853439"/>
          </a:xfrm>
          <a:prstGeom prst="rect">
            <a:avLst/>
          </a:prstGeom>
          <a:noFill/>
        </p:spPr>
        <p:txBody>
          <a:bodyPr wrap="none" rtlCol="0">
            <a:spAutoFit/>
          </a:bodyPr>
          <a:lstStyle/>
          <a:p>
            <a:pPr algn="ctr"/>
            <a:r>
              <a:rPr lang="en-US" sz="4946" b="1" spc="495" dirty="0">
                <a:solidFill>
                  <a:srgbClr val="000000"/>
                </a:solidFill>
                <a:latin typeface="Garamond" panose="02020404030301010803" pitchFamily="18" charset="0"/>
                <a:ea typeface="Verdana" panose="020B0604030504040204" pitchFamily="34" charset="0"/>
                <a:cs typeface="Calibri" panose="020F0502020204030204" pitchFamily="34" charset="0"/>
              </a:rPr>
              <a:t>Yield Curve </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7965192" y="3552876"/>
            <a:ext cx="4224452"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sp>
        <p:nvSpPr>
          <p:cNvPr id="12" name="TextBox 11">
            <a:extLst>
              <a:ext uri="{FF2B5EF4-FFF2-40B4-BE49-F238E27FC236}">
                <a16:creationId xmlns:a16="http://schemas.microsoft.com/office/drawing/2014/main" id="{B4CFC66C-5750-854A-AE4C-9767FDA7E86F}"/>
              </a:ext>
            </a:extLst>
          </p:cNvPr>
          <p:cNvSpPr txBox="1"/>
          <p:nvPr/>
        </p:nvSpPr>
        <p:spPr>
          <a:xfrm>
            <a:off x="3949627" y="3359322"/>
            <a:ext cx="12202228" cy="2528000"/>
          </a:xfrm>
          <a:prstGeom prst="rect">
            <a:avLst/>
          </a:prstGeom>
          <a:noFill/>
        </p:spPr>
        <p:txBody>
          <a:bodyPr wrap="square" rtlCol="0">
            <a:spAutoFit/>
          </a:bodyPr>
          <a:lstStyle/>
          <a:p>
            <a:endParaRPr lang="en-US" sz="2638" dirty="0">
              <a:solidFill>
                <a:srgbClr val="000000"/>
              </a:solidFill>
              <a:latin typeface="Garamond" panose="02020404030301010803" pitchFamily="18" charset="0"/>
            </a:endParaRPr>
          </a:p>
          <a:p>
            <a:pPr lvl="1" fontAlgn="base"/>
            <a:endParaRPr lang="en-US" sz="263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263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263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2638" dirty="0">
              <a:solidFill>
                <a:srgbClr val="000000"/>
              </a:solidFill>
              <a:latin typeface="Garamond" panose="02020404030301010803" pitchFamily="18" charset="0"/>
            </a:endParaRPr>
          </a:p>
          <a:p>
            <a:pPr marL="471145" indent="-471145">
              <a:buFont typeface="Wingdings" pitchFamily="2" charset="2"/>
              <a:buChar char="v"/>
            </a:pPr>
            <a:endParaRPr lang="en-US" sz="2638" dirty="0">
              <a:solidFill>
                <a:srgbClr val="000000"/>
              </a:solidFill>
              <a:latin typeface="Garamond" panose="02020404030301010803" pitchFamily="18" charset="0"/>
            </a:endParaRPr>
          </a:p>
        </p:txBody>
      </p:sp>
      <p:sp>
        <p:nvSpPr>
          <p:cNvPr id="3" name="TextBox 2">
            <a:extLst>
              <a:ext uri="{FF2B5EF4-FFF2-40B4-BE49-F238E27FC236}">
                <a16:creationId xmlns:a16="http://schemas.microsoft.com/office/drawing/2014/main" id="{8F0EAEBF-F372-47F6-A74D-F3726F28A2D6}"/>
              </a:ext>
            </a:extLst>
          </p:cNvPr>
          <p:cNvSpPr txBox="1"/>
          <p:nvPr/>
        </p:nvSpPr>
        <p:spPr>
          <a:xfrm>
            <a:off x="4941613" y="4031687"/>
            <a:ext cx="11210242" cy="1107354"/>
          </a:xfrm>
          <a:prstGeom prst="rect">
            <a:avLst/>
          </a:prstGeom>
          <a:noFill/>
        </p:spPr>
        <p:txBody>
          <a:bodyPr wrap="square" rtlCol="0">
            <a:spAutoFit/>
          </a:bodyPr>
          <a:lstStyle/>
          <a:p>
            <a:pPr marL="471145" indent="-471145">
              <a:buFont typeface="Arial" panose="020B0604020202020204" pitchFamily="34" charset="0"/>
              <a:buChar char="•"/>
            </a:pPr>
            <a:r>
              <a:rPr lang="en-US" sz="3298" dirty="0">
                <a:solidFill>
                  <a:srgbClr val="000000"/>
                </a:solidFill>
                <a:latin typeface="Garamond" panose="02020404030301010803" pitchFamily="18" charset="0"/>
              </a:rPr>
              <a:t>Plots yields of bonds across different maturities </a:t>
            </a:r>
          </a:p>
          <a:p>
            <a:pPr marL="471145" indent="-471145">
              <a:buFont typeface="Arial" panose="020B0604020202020204" pitchFamily="34" charset="0"/>
              <a:buChar char="•"/>
            </a:pPr>
            <a:r>
              <a:rPr lang="en-US" sz="3298" dirty="0">
                <a:solidFill>
                  <a:srgbClr val="000000"/>
                </a:solidFill>
                <a:latin typeface="Garamond" panose="02020404030301010803" pitchFamily="18" charset="0"/>
              </a:rPr>
              <a:t>When can it be upward sloping? Downward sloping? Flat? </a:t>
            </a:r>
          </a:p>
        </p:txBody>
      </p:sp>
      <p:pic>
        <p:nvPicPr>
          <p:cNvPr id="5" name="Picture 4">
            <a:extLst>
              <a:ext uri="{FF2B5EF4-FFF2-40B4-BE49-F238E27FC236}">
                <a16:creationId xmlns:a16="http://schemas.microsoft.com/office/drawing/2014/main" id="{7358F805-BB43-495A-8824-D46BA78EA704}"/>
              </a:ext>
            </a:extLst>
          </p:cNvPr>
          <p:cNvPicPr>
            <a:picLocks noChangeAspect="1"/>
          </p:cNvPicPr>
          <p:nvPr/>
        </p:nvPicPr>
        <p:blipFill>
          <a:blip r:embed="rId5"/>
          <a:stretch>
            <a:fillRect/>
          </a:stretch>
        </p:blipFill>
        <p:spPr>
          <a:xfrm>
            <a:off x="6666904" y="5271829"/>
            <a:ext cx="6770292" cy="4479438"/>
          </a:xfrm>
          <a:prstGeom prst="rect">
            <a:avLst/>
          </a:prstGeom>
        </p:spPr>
      </p:pic>
    </p:spTree>
    <p:extLst>
      <p:ext uri="{BB962C8B-B14F-4D97-AF65-F5344CB8AC3E}">
        <p14:creationId xmlns:p14="http://schemas.microsoft.com/office/powerpoint/2010/main" val="335907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8CEA7C3-2584-0048-8AA6-1FEF167A85D7}"/>
              </a:ext>
            </a:extLst>
          </p:cNvPr>
          <p:cNvCxnSpPr/>
          <p:nvPr/>
        </p:nvCxnSpPr>
        <p:spPr>
          <a:xfrm>
            <a:off x="7965192" y="7434353"/>
            <a:ext cx="4224452" cy="0"/>
          </a:xfrm>
          <a:prstGeom prst="line">
            <a:avLst/>
          </a:prstGeom>
          <a:ln w="25400">
            <a:solidFill>
              <a:schemeClr val="bg1"/>
            </a:solidFill>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C3B74C70-A299-A842-918F-362E62C0F29B}"/>
              </a:ext>
            </a:extLst>
          </p:cNvPr>
          <p:cNvSpPr txBox="1"/>
          <p:nvPr/>
        </p:nvSpPr>
        <p:spPr>
          <a:xfrm>
            <a:off x="6360381" y="7811204"/>
            <a:ext cx="7382096" cy="1614866"/>
          </a:xfrm>
          <a:prstGeom prst="rect">
            <a:avLst/>
          </a:prstGeom>
          <a:noFill/>
        </p:spPr>
        <p:txBody>
          <a:bodyPr wrap="square" rtlCol="0">
            <a:spAutoFit/>
          </a:bodyPr>
          <a:lstStyle/>
          <a:p>
            <a:pPr marL="471145" indent="-471145" algn="ctr">
              <a:buFont typeface="Wingdings" pitchFamily="2" charset="2"/>
              <a:buChar char="v"/>
            </a:pPr>
            <a:r>
              <a:rPr lang="en-US" sz="3298" dirty="0">
                <a:solidFill>
                  <a:schemeClr val="bg1"/>
                </a:solidFill>
                <a:latin typeface="Garamond" panose="02020404030301010803" pitchFamily="18" charset="0"/>
              </a:rPr>
              <a:t>Learning </a:t>
            </a:r>
          </a:p>
          <a:p>
            <a:pPr marL="471145" indent="-471145" algn="ctr">
              <a:buFont typeface="Wingdings" pitchFamily="2" charset="2"/>
              <a:buChar char="v"/>
            </a:pPr>
            <a:r>
              <a:rPr lang="en-US" sz="3298" dirty="0">
                <a:solidFill>
                  <a:schemeClr val="bg1"/>
                </a:solidFill>
                <a:latin typeface="Garamond" panose="02020404030301010803" pitchFamily="18" charset="0"/>
              </a:rPr>
              <a:t>Investing </a:t>
            </a:r>
          </a:p>
          <a:p>
            <a:pPr marL="471145" indent="-471145" algn="ctr">
              <a:buFont typeface="Wingdings" pitchFamily="2" charset="2"/>
              <a:buChar char="v"/>
            </a:pPr>
            <a:r>
              <a:rPr lang="en-US" sz="3298" dirty="0">
                <a:solidFill>
                  <a:schemeClr val="bg1"/>
                </a:solidFill>
                <a:latin typeface="Garamond" panose="02020404030301010803" pitchFamily="18" charset="0"/>
              </a:rPr>
              <a:t>Community </a:t>
            </a:r>
          </a:p>
        </p:txBody>
      </p: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3"/>
          <a:stretch>
            <a:fillRect/>
          </a:stretch>
        </p:blipFill>
        <p:spPr>
          <a:xfrm>
            <a:off x="246295" y="219653"/>
            <a:ext cx="2693547" cy="861935"/>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0297343" y="1483618"/>
            <a:ext cx="7536615" cy="853439"/>
          </a:xfrm>
          <a:prstGeom prst="rect">
            <a:avLst/>
          </a:prstGeom>
          <a:noFill/>
        </p:spPr>
        <p:txBody>
          <a:bodyPr wrap="none" rtlCol="0">
            <a:spAutoFit/>
          </a:bodyPr>
          <a:lstStyle/>
          <a:p>
            <a:pPr algn="ctr"/>
            <a:r>
              <a:rPr lang="en-US" sz="4946" b="1" spc="495"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Solution: Brain Teaser</a:t>
            </a:r>
          </a:p>
        </p:txBody>
      </p:sp>
      <p:cxnSp>
        <p:nvCxnSpPr>
          <p:cNvPr id="20" name="Straight Connector 19">
            <a:extLst>
              <a:ext uri="{FF2B5EF4-FFF2-40B4-BE49-F238E27FC236}">
                <a16:creationId xmlns:a16="http://schemas.microsoft.com/office/drawing/2014/main" id="{DE84D708-A4A6-2B48-86B8-AF37ECA062F7}"/>
              </a:ext>
            </a:extLst>
          </p:cNvPr>
          <p:cNvCxnSpPr/>
          <p:nvPr/>
        </p:nvCxnSpPr>
        <p:spPr>
          <a:xfrm>
            <a:off x="11953388" y="2590228"/>
            <a:ext cx="4224452" cy="0"/>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pic>
        <p:nvPicPr>
          <p:cNvPr id="4" name="Picture 3"/>
          <p:cNvPicPr>
            <a:picLocks noChangeAspect="1"/>
          </p:cNvPicPr>
          <p:nvPr/>
        </p:nvPicPr>
        <p:blipFill rotWithShape="1">
          <a:blip r:embed="rId4"/>
          <a:srcRect b="10180"/>
          <a:stretch/>
        </p:blipFill>
        <p:spPr>
          <a:xfrm>
            <a:off x="1" y="2798042"/>
            <a:ext cx="8336374" cy="7487755"/>
          </a:xfrm>
          <a:prstGeom prst="rect">
            <a:avLst/>
          </a:prstGeom>
        </p:spPr>
      </p:pic>
      <p:sp>
        <p:nvSpPr>
          <p:cNvPr id="8" name="TextBox 7">
            <a:extLst>
              <a:ext uri="{FF2B5EF4-FFF2-40B4-BE49-F238E27FC236}">
                <a16:creationId xmlns:a16="http://schemas.microsoft.com/office/drawing/2014/main" id="{B4CFC66C-5750-854A-AE4C-9767FDA7E86F}"/>
              </a:ext>
            </a:extLst>
          </p:cNvPr>
          <p:cNvSpPr txBox="1"/>
          <p:nvPr/>
        </p:nvSpPr>
        <p:spPr>
          <a:xfrm>
            <a:off x="9068004" y="2575571"/>
            <a:ext cx="9995219" cy="4532716"/>
          </a:xfrm>
          <a:prstGeom prst="rect">
            <a:avLst/>
          </a:prstGeom>
          <a:noFill/>
        </p:spPr>
        <p:txBody>
          <a:bodyPr wrap="square" rtlCol="0">
            <a:spAutoFit/>
          </a:bodyPr>
          <a:lstStyle/>
          <a:p>
            <a:endParaRPr lang="en-US" sz="4122" dirty="0">
              <a:solidFill>
                <a:srgbClr val="000000"/>
              </a:solidFill>
              <a:latin typeface="Garamond" panose="02020404030301010803" pitchFamily="18" charset="0"/>
            </a:endParaRPr>
          </a:p>
          <a:p>
            <a:r>
              <a:rPr lang="en-US" sz="4122" dirty="0">
                <a:solidFill>
                  <a:srgbClr val="000000"/>
                </a:solidFill>
                <a:latin typeface="Garamond" panose="02020404030301010803" pitchFamily="18" charset="0"/>
              </a:rPr>
              <a:t>Flip switch 1 for a few minutes.</a:t>
            </a:r>
          </a:p>
          <a:p>
            <a:r>
              <a:rPr lang="en-US" sz="4122" dirty="0">
                <a:solidFill>
                  <a:srgbClr val="000000"/>
                </a:solidFill>
                <a:latin typeface="Garamond" panose="02020404030301010803" pitchFamily="18" charset="0"/>
              </a:rPr>
              <a:t>Then turn it off. Flip switch 2.</a:t>
            </a:r>
          </a:p>
          <a:p>
            <a:r>
              <a:rPr lang="en-US" sz="4122" dirty="0">
                <a:solidFill>
                  <a:srgbClr val="000000"/>
                </a:solidFill>
                <a:latin typeface="Garamond" panose="02020404030301010803" pitchFamily="18" charset="0"/>
              </a:rPr>
              <a:t>Open the closet door. </a:t>
            </a:r>
          </a:p>
          <a:p>
            <a:r>
              <a:rPr lang="en-US" sz="4122" dirty="0">
                <a:solidFill>
                  <a:srgbClr val="000000"/>
                </a:solidFill>
                <a:latin typeface="Garamond" panose="02020404030301010803" pitchFamily="18" charset="0"/>
              </a:rPr>
              <a:t>If the light is on, its switch 2. If the bulb is a little warm, its switch 1. And if it’s cold, its switch 3. </a:t>
            </a:r>
          </a:p>
        </p:txBody>
      </p:sp>
    </p:spTree>
    <p:extLst>
      <p:ext uri="{BB962C8B-B14F-4D97-AF65-F5344CB8AC3E}">
        <p14:creationId xmlns:p14="http://schemas.microsoft.com/office/powerpoint/2010/main" val="3645877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yield 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623" y="4042237"/>
            <a:ext cx="9501520" cy="68263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054616" y="1421463"/>
            <a:ext cx="8692123" cy="853439"/>
          </a:xfrm>
          <a:prstGeom prst="rect">
            <a:avLst/>
          </a:prstGeom>
          <a:noFill/>
        </p:spPr>
        <p:txBody>
          <a:bodyPr wrap="none" rtlCol="0">
            <a:spAutoFit/>
          </a:bodyPr>
          <a:lstStyle/>
          <a:p>
            <a:r>
              <a:rPr lang="en-US" sz="4946" b="1" spc="495"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Trading Bonds: </a:t>
            </a:r>
            <a:r>
              <a:rPr lang="en-US" sz="4946" b="1" spc="495" dirty="0" err="1">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Steepener</a:t>
            </a:r>
            <a:endParaRPr lang="en-US" sz="4946" b="1" spc="495"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DE84D708-A4A6-2B48-86B8-AF37ECA062F7}"/>
              </a:ext>
            </a:extLst>
          </p:cNvPr>
          <p:cNvCxnSpPr>
            <a:cxnSpLocks/>
          </p:cNvCxnSpPr>
          <p:nvPr/>
        </p:nvCxnSpPr>
        <p:spPr>
          <a:xfrm flipV="1">
            <a:off x="1054615" y="2152620"/>
            <a:ext cx="17386528" cy="168281"/>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sp>
        <p:nvSpPr>
          <p:cNvPr id="3" name="TextBox 2"/>
          <p:cNvSpPr txBox="1"/>
          <p:nvPr/>
        </p:nvSpPr>
        <p:spPr>
          <a:xfrm>
            <a:off x="1054616" y="2639453"/>
            <a:ext cx="18302036" cy="4017446"/>
          </a:xfrm>
          <a:prstGeom prst="rect">
            <a:avLst/>
          </a:prstGeom>
          <a:noFill/>
        </p:spPr>
        <p:txBody>
          <a:bodyPr wrap="square" rtlCol="0">
            <a:spAutoFit/>
          </a:bodyPr>
          <a:lstStyle/>
          <a:p>
            <a:pPr marL="471145" indent="-471145">
              <a:lnSpc>
                <a:spcPct val="200000"/>
              </a:lnSpc>
              <a:buFont typeface="Arial" panose="020B0604020202020204" pitchFamily="34" charset="0"/>
              <a:buChar char="•"/>
            </a:pPr>
            <a:r>
              <a:rPr lang="en-US" sz="3298" dirty="0">
                <a:solidFill>
                  <a:srgbClr val="000000"/>
                </a:solidFill>
                <a:latin typeface="Garamond" panose="02020404030301010803" pitchFamily="18" charset="0"/>
              </a:rPr>
              <a:t>Long near end of the yield curve – yields go down </a:t>
            </a:r>
          </a:p>
          <a:p>
            <a:pPr marL="471145" indent="-471145">
              <a:lnSpc>
                <a:spcPct val="200000"/>
              </a:lnSpc>
              <a:buFont typeface="Arial" panose="020B0604020202020204" pitchFamily="34" charset="0"/>
              <a:buChar char="•"/>
            </a:pPr>
            <a:r>
              <a:rPr lang="en-US" sz="3298" dirty="0">
                <a:solidFill>
                  <a:srgbClr val="000000"/>
                </a:solidFill>
                <a:latin typeface="Garamond" panose="02020404030301010803" pitchFamily="18" charset="0"/>
              </a:rPr>
              <a:t>Short far end of the yield curve  - yields go up </a:t>
            </a:r>
          </a:p>
          <a:p>
            <a:pPr marL="471145" indent="-471145">
              <a:lnSpc>
                <a:spcPct val="200000"/>
              </a:lnSpc>
              <a:buFont typeface="Arial" panose="020B0604020202020204" pitchFamily="34" charset="0"/>
              <a:buChar char="•"/>
            </a:pPr>
            <a:r>
              <a:rPr lang="en-US" sz="3298" dirty="0">
                <a:solidFill>
                  <a:srgbClr val="000000"/>
                </a:solidFill>
                <a:latin typeface="Garamond" panose="02020404030301010803" pitchFamily="18" charset="0"/>
              </a:rPr>
              <a:t>Cost of the trade </a:t>
            </a:r>
          </a:p>
          <a:p>
            <a:pPr marL="471145" indent="-471145">
              <a:lnSpc>
                <a:spcPct val="200000"/>
              </a:lnSpc>
              <a:buFont typeface="Arial" panose="020B0604020202020204" pitchFamily="34" charset="0"/>
              <a:buChar char="•"/>
            </a:pPr>
            <a:r>
              <a:rPr lang="en-US" sz="3298" dirty="0">
                <a:solidFill>
                  <a:srgbClr val="000000"/>
                </a:solidFill>
                <a:latin typeface="Garamond" panose="02020404030301010803" pitchFamily="18" charset="0"/>
              </a:rPr>
              <a:t>What would a flattener be?  </a:t>
            </a:r>
          </a:p>
        </p:txBody>
      </p:sp>
      <p:sp>
        <p:nvSpPr>
          <p:cNvPr id="4" name="Right Arrow 3"/>
          <p:cNvSpPr/>
          <p:nvPr/>
        </p:nvSpPr>
        <p:spPr>
          <a:xfrm rot="5400000">
            <a:off x="10842338" y="8562531"/>
            <a:ext cx="578816" cy="609582"/>
          </a:xfrm>
          <a:prstGeom prst="rightArrow">
            <a:avLst>
              <a:gd name="adj1" fmla="val 2647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11" name="Right Arrow 10"/>
          <p:cNvSpPr/>
          <p:nvPr/>
        </p:nvSpPr>
        <p:spPr>
          <a:xfrm rot="16200000">
            <a:off x="16723882" y="5060476"/>
            <a:ext cx="578816" cy="609582"/>
          </a:xfrm>
          <a:prstGeom prst="rightArrow">
            <a:avLst>
              <a:gd name="adj1" fmla="val 2647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Tree>
    <p:extLst>
      <p:ext uri="{BB962C8B-B14F-4D97-AF65-F5344CB8AC3E}">
        <p14:creationId xmlns:p14="http://schemas.microsoft.com/office/powerpoint/2010/main" val="3365818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309" y="-16814"/>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2939841" y="1702137"/>
            <a:ext cx="14221799" cy="849287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218826" y="2446266"/>
            <a:ext cx="5717271" cy="853439"/>
          </a:xfrm>
          <a:prstGeom prst="rect">
            <a:avLst/>
          </a:prstGeom>
          <a:noFill/>
        </p:spPr>
        <p:txBody>
          <a:bodyPr wrap="none" rtlCol="0">
            <a:spAutoFit/>
          </a:bodyPr>
          <a:lstStyle/>
          <a:p>
            <a:pPr algn="ctr"/>
            <a:r>
              <a:rPr lang="en-US" sz="4946" b="1" spc="495" dirty="0" err="1">
                <a:solidFill>
                  <a:srgbClr val="000000"/>
                </a:solidFill>
                <a:latin typeface="Garamond" panose="02020404030301010803" pitchFamily="18" charset="0"/>
                <a:ea typeface="Verdana" panose="020B0604030504040204" pitchFamily="34" charset="0"/>
                <a:cs typeface="Calibri" panose="020F0502020204030204" pitchFamily="34" charset="0"/>
              </a:rPr>
              <a:t>Steepener</a:t>
            </a:r>
            <a:r>
              <a:rPr lang="en-US" sz="4946" b="1" spc="495" dirty="0">
                <a:solidFill>
                  <a:srgbClr val="000000"/>
                </a:solidFill>
                <a:latin typeface="Garamond" panose="02020404030301010803" pitchFamily="18" charset="0"/>
                <a:ea typeface="Verdana" panose="020B0604030504040204" pitchFamily="34" charset="0"/>
                <a:cs typeface="Calibri" panose="020F0502020204030204" pitchFamily="34" charset="0"/>
              </a:rPr>
              <a:t> Trade </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7965192" y="3552876"/>
            <a:ext cx="4224452"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sp>
        <p:nvSpPr>
          <p:cNvPr id="12" name="TextBox 11">
            <a:extLst>
              <a:ext uri="{FF2B5EF4-FFF2-40B4-BE49-F238E27FC236}">
                <a16:creationId xmlns:a16="http://schemas.microsoft.com/office/drawing/2014/main" id="{B4CFC66C-5750-854A-AE4C-9767FDA7E86F}"/>
              </a:ext>
            </a:extLst>
          </p:cNvPr>
          <p:cNvSpPr txBox="1"/>
          <p:nvPr/>
        </p:nvSpPr>
        <p:spPr>
          <a:xfrm>
            <a:off x="3949627" y="3359323"/>
            <a:ext cx="12202228" cy="6689973"/>
          </a:xfrm>
          <a:prstGeom prst="rect">
            <a:avLst/>
          </a:prstGeom>
          <a:noFill/>
        </p:spPr>
        <p:txBody>
          <a:bodyPr wrap="square" rtlCol="0">
            <a:spAutoFit/>
          </a:bodyPr>
          <a:lstStyle/>
          <a:p>
            <a:endParaRPr lang="en-US" sz="3298" dirty="0">
              <a:solidFill>
                <a:srgbClr val="000000"/>
              </a:solidFill>
              <a:latin typeface="Garamond" panose="02020404030301010803" pitchFamily="18" charset="0"/>
            </a:endParaRPr>
          </a:p>
          <a:p>
            <a:pPr marL="1225014" lvl="1" indent="-471145" fontAlgn="base">
              <a:lnSpc>
                <a:spcPct val="200000"/>
              </a:lnSpc>
              <a:buFont typeface="Wingdings" pitchFamily="2" charset="2"/>
              <a:buChar char="v"/>
            </a:pPr>
            <a:r>
              <a:rPr lang="en-US" sz="3298" dirty="0">
                <a:solidFill>
                  <a:srgbClr val="000000"/>
                </a:solidFill>
                <a:latin typeface="Garamond" panose="02020404030301010803" pitchFamily="18" charset="0"/>
              </a:rPr>
              <a:t>When would we use this?</a:t>
            </a:r>
          </a:p>
          <a:p>
            <a:pPr marL="1225014" lvl="1" indent="-471145" fontAlgn="base">
              <a:lnSpc>
                <a:spcPct val="200000"/>
              </a:lnSpc>
              <a:buFont typeface="Wingdings" pitchFamily="2" charset="2"/>
              <a:buChar char="v"/>
            </a:pPr>
            <a:r>
              <a:rPr lang="en-US" sz="3298" dirty="0">
                <a:solidFill>
                  <a:srgbClr val="000000"/>
                </a:solidFill>
                <a:latin typeface="Garamond" panose="02020404030301010803" pitchFamily="18" charset="0"/>
              </a:rPr>
              <a:t>Duration hedging during bond trades </a:t>
            </a:r>
          </a:p>
          <a:p>
            <a:pPr marL="1225014" lvl="1" indent="-471145" fontAlgn="base">
              <a:lnSpc>
                <a:spcPct val="200000"/>
              </a:lnSpc>
              <a:buFont typeface="Wingdings" pitchFamily="2" charset="2"/>
              <a:buChar char="v"/>
            </a:pPr>
            <a:r>
              <a:rPr lang="en-US" sz="3298" dirty="0">
                <a:solidFill>
                  <a:srgbClr val="000000"/>
                </a:solidFill>
                <a:latin typeface="Garamond" panose="02020404030301010803" pitchFamily="18" charset="0"/>
              </a:rPr>
              <a:t>Difficulties of trade – curves rarely steepen </a:t>
            </a:r>
          </a:p>
          <a:p>
            <a:pPr marL="1225014" lvl="1" indent="-471145" fontAlgn="base">
              <a:lnSpc>
                <a:spcPct val="200000"/>
              </a:lnSpc>
              <a:buFont typeface="Wingdings" pitchFamily="2" charset="2"/>
              <a:buChar char="v"/>
            </a:pPr>
            <a:endParaRPr lang="en-US" sz="329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329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329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3298" dirty="0">
              <a:solidFill>
                <a:srgbClr val="000000"/>
              </a:solidFill>
              <a:latin typeface="Garamond" panose="02020404030301010803" pitchFamily="18" charset="0"/>
            </a:endParaRPr>
          </a:p>
          <a:p>
            <a:pPr marL="471145" indent="-471145">
              <a:buFont typeface="Wingdings" pitchFamily="2" charset="2"/>
              <a:buChar char="v"/>
            </a:pPr>
            <a:endParaRPr lang="en-US" sz="3298"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4160037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3"/>
          <a:stretch>
            <a:fillRect/>
          </a:stretch>
        </p:blipFill>
        <p:spPr>
          <a:xfrm>
            <a:off x="246295" y="219653"/>
            <a:ext cx="2693547" cy="861935"/>
          </a:xfrm>
          <a:prstGeom prst="rect">
            <a:avLst/>
          </a:prstGeom>
        </p:spPr>
      </p:pic>
      <p:sp>
        <p:nvSpPr>
          <p:cNvPr id="19" name="TextBox 18">
            <a:extLst>
              <a:ext uri="{FF2B5EF4-FFF2-40B4-BE49-F238E27FC236}">
                <a16:creationId xmlns:a16="http://schemas.microsoft.com/office/drawing/2014/main" id="{2257F642-A47C-314F-A0E0-7B27689B0331}"/>
              </a:ext>
            </a:extLst>
          </p:cNvPr>
          <p:cNvSpPr txBox="1"/>
          <p:nvPr/>
        </p:nvSpPr>
        <p:spPr>
          <a:xfrm>
            <a:off x="1054615" y="1421463"/>
            <a:ext cx="1839606" cy="853439"/>
          </a:xfrm>
          <a:prstGeom prst="rect">
            <a:avLst/>
          </a:prstGeom>
          <a:noFill/>
        </p:spPr>
        <p:txBody>
          <a:bodyPr wrap="none" rtlCol="0">
            <a:spAutoFit/>
          </a:bodyPr>
          <a:lstStyle/>
          <a:p>
            <a:r>
              <a:rPr lang="en-US" sz="4946" b="1" spc="495" dirty="0">
                <a:solidFill>
                  <a:schemeClr val="tx2">
                    <a:lumMod val="50000"/>
                  </a:schemeClr>
                </a:solidFill>
                <a:latin typeface="Garamond" panose="02020404030301010803" pitchFamily="18" charset="0"/>
                <a:ea typeface="Verdana" panose="020B0604030504040204" pitchFamily="34" charset="0"/>
                <a:cs typeface="Calibri" panose="020F0502020204030204" pitchFamily="34" charset="0"/>
              </a:rPr>
              <a:t>TIPS</a:t>
            </a:r>
          </a:p>
        </p:txBody>
      </p:sp>
      <p:cxnSp>
        <p:nvCxnSpPr>
          <p:cNvPr id="20" name="Straight Connector 19">
            <a:extLst>
              <a:ext uri="{FF2B5EF4-FFF2-40B4-BE49-F238E27FC236}">
                <a16:creationId xmlns:a16="http://schemas.microsoft.com/office/drawing/2014/main" id="{DE84D708-A4A6-2B48-86B8-AF37ECA062F7}"/>
              </a:ext>
            </a:extLst>
          </p:cNvPr>
          <p:cNvCxnSpPr>
            <a:cxnSpLocks/>
          </p:cNvCxnSpPr>
          <p:nvPr/>
        </p:nvCxnSpPr>
        <p:spPr>
          <a:xfrm flipV="1">
            <a:off x="1054615" y="2152620"/>
            <a:ext cx="17386528" cy="168281"/>
          </a:xfrm>
          <a:prstGeom prst="line">
            <a:avLst/>
          </a:prstGeom>
          <a:ln w="25400">
            <a:solidFill>
              <a:srgbClr val="002060"/>
            </a:solidFill>
          </a:ln>
        </p:spPr>
        <p:style>
          <a:lnRef idx="1">
            <a:schemeClr val="accent6"/>
          </a:lnRef>
          <a:fillRef idx="0">
            <a:schemeClr val="accent6"/>
          </a:fillRef>
          <a:effectRef idx="0">
            <a:schemeClr val="accent6"/>
          </a:effectRef>
          <a:fontRef idx="minor">
            <a:schemeClr val="tx1"/>
          </a:fontRef>
        </p:style>
      </p:cxnSp>
      <p:sp>
        <p:nvSpPr>
          <p:cNvPr id="2" name="TextBox 1"/>
          <p:cNvSpPr txBox="1"/>
          <p:nvPr/>
        </p:nvSpPr>
        <p:spPr>
          <a:xfrm>
            <a:off x="1171091" y="2706757"/>
            <a:ext cx="17620206" cy="8395055"/>
          </a:xfrm>
          <a:prstGeom prst="rect">
            <a:avLst/>
          </a:prstGeom>
          <a:noFill/>
        </p:spPr>
        <p:txBody>
          <a:bodyPr wrap="square" rtlCol="0">
            <a:spAutoFit/>
          </a:bodyPr>
          <a:lstStyle/>
          <a:p>
            <a:pPr marL="471145" indent="-471145">
              <a:lnSpc>
                <a:spcPct val="150000"/>
              </a:lnSpc>
              <a:buFont typeface="Arial" panose="020B0604020202020204" pitchFamily="34" charset="0"/>
              <a:buChar char="•"/>
            </a:pPr>
            <a:r>
              <a:rPr lang="en-US" sz="3298" dirty="0">
                <a:solidFill>
                  <a:srgbClr val="000000"/>
                </a:solidFill>
                <a:latin typeface="Garamond" panose="02020404030301010803" pitchFamily="18" charset="0"/>
              </a:rPr>
              <a:t>Treasury Inflated Protected Securities </a:t>
            </a:r>
          </a:p>
          <a:p>
            <a:pPr marL="471145" indent="-471145">
              <a:lnSpc>
                <a:spcPct val="150000"/>
              </a:lnSpc>
              <a:buFont typeface="Arial" panose="020B0604020202020204" pitchFamily="34" charset="0"/>
              <a:buChar char="•"/>
            </a:pPr>
            <a:r>
              <a:rPr lang="en-US" sz="3298" dirty="0">
                <a:solidFill>
                  <a:srgbClr val="000000"/>
                </a:solidFill>
                <a:latin typeface="Garamond" panose="02020404030301010803" pitchFamily="18" charset="0"/>
              </a:rPr>
              <a:t>How it works: </a:t>
            </a:r>
          </a:p>
          <a:p>
            <a:pPr marL="1225014" lvl="1" indent="-471145">
              <a:lnSpc>
                <a:spcPct val="150000"/>
              </a:lnSpc>
              <a:buFont typeface="Arial" panose="020B0604020202020204" pitchFamily="34" charset="0"/>
              <a:buChar char="•"/>
            </a:pPr>
            <a:r>
              <a:rPr lang="en-US" sz="3298" dirty="0">
                <a:solidFill>
                  <a:srgbClr val="000000"/>
                </a:solidFill>
                <a:latin typeface="Garamond" panose="02020404030301010803" pitchFamily="18" charset="0"/>
              </a:rPr>
              <a:t>Interest Payments increase with increases in inflation </a:t>
            </a:r>
          </a:p>
          <a:p>
            <a:pPr marL="1225014" lvl="1" indent="-471145">
              <a:lnSpc>
                <a:spcPct val="150000"/>
              </a:lnSpc>
              <a:buFont typeface="Arial" panose="020B0604020202020204" pitchFamily="34" charset="0"/>
              <a:buChar char="•"/>
            </a:pPr>
            <a:r>
              <a:rPr lang="en-US" sz="3298" dirty="0">
                <a:solidFill>
                  <a:srgbClr val="000000"/>
                </a:solidFill>
                <a:latin typeface="Garamond" panose="02020404030301010803" pitchFamily="18" charset="0"/>
              </a:rPr>
              <a:t>Example : </a:t>
            </a:r>
          </a:p>
          <a:p>
            <a:pPr marL="1978882" lvl="2" indent="-471145">
              <a:lnSpc>
                <a:spcPct val="150000"/>
              </a:lnSpc>
              <a:buFont typeface="Arial" panose="020B0604020202020204" pitchFamily="34" charset="0"/>
              <a:buChar char="•"/>
            </a:pPr>
            <a:r>
              <a:rPr lang="en-US" sz="3298" dirty="0">
                <a:solidFill>
                  <a:srgbClr val="000000"/>
                </a:solidFill>
                <a:latin typeface="Garamond" panose="02020404030301010803" pitchFamily="18" charset="0"/>
              </a:rPr>
              <a:t>Principle : 100 </a:t>
            </a:r>
          </a:p>
          <a:p>
            <a:pPr marL="1978882" lvl="2" indent="-471145">
              <a:lnSpc>
                <a:spcPct val="150000"/>
              </a:lnSpc>
              <a:buFont typeface="Arial" panose="020B0604020202020204" pitchFamily="34" charset="0"/>
              <a:buChar char="•"/>
            </a:pPr>
            <a:r>
              <a:rPr lang="en-US" sz="3298" dirty="0">
                <a:solidFill>
                  <a:srgbClr val="000000"/>
                </a:solidFill>
                <a:latin typeface="Garamond" panose="02020404030301010803" pitchFamily="18" charset="0"/>
              </a:rPr>
              <a:t>Interest: 5% </a:t>
            </a:r>
          </a:p>
          <a:p>
            <a:pPr marL="1978882" lvl="2" indent="-471145">
              <a:lnSpc>
                <a:spcPct val="150000"/>
              </a:lnSpc>
              <a:buFont typeface="Arial" panose="020B0604020202020204" pitchFamily="34" charset="0"/>
              <a:buChar char="•"/>
            </a:pPr>
            <a:r>
              <a:rPr lang="en-US" sz="3298" dirty="0">
                <a:solidFill>
                  <a:srgbClr val="000000"/>
                </a:solidFill>
                <a:latin typeface="Garamond" panose="02020404030301010803" pitchFamily="18" charset="0"/>
              </a:rPr>
              <a:t>CPI inflation measure: 2% </a:t>
            </a:r>
          </a:p>
          <a:p>
            <a:pPr marL="1978882" lvl="2" indent="-471145">
              <a:lnSpc>
                <a:spcPct val="150000"/>
              </a:lnSpc>
              <a:buFont typeface="Arial" panose="020B0604020202020204" pitchFamily="34" charset="0"/>
              <a:buChar char="•"/>
            </a:pPr>
            <a:r>
              <a:rPr lang="en-US" sz="3298" dirty="0">
                <a:solidFill>
                  <a:srgbClr val="000000"/>
                </a:solidFill>
                <a:latin typeface="Garamond" panose="02020404030301010803" pitchFamily="18" charset="0"/>
              </a:rPr>
              <a:t>Interest: (100*1.02) *0.05 </a:t>
            </a:r>
          </a:p>
          <a:p>
            <a:pPr marL="471145" indent="-471145">
              <a:lnSpc>
                <a:spcPct val="150000"/>
              </a:lnSpc>
              <a:buFont typeface="Arial" panose="020B0604020202020204" pitchFamily="34" charset="0"/>
              <a:buChar char="•"/>
            </a:pPr>
            <a:r>
              <a:rPr lang="en-US" sz="3298" dirty="0">
                <a:solidFill>
                  <a:srgbClr val="000000"/>
                </a:solidFill>
                <a:latin typeface="Garamond" panose="02020404030301010803" pitchFamily="18" charset="0"/>
              </a:rPr>
              <a:t>Nominal vs. Real Returns – Which is this? </a:t>
            </a:r>
          </a:p>
          <a:p>
            <a:pPr marL="471145" indent="-471145">
              <a:lnSpc>
                <a:spcPct val="150000"/>
              </a:lnSpc>
              <a:buFont typeface="Arial" panose="020B0604020202020204" pitchFamily="34" charset="0"/>
              <a:buChar char="•"/>
            </a:pPr>
            <a:r>
              <a:rPr lang="en-US" sz="3298" dirty="0">
                <a:solidFill>
                  <a:srgbClr val="000000"/>
                </a:solidFill>
                <a:latin typeface="Garamond" panose="02020404030301010803" pitchFamily="18" charset="0"/>
              </a:rPr>
              <a:t>When would you want to own TIPS? </a:t>
            </a:r>
          </a:p>
          <a:p>
            <a:pPr marL="471145" indent="-471145">
              <a:lnSpc>
                <a:spcPct val="150000"/>
              </a:lnSpc>
              <a:buFont typeface="Arial" panose="020B0604020202020204" pitchFamily="34" charset="0"/>
              <a:buChar char="•"/>
            </a:pPr>
            <a:endParaRPr lang="en-US" sz="3298"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2631910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309" y="-16814"/>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2939841" y="1702137"/>
            <a:ext cx="14221799" cy="849287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2972116" y="2446266"/>
            <a:ext cx="14210686" cy="853439"/>
          </a:xfrm>
          <a:prstGeom prst="rect">
            <a:avLst/>
          </a:prstGeom>
          <a:noFill/>
        </p:spPr>
        <p:txBody>
          <a:bodyPr wrap="none" rtlCol="0">
            <a:spAutoFit/>
          </a:bodyPr>
          <a:lstStyle/>
          <a:p>
            <a:pPr algn="ctr"/>
            <a:r>
              <a:rPr lang="en-US" sz="4946" b="1" spc="495" dirty="0">
                <a:solidFill>
                  <a:srgbClr val="000000"/>
                </a:solidFill>
                <a:latin typeface="Garamond" panose="02020404030301010803" pitchFamily="18" charset="0"/>
                <a:ea typeface="Verdana" panose="020B0604030504040204" pitchFamily="34" charset="0"/>
                <a:cs typeface="Calibri" panose="020F0502020204030204" pitchFamily="34" charset="0"/>
              </a:rPr>
              <a:t>Breakeven Inflation : Market Expectations</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7965192" y="3552876"/>
            <a:ext cx="4224452"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sp>
        <p:nvSpPr>
          <p:cNvPr id="12" name="TextBox 11">
            <a:extLst>
              <a:ext uri="{FF2B5EF4-FFF2-40B4-BE49-F238E27FC236}">
                <a16:creationId xmlns:a16="http://schemas.microsoft.com/office/drawing/2014/main" id="{B4CFC66C-5750-854A-AE4C-9767FDA7E86F}"/>
              </a:ext>
            </a:extLst>
          </p:cNvPr>
          <p:cNvSpPr txBox="1"/>
          <p:nvPr/>
        </p:nvSpPr>
        <p:spPr>
          <a:xfrm>
            <a:off x="3949627" y="3359322"/>
            <a:ext cx="12202228" cy="7197483"/>
          </a:xfrm>
          <a:prstGeom prst="rect">
            <a:avLst/>
          </a:prstGeom>
          <a:noFill/>
        </p:spPr>
        <p:txBody>
          <a:bodyPr wrap="square" rtlCol="0">
            <a:spAutoFit/>
          </a:bodyPr>
          <a:lstStyle/>
          <a:p>
            <a:endParaRPr lang="en-US" sz="3298" dirty="0">
              <a:solidFill>
                <a:srgbClr val="000000"/>
              </a:solidFill>
              <a:latin typeface="Garamond" panose="02020404030301010803" pitchFamily="18" charset="0"/>
            </a:endParaRPr>
          </a:p>
          <a:p>
            <a:pPr marL="1225014" lvl="1" indent="-471145" fontAlgn="base">
              <a:lnSpc>
                <a:spcPct val="200000"/>
              </a:lnSpc>
              <a:buFont typeface="Wingdings" pitchFamily="2" charset="2"/>
              <a:buChar char="v"/>
            </a:pPr>
            <a:r>
              <a:rPr lang="en-US" sz="3298" b="1" dirty="0">
                <a:solidFill>
                  <a:srgbClr val="000000"/>
                </a:solidFill>
                <a:latin typeface="Garamond" panose="02020404030301010803" pitchFamily="18" charset="0"/>
              </a:rPr>
              <a:t>Difference in yield of TIPS and US Treasury </a:t>
            </a:r>
          </a:p>
          <a:p>
            <a:pPr marL="1978882" lvl="2" indent="-471145" fontAlgn="base">
              <a:lnSpc>
                <a:spcPct val="200000"/>
              </a:lnSpc>
              <a:buFont typeface="Wingdings" pitchFamily="2" charset="2"/>
              <a:buChar char="v"/>
            </a:pPr>
            <a:r>
              <a:rPr lang="en-US" sz="3298" b="1" dirty="0">
                <a:solidFill>
                  <a:srgbClr val="000000"/>
                </a:solidFill>
                <a:latin typeface="Garamond" panose="02020404030301010803" pitchFamily="18" charset="0"/>
              </a:rPr>
              <a:t>What investors expect inflation to be </a:t>
            </a:r>
          </a:p>
          <a:p>
            <a:pPr marL="1978882" lvl="2" indent="-471145" fontAlgn="base">
              <a:lnSpc>
                <a:spcPct val="200000"/>
              </a:lnSpc>
              <a:buFont typeface="Wingdings" pitchFamily="2" charset="2"/>
              <a:buChar char="v"/>
            </a:pPr>
            <a:r>
              <a:rPr lang="en-US" sz="3298" b="1" dirty="0">
                <a:solidFill>
                  <a:srgbClr val="000000"/>
                </a:solidFill>
                <a:latin typeface="Garamond" panose="02020404030301010803" pitchFamily="18" charset="0"/>
              </a:rPr>
              <a:t>What do you think has happened to the spread in yields over time? </a:t>
            </a:r>
          </a:p>
          <a:p>
            <a:pPr marL="1225014" lvl="1" indent="-471145" fontAlgn="base">
              <a:buFont typeface="Wingdings" pitchFamily="2" charset="2"/>
              <a:buChar char="v"/>
            </a:pPr>
            <a:endParaRPr lang="en-US" sz="329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329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329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3298" dirty="0">
              <a:solidFill>
                <a:srgbClr val="000000"/>
              </a:solidFill>
              <a:latin typeface="Garamond" panose="02020404030301010803" pitchFamily="18" charset="0"/>
            </a:endParaRPr>
          </a:p>
          <a:p>
            <a:pPr marL="471145" indent="-471145">
              <a:buFont typeface="Wingdings" pitchFamily="2" charset="2"/>
              <a:buChar char="v"/>
            </a:pPr>
            <a:endParaRPr lang="en-US" sz="3298"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3815267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309" y="-16814"/>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2939841" y="1702137"/>
            <a:ext cx="14221799" cy="849287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2972116" y="2446266"/>
            <a:ext cx="14210686" cy="853439"/>
          </a:xfrm>
          <a:prstGeom prst="rect">
            <a:avLst/>
          </a:prstGeom>
          <a:noFill/>
        </p:spPr>
        <p:txBody>
          <a:bodyPr wrap="none" rtlCol="0">
            <a:spAutoFit/>
          </a:bodyPr>
          <a:lstStyle/>
          <a:p>
            <a:pPr algn="ctr"/>
            <a:r>
              <a:rPr lang="en-US" sz="4946" b="1" spc="495" dirty="0">
                <a:solidFill>
                  <a:srgbClr val="000000"/>
                </a:solidFill>
                <a:latin typeface="Garamond" panose="02020404030301010803" pitchFamily="18" charset="0"/>
                <a:ea typeface="Verdana" panose="020B0604030504040204" pitchFamily="34" charset="0"/>
                <a:cs typeface="Calibri" panose="020F0502020204030204" pitchFamily="34" charset="0"/>
              </a:rPr>
              <a:t>Breakeven Inflation : Market Expectations</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7965192" y="3552876"/>
            <a:ext cx="4224452"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sp>
        <p:nvSpPr>
          <p:cNvPr id="12" name="TextBox 11">
            <a:extLst>
              <a:ext uri="{FF2B5EF4-FFF2-40B4-BE49-F238E27FC236}">
                <a16:creationId xmlns:a16="http://schemas.microsoft.com/office/drawing/2014/main" id="{B4CFC66C-5750-854A-AE4C-9767FDA7E86F}"/>
              </a:ext>
            </a:extLst>
          </p:cNvPr>
          <p:cNvSpPr txBox="1"/>
          <p:nvPr/>
        </p:nvSpPr>
        <p:spPr>
          <a:xfrm>
            <a:off x="3949627" y="3359322"/>
            <a:ext cx="12202228" cy="3137397"/>
          </a:xfrm>
          <a:prstGeom prst="rect">
            <a:avLst/>
          </a:prstGeom>
          <a:noFill/>
        </p:spPr>
        <p:txBody>
          <a:bodyPr wrap="square" rtlCol="0">
            <a:spAutoFit/>
          </a:bodyPr>
          <a:lstStyle/>
          <a:p>
            <a:endParaRPr lang="en-US" sz="329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329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329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3298" dirty="0">
              <a:solidFill>
                <a:srgbClr val="000000"/>
              </a:solidFill>
              <a:latin typeface="Garamond" panose="02020404030301010803" pitchFamily="18" charset="0"/>
            </a:endParaRPr>
          </a:p>
          <a:p>
            <a:pPr marL="1225014" lvl="1" indent="-471145" fontAlgn="base">
              <a:buFont typeface="Wingdings" pitchFamily="2" charset="2"/>
              <a:buChar char="v"/>
            </a:pPr>
            <a:endParaRPr lang="en-US" sz="3298" dirty="0">
              <a:solidFill>
                <a:srgbClr val="000000"/>
              </a:solidFill>
              <a:latin typeface="Garamond" panose="02020404030301010803" pitchFamily="18" charset="0"/>
            </a:endParaRPr>
          </a:p>
          <a:p>
            <a:pPr marL="471145" indent="-471145">
              <a:buFont typeface="Wingdings" pitchFamily="2" charset="2"/>
              <a:buChar char="v"/>
            </a:pPr>
            <a:endParaRPr lang="en-US" sz="3298" dirty="0">
              <a:solidFill>
                <a:srgbClr val="000000"/>
              </a:solidFill>
              <a:latin typeface="Garamond" panose="02020404030301010803" pitchFamily="18" charset="0"/>
            </a:endParaRPr>
          </a:p>
        </p:txBody>
      </p:sp>
      <p:pic>
        <p:nvPicPr>
          <p:cNvPr id="2" name="Picture 1">
            <a:extLst>
              <a:ext uri="{FF2B5EF4-FFF2-40B4-BE49-F238E27FC236}">
                <a16:creationId xmlns:a16="http://schemas.microsoft.com/office/drawing/2014/main" id="{6B883590-A1D1-424C-A8C8-16B33D0C9309}"/>
              </a:ext>
            </a:extLst>
          </p:cNvPr>
          <p:cNvPicPr>
            <a:picLocks noChangeAspect="1"/>
          </p:cNvPicPr>
          <p:nvPr/>
        </p:nvPicPr>
        <p:blipFill>
          <a:blip r:embed="rId5"/>
          <a:stretch>
            <a:fillRect/>
          </a:stretch>
        </p:blipFill>
        <p:spPr>
          <a:xfrm>
            <a:off x="3195821" y="3831186"/>
            <a:ext cx="13709839" cy="5684951"/>
          </a:xfrm>
          <a:prstGeom prst="rect">
            <a:avLst/>
          </a:prstGeom>
        </p:spPr>
      </p:pic>
    </p:spTree>
    <p:extLst>
      <p:ext uri="{BB962C8B-B14F-4D97-AF65-F5344CB8AC3E}">
        <p14:creationId xmlns:p14="http://schemas.microsoft.com/office/powerpoint/2010/main" val="2348157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309" y="-16814"/>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2821597" y="1820581"/>
            <a:ext cx="14221799" cy="849287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512244" y="2446266"/>
            <a:ext cx="5130443" cy="853439"/>
          </a:xfrm>
          <a:prstGeom prst="rect">
            <a:avLst/>
          </a:prstGeom>
          <a:noFill/>
        </p:spPr>
        <p:txBody>
          <a:bodyPr wrap="none" rtlCol="0">
            <a:spAutoFit/>
          </a:bodyPr>
          <a:lstStyle/>
          <a:p>
            <a:pPr algn="ctr"/>
            <a:r>
              <a:rPr lang="en-US" sz="4946" b="1" spc="495" dirty="0">
                <a:solidFill>
                  <a:srgbClr val="000000"/>
                </a:solidFill>
                <a:latin typeface="Garamond" panose="02020404030301010803" pitchFamily="18" charset="0"/>
                <a:ea typeface="Verdana" panose="020B0604030504040204" pitchFamily="34" charset="0"/>
                <a:cs typeface="Calibri" panose="020F0502020204030204" pitchFamily="34" charset="0"/>
              </a:rPr>
              <a:t>Fabozzi Charts</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7965192" y="3552876"/>
            <a:ext cx="4224452"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pic>
        <p:nvPicPr>
          <p:cNvPr id="3" name="Picture 2">
            <a:extLst>
              <a:ext uri="{FF2B5EF4-FFF2-40B4-BE49-F238E27FC236}">
                <a16:creationId xmlns:a16="http://schemas.microsoft.com/office/drawing/2014/main" id="{70BC0160-E13B-4DA6-A8F8-F37E7145BA76}"/>
              </a:ext>
            </a:extLst>
          </p:cNvPr>
          <p:cNvPicPr>
            <a:picLocks noChangeAspect="1"/>
          </p:cNvPicPr>
          <p:nvPr/>
        </p:nvPicPr>
        <p:blipFill>
          <a:blip r:embed="rId5"/>
          <a:stretch>
            <a:fillRect/>
          </a:stretch>
        </p:blipFill>
        <p:spPr>
          <a:xfrm>
            <a:off x="5860891" y="3552876"/>
            <a:ext cx="8143210" cy="5935893"/>
          </a:xfrm>
          <a:prstGeom prst="rect">
            <a:avLst/>
          </a:prstGeom>
        </p:spPr>
      </p:pic>
    </p:spTree>
    <p:extLst>
      <p:ext uri="{BB962C8B-B14F-4D97-AF65-F5344CB8AC3E}">
        <p14:creationId xmlns:p14="http://schemas.microsoft.com/office/powerpoint/2010/main" val="1548430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309" y="-16814"/>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2821597" y="1820581"/>
            <a:ext cx="14221799" cy="849287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512244" y="2446266"/>
            <a:ext cx="5130443" cy="853439"/>
          </a:xfrm>
          <a:prstGeom prst="rect">
            <a:avLst/>
          </a:prstGeom>
          <a:noFill/>
        </p:spPr>
        <p:txBody>
          <a:bodyPr wrap="none" rtlCol="0">
            <a:spAutoFit/>
          </a:bodyPr>
          <a:lstStyle/>
          <a:p>
            <a:pPr algn="ctr"/>
            <a:r>
              <a:rPr lang="en-US" sz="4946" b="1" spc="495" dirty="0">
                <a:solidFill>
                  <a:srgbClr val="000000"/>
                </a:solidFill>
                <a:latin typeface="Garamond" panose="02020404030301010803" pitchFamily="18" charset="0"/>
                <a:ea typeface="Verdana" panose="020B0604030504040204" pitchFamily="34" charset="0"/>
                <a:cs typeface="Calibri" panose="020F0502020204030204" pitchFamily="34" charset="0"/>
              </a:rPr>
              <a:t>Fabozzi Charts</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7965192" y="3552876"/>
            <a:ext cx="4224452"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pic>
        <p:nvPicPr>
          <p:cNvPr id="5" name="Picture 4">
            <a:extLst>
              <a:ext uri="{FF2B5EF4-FFF2-40B4-BE49-F238E27FC236}">
                <a16:creationId xmlns:a16="http://schemas.microsoft.com/office/drawing/2014/main" id="{889DA600-C31C-46EF-8112-9A135188AAEF}"/>
              </a:ext>
            </a:extLst>
          </p:cNvPr>
          <p:cNvPicPr>
            <a:picLocks noChangeAspect="1"/>
          </p:cNvPicPr>
          <p:nvPr/>
        </p:nvPicPr>
        <p:blipFill>
          <a:blip r:embed="rId5"/>
          <a:stretch>
            <a:fillRect/>
          </a:stretch>
        </p:blipFill>
        <p:spPr>
          <a:xfrm>
            <a:off x="5782409" y="3909235"/>
            <a:ext cx="8539282" cy="5040880"/>
          </a:xfrm>
          <a:prstGeom prst="rect">
            <a:avLst/>
          </a:prstGeom>
        </p:spPr>
      </p:pic>
    </p:spTree>
    <p:extLst>
      <p:ext uri="{BB962C8B-B14F-4D97-AF65-F5344CB8AC3E}">
        <p14:creationId xmlns:p14="http://schemas.microsoft.com/office/powerpoint/2010/main" val="1340119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309" y="-16814"/>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2821597" y="1820581"/>
            <a:ext cx="14221799" cy="849287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512244" y="2446266"/>
            <a:ext cx="5130443" cy="853439"/>
          </a:xfrm>
          <a:prstGeom prst="rect">
            <a:avLst/>
          </a:prstGeom>
          <a:noFill/>
        </p:spPr>
        <p:txBody>
          <a:bodyPr wrap="none" rtlCol="0">
            <a:spAutoFit/>
          </a:bodyPr>
          <a:lstStyle/>
          <a:p>
            <a:pPr algn="ctr"/>
            <a:r>
              <a:rPr lang="en-US" sz="4946" b="1" spc="495" dirty="0">
                <a:solidFill>
                  <a:srgbClr val="000000"/>
                </a:solidFill>
                <a:latin typeface="Garamond" panose="02020404030301010803" pitchFamily="18" charset="0"/>
                <a:ea typeface="Verdana" panose="020B0604030504040204" pitchFamily="34" charset="0"/>
                <a:cs typeface="Calibri" panose="020F0502020204030204" pitchFamily="34" charset="0"/>
              </a:rPr>
              <a:t>Fabozzi Charts</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7965192" y="3552876"/>
            <a:ext cx="4224452"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pic>
        <p:nvPicPr>
          <p:cNvPr id="5" name="Picture 4">
            <a:extLst>
              <a:ext uri="{FF2B5EF4-FFF2-40B4-BE49-F238E27FC236}">
                <a16:creationId xmlns:a16="http://schemas.microsoft.com/office/drawing/2014/main" id="{4D28221F-C005-41E7-A231-1DA24223BACA}"/>
              </a:ext>
            </a:extLst>
          </p:cNvPr>
          <p:cNvPicPr>
            <a:picLocks noChangeAspect="1"/>
          </p:cNvPicPr>
          <p:nvPr/>
        </p:nvPicPr>
        <p:blipFill>
          <a:blip r:embed="rId5"/>
          <a:stretch>
            <a:fillRect/>
          </a:stretch>
        </p:blipFill>
        <p:spPr>
          <a:xfrm>
            <a:off x="6053962" y="3676933"/>
            <a:ext cx="7757069" cy="6243143"/>
          </a:xfrm>
          <a:prstGeom prst="rect">
            <a:avLst/>
          </a:prstGeom>
        </p:spPr>
      </p:pic>
    </p:spTree>
    <p:extLst>
      <p:ext uri="{BB962C8B-B14F-4D97-AF65-F5344CB8AC3E}">
        <p14:creationId xmlns:p14="http://schemas.microsoft.com/office/powerpoint/2010/main" val="2787815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309" y="-16814"/>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2821597" y="1820581"/>
            <a:ext cx="14221799" cy="849287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512244" y="2446266"/>
            <a:ext cx="5130443" cy="853439"/>
          </a:xfrm>
          <a:prstGeom prst="rect">
            <a:avLst/>
          </a:prstGeom>
          <a:noFill/>
        </p:spPr>
        <p:txBody>
          <a:bodyPr wrap="none" rtlCol="0">
            <a:spAutoFit/>
          </a:bodyPr>
          <a:lstStyle/>
          <a:p>
            <a:pPr algn="ctr"/>
            <a:r>
              <a:rPr lang="en-US" sz="4946" b="1" spc="495" dirty="0">
                <a:solidFill>
                  <a:srgbClr val="000000"/>
                </a:solidFill>
                <a:latin typeface="Garamond" panose="02020404030301010803" pitchFamily="18" charset="0"/>
                <a:ea typeface="Verdana" panose="020B0604030504040204" pitchFamily="34" charset="0"/>
                <a:cs typeface="Calibri" panose="020F0502020204030204" pitchFamily="34" charset="0"/>
              </a:rPr>
              <a:t>Fabozzi Charts</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7965192" y="3552876"/>
            <a:ext cx="4224452"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pic>
        <p:nvPicPr>
          <p:cNvPr id="3" name="Picture 2">
            <a:extLst>
              <a:ext uri="{FF2B5EF4-FFF2-40B4-BE49-F238E27FC236}">
                <a16:creationId xmlns:a16="http://schemas.microsoft.com/office/drawing/2014/main" id="{FA892120-CBDF-4E8D-84F5-F0C382E96272}"/>
              </a:ext>
            </a:extLst>
          </p:cNvPr>
          <p:cNvPicPr>
            <a:picLocks noChangeAspect="1"/>
          </p:cNvPicPr>
          <p:nvPr/>
        </p:nvPicPr>
        <p:blipFill>
          <a:blip r:embed="rId5"/>
          <a:stretch>
            <a:fillRect/>
          </a:stretch>
        </p:blipFill>
        <p:spPr>
          <a:xfrm>
            <a:off x="5907582" y="3929506"/>
            <a:ext cx="8049827" cy="6110285"/>
          </a:xfrm>
          <a:prstGeom prst="rect">
            <a:avLst/>
          </a:prstGeom>
        </p:spPr>
      </p:pic>
    </p:spTree>
    <p:extLst>
      <p:ext uri="{BB962C8B-B14F-4D97-AF65-F5344CB8AC3E}">
        <p14:creationId xmlns:p14="http://schemas.microsoft.com/office/powerpoint/2010/main" val="4235981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309" y="-16814"/>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2821597" y="1820581"/>
            <a:ext cx="14221799" cy="849287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512244" y="2446266"/>
            <a:ext cx="5130443" cy="853439"/>
          </a:xfrm>
          <a:prstGeom prst="rect">
            <a:avLst/>
          </a:prstGeom>
          <a:noFill/>
        </p:spPr>
        <p:txBody>
          <a:bodyPr wrap="none" rtlCol="0">
            <a:spAutoFit/>
          </a:bodyPr>
          <a:lstStyle/>
          <a:p>
            <a:pPr algn="ctr"/>
            <a:r>
              <a:rPr lang="en-US" sz="4946" b="1" spc="495" dirty="0">
                <a:solidFill>
                  <a:srgbClr val="000000"/>
                </a:solidFill>
                <a:latin typeface="Garamond" panose="02020404030301010803" pitchFamily="18" charset="0"/>
                <a:ea typeface="Verdana" panose="020B0604030504040204" pitchFamily="34" charset="0"/>
                <a:cs typeface="Calibri" panose="020F0502020204030204" pitchFamily="34" charset="0"/>
              </a:rPr>
              <a:t>Fabozzi Charts</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7965192" y="3552876"/>
            <a:ext cx="4224452"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pic>
        <p:nvPicPr>
          <p:cNvPr id="3" name="Picture 2">
            <a:extLst>
              <a:ext uri="{FF2B5EF4-FFF2-40B4-BE49-F238E27FC236}">
                <a16:creationId xmlns:a16="http://schemas.microsoft.com/office/drawing/2014/main" id="{036529F9-C433-4CF5-8FDF-6578CCE50F68}"/>
              </a:ext>
            </a:extLst>
          </p:cNvPr>
          <p:cNvPicPr>
            <a:picLocks noChangeAspect="1"/>
          </p:cNvPicPr>
          <p:nvPr/>
        </p:nvPicPr>
        <p:blipFill>
          <a:blip r:embed="rId5"/>
          <a:stretch>
            <a:fillRect/>
          </a:stretch>
        </p:blipFill>
        <p:spPr>
          <a:xfrm>
            <a:off x="6665421" y="3856812"/>
            <a:ext cx="6534150" cy="5899538"/>
          </a:xfrm>
          <a:prstGeom prst="rect">
            <a:avLst/>
          </a:prstGeom>
        </p:spPr>
      </p:pic>
    </p:spTree>
    <p:extLst>
      <p:ext uri="{BB962C8B-B14F-4D97-AF65-F5344CB8AC3E}">
        <p14:creationId xmlns:p14="http://schemas.microsoft.com/office/powerpoint/2010/main" val="132716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100" cy="11307445"/>
            <a:chOff x="0" y="0"/>
            <a:chExt cx="20104100" cy="11307445"/>
          </a:xfrm>
        </p:grpSpPr>
        <p:sp>
          <p:nvSpPr>
            <p:cNvPr id="3" name="object 3"/>
            <p:cNvSpPr/>
            <p:nvPr/>
          </p:nvSpPr>
          <p:spPr>
            <a:xfrm>
              <a:off x="19186965" y="10490515"/>
              <a:ext cx="568325" cy="565785"/>
            </a:xfrm>
            <a:custGeom>
              <a:avLst/>
              <a:gdLst/>
              <a:ahLst/>
              <a:cxnLst/>
              <a:rect l="l" t="t" r="r" b="b"/>
              <a:pathLst>
                <a:path w="568325" h="565784">
                  <a:moveTo>
                    <a:pt x="0" y="282678"/>
                  </a:moveTo>
                  <a:lnTo>
                    <a:pt x="3715" y="236825"/>
                  </a:lnTo>
                  <a:lnTo>
                    <a:pt x="14473" y="193329"/>
                  </a:lnTo>
                  <a:lnTo>
                    <a:pt x="31688" y="152770"/>
                  </a:lnTo>
                  <a:lnTo>
                    <a:pt x="54776" y="115730"/>
                  </a:lnTo>
                  <a:lnTo>
                    <a:pt x="83154" y="82793"/>
                  </a:lnTo>
                  <a:lnTo>
                    <a:pt x="116237" y="54539"/>
                  </a:lnTo>
                  <a:lnTo>
                    <a:pt x="153441" y="31551"/>
                  </a:lnTo>
                  <a:lnTo>
                    <a:pt x="194181" y="14410"/>
                  </a:lnTo>
                  <a:lnTo>
                    <a:pt x="237874" y="3699"/>
                  </a:lnTo>
                  <a:lnTo>
                    <a:pt x="283934" y="0"/>
                  </a:lnTo>
                  <a:lnTo>
                    <a:pt x="329995" y="3699"/>
                  </a:lnTo>
                  <a:lnTo>
                    <a:pt x="373688" y="14410"/>
                  </a:lnTo>
                  <a:lnTo>
                    <a:pt x="414428" y="31551"/>
                  </a:lnTo>
                  <a:lnTo>
                    <a:pt x="451632" y="54539"/>
                  </a:lnTo>
                  <a:lnTo>
                    <a:pt x="484715" y="82793"/>
                  </a:lnTo>
                  <a:lnTo>
                    <a:pt x="513093" y="115730"/>
                  </a:lnTo>
                  <a:lnTo>
                    <a:pt x="536181" y="152770"/>
                  </a:lnTo>
                  <a:lnTo>
                    <a:pt x="553396" y="193329"/>
                  </a:lnTo>
                  <a:lnTo>
                    <a:pt x="564154" y="236825"/>
                  </a:lnTo>
                  <a:lnTo>
                    <a:pt x="567869" y="282678"/>
                  </a:lnTo>
                  <a:lnTo>
                    <a:pt x="564154" y="328531"/>
                  </a:lnTo>
                  <a:lnTo>
                    <a:pt x="553396" y="372028"/>
                  </a:lnTo>
                  <a:lnTo>
                    <a:pt x="536181" y="412587"/>
                  </a:lnTo>
                  <a:lnTo>
                    <a:pt x="513093" y="449626"/>
                  </a:lnTo>
                  <a:lnTo>
                    <a:pt x="484715" y="482563"/>
                  </a:lnTo>
                  <a:lnTo>
                    <a:pt x="451632" y="510817"/>
                  </a:lnTo>
                  <a:lnTo>
                    <a:pt x="414428" y="533805"/>
                  </a:lnTo>
                  <a:lnTo>
                    <a:pt x="373688" y="550946"/>
                  </a:lnTo>
                  <a:lnTo>
                    <a:pt x="329995" y="561657"/>
                  </a:lnTo>
                  <a:lnTo>
                    <a:pt x="283934" y="565357"/>
                  </a:lnTo>
                  <a:lnTo>
                    <a:pt x="237874" y="561657"/>
                  </a:lnTo>
                  <a:lnTo>
                    <a:pt x="194181" y="550946"/>
                  </a:lnTo>
                  <a:lnTo>
                    <a:pt x="153441" y="533805"/>
                  </a:lnTo>
                  <a:lnTo>
                    <a:pt x="116237" y="510817"/>
                  </a:lnTo>
                  <a:lnTo>
                    <a:pt x="83154" y="482563"/>
                  </a:lnTo>
                  <a:lnTo>
                    <a:pt x="54776" y="449626"/>
                  </a:lnTo>
                  <a:lnTo>
                    <a:pt x="31688" y="412587"/>
                  </a:lnTo>
                  <a:lnTo>
                    <a:pt x="14473" y="372028"/>
                  </a:lnTo>
                  <a:lnTo>
                    <a:pt x="3715" y="328531"/>
                  </a:lnTo>
                  <a:lnTo>
                    <a:pt x="0" y="282678"/>
                  </a:lnTo>
                  <a:close/>
                </a:path>
              </a:pathLst>
            </a:custGeom>
            <a:ln w="10050">
              <a:solidFill>
                <a:srgbClr val="387C9D"/>
              </a:solidFill>
            </a:ln>
          </p:spPr>
          <p:txBody>
            <a:bodyPr wrap="square" lIns="0" tIns="0" rIns="0" bIns="0" rtlCol="0"/>
            <a:lstStyle/>
            <a:p>
              <a:endParaRPr/>
            </a:p>
          </p:txBody>
        </p:sp>
        <p:pic>
          <p:nvPicPr>
            <p:cNvPr id="4" name="object 4"/>
            <p:cNvPicPr/>
            <p:nvPr/>
          </p:nvPicPr>
          <p:blipFill>
            <a:blip r:embed="rId2" cstate="print"/>
            <a:stretch>
              <a:fillRect/>
            </a:stretch>
          </p:blipFill>
          <p:spPr>
            <a:xfrm>
              <a:off x="0" y="14"/>
              <a:ext cx="20104099" cy="11307126"/>
            </a:xfrm>
            <a:prstGeom prst="rect">
              <a:avLst/>
            </a:prstGeom>
          </p:spPr>
        </p:pic>
        <p:sp>
          <p:nvSpPr>
            <p:cNvPr id="5" name="object 5"/>
            <p:cNvSpPr/>
            <p:nvPr/>
          </p:nvSpPr>
          <p:spPr>
            <a:xfrm>
              <a:off x="5859612" y="0"/>
              <a:ext cx="8382634" cy="11307445"/>
            </a:xfrm>
            <a:custGeom>
              <a:avLst/>
              <a:gdLst/>
              <a:ahLst/>
              <a:cxnLst/>
              <a:rect l="l" t="t" r="r" b="b"/>
              <a:pathLst>
                <a:path w="8382634" h="11307445">
                  <a:moveTo>
                    <a:pt x="8382361" y="0"/>
                  </a:moveTo>
                  <a:lnTo>
                    <a:pt x="0" y="0"/>
                  </a:lnTo>
                  <a:lnTo>
                    <a:pt x="0" y="11307142"/>
                  </a:lnTo>
                  <a:lnTo>
                    <a:pt x="8382361" y="11307142"/>
                  </a:lnTo>
                  <a:lnTo>
                    <a:pt x="8382361" y="0"/>
                  </a:lnTo>
                  <a:close/>
                </a:path>
              </a:pathLst>
            </a:custGeom>
            <a:solidFill>
              <a:srgbClr val="235D8D">
                <a:alpha val="78823"/>
              </a:srgbClr>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065" rIns="0" bIns="0" rtlCol="0">
            <a:spAutoFit/>
          </a:bodyPr>
          <a:lstStyle/>
          <a:p>
            <a:pPr marL="49530">
              <a:lnSpc>
                <a:spcPct val="100000"/>
              </a:lnSpc>
              <a:spcBef>
                <a:spcPts val="95"/>
              </a:spcBef>
              <a:tabLst>
                <a:tab pos="2299970" algn="l"/>
              </a:tabLst>
            </a:pPr>
            <a:r>
              <a:rPr spc="395" dirty="0"/>
              <a:t>Macro	</a:t>
            </a:r>
            <a:r>
              <a:rPr spc="409" dirty="0"/>
              <a:t>Investing</a:t>
            </a:r>
          </a:p>
        </p:txBody>
      </p:sp>
      <p:grpSp>
        <p:nvGrpSpPr>
          <p:cNvPr id="7" name="object 7"/>
          <p:cNvGrpSpPr/>
          <p:nvPr/>
        </p:nvGrpSpPr>
        <p:grpSpPr>
          <a:xfrm>
            <a:off x="246244" y="218604"/>
            <a:ext cx="11918950" cy="3535679"/>
            <a:chOff x="246244" y="218604"/>
            <a:chExt cx="11918950" cy="3535679"/>
          </a:xfrm>
        </p:grpSpPr>
        <p:sp>
          <p:nvSpPr>
            <p:cNvPr id="8" name="object 8"/>
            <p:cNvSpPr/>
            <p:nvPr/>
          </p:nvSpPr>
          <p:spPr>
            <a:xfrm>
              <a:off x="7940126" y="3743920"/>
              <a:ext cx="4224655" cy="0"/>
            </a:xfrm>
            <a:custGeom>
              <a:avLst/>
              <a:gdLst/>
              <a:ahLst/>
              <a:cxnLst/>
              <a:rect l="l" t="t" r="r" b="b"/>
              <a:pathLst>
                <a:path w="4224655">
                  <a:moveTo>
                    <a:pt x="0" y="0"/>
                  </a:moveTo>
                  <a:lnTo>
                    <a:pt x="4224474" y="0"/>
                  </a:lnTo>
                </a:path>
              </a:pathLst>
            </a:custGeom>
            <a:ln w="20101">
              <a:solidFill>
                <a:srgbClr val="FFFFFF"/>
              </a:solidFill>
            </a:ln>
          </p:spPr>
          <p:txBody>
            <a:bodyPr wrap="square" lIns="0" tIns="0" rIns="0" bIns="0" rtlCol="0"/>
            <a:lstStyle/>
            <a:p>
              <a:endParaRPr/>
            </a:p>
          </p:txBody>
        </p:sp>
        <p:pic>
          <p:nvPicPr>
            <p:cNvPr id="9" name="object 9"/>
            <p:cNvPicPr/>
            <p:nvPr/>
          </p:nvPicPr>
          <p:blipFill>
            <a:blip r:embed="rId3" cstate="print"/>
            <a:stretch>
              <a:fillRect/>
            </a:stretch>
          </p:blipFill>
          <p:spPr>
            <a:xfrm>
              <a:off x="246244" y="218604"/>
              <a:ext cx="2693612" cy="861855"/>
            </a:xfrm>
            <a:prstGeom prst="rect">
              <a:avLst/>
            </a:prstGeom>
          </p:spPr>
        </p:pic>
      </p:grpSp>
      <p:sp>
        <p:nvSpPr>
          <p:cNvPr id="10" name="object 10"/>
          <p:cNvSpPr txBox="1"/>
          <p:nvPr/>
        </p:nvSpPr>
        <p:spPr>
          <a:xfrm>
            <a:off x="7417558" y="4858165"/>
            <a:ext cx="6029325" cy="4549140"/>
          </a:xfrm>
          <a:prstGeom prst="rect">
            <a:avLst/>
          </a:prstGeom>
        </p:spPr>
        <p:txBody>
          <a:bodyPr vert="horz" wrap="square" lIns="0" tIns="12065" rIns="0" bIns="0" rtlCol="0">
            <a:spAutoFit/>
          </a:bodyPr>
          <a:lstStyle/>
          <a:p>
            <a:pPr marL="484505" marR="44450" indent="-472440">
              <a:lnSpc>
                <a:spcPct val="100600"/>
              </a:lnSpc>
              <a:spcBef>
                <a:spcPts val="95"/>
              </a:spcBef>
              <a:buFont typeface="Wingdings"/>
              <a:buChar char=""/>
              <a:tabLst>
                <a:tab pos="485140" algn="l"/>
              </a:tabLst>
            </a:pPr>
            <a:r>
              <a:rPr sz="2950" dirty="0">
                <a:solidFill>
                  <a:srgbClr val="FFFFFF"/>
                </a:solidFill>
                <a:latin typeface="Garamond"/>
                <a:cs typeface="Garamond"/>
              </a:rPr>
              <a:t>Analyzing </a:t>
            </a:r>
            <a:r>
              <a:rPr sz="2950" spc="5" dirty="0">
                <a:solidFill>
                  <a:srgbClr val="FFFFFF"/>
                </a:solidFill>
                <a:latin typeface="Garamond"/>
                <a:cs typeface="Garamond"/>
              </a:rPr>
              <a:t>broad </a:t>
            </a:r>
            <a:r>
              <a:rPr sz="2950" spc="-5" dirty="0">
                <a:solidFill>
                  <a:srgbClr val="FFFFFF"/>
                </a:solidFill>
                <a:latin typeface="Garamond"/>
                <a:cs typeface="Garamond"/>
              </a:rPr>
              <a:t>market </a:t>
            </a:r>
            <a:r>
              <a:rPr sz="2950" spc="-10" dirty="0">
                <a:solidFill>
                  <a:srgbClr val="FFFFFF"/>
                </a:solidFill>
                <a:latin typeface="Garamond"/>
                <a:cs typeface="Garamond"/>
              </a:rPr>
              <a:t>trends, </a:t>
            </a:r>
            <a:r>
              <a:rPr sz="2950" spc="-5" dirty="0">
                <a:solidFill>
                  <a:srgbClr val="FFFFFF"/>
                </a:solidFill>
                <a:latin typeface="Garamond"/>
                <a:cs typeface="Garamond"/>
              </a:rPr>
              <a:t> </a:t>
            </a:r>
            <a:r>
              <a:rPr sz="2950" dirty="0">
                <a:solidFill>
                  <a:srgbClr val="FFFFFF"/>
                </a:solidFill>
                <a:latin typeface="Garamond"/>
                <a:cs typeface="Garamond"/>
              </a:rPr>
              <a:t>political</a:t>
            </a:r>
            <a:r>
              <a:rPr sz="2950" spc="-10" dirty="0">
                <a:solidFill>
                  <a:srgbClr val="FFFFFF"/>
                </a:solidFill>
                <a:latin typeface="Garamond"/>
                <a:cs typeface="Garamond"/>
              </a:rPr>
              <a:t> </a:t>
            </a:r>
            <a:r>
              <a:rPr sz="2950" spc="-20" dirty="0">
                <a:solidFill>
                  <a:srgbClr val="FFFFFF"/>
                </a:solidFill>
                <a:latin typeface="Garamond"/>
                <a:cs typeface="Garamond"/>
              </a:rPr>
              <a:t>events,</a:t>
            </a:r>
            <a:r>
              <a:rPr sz="2950" dirty="0">
                <a:solidFill>
                  <a:srgbClr val="FFFFFF"/>
                </a:solidFill>
                <a:latin typeface="Garamond"/>
                <a:cs typeface="Garamond"/>
              </a:rPr>
              <a:t> </a:t>
            </a:r>
            <a:r>
              <a:rPr sz="2950" spc="5" dirty="0">
                <a:solidFill>
                  <a:srgbClr val="FFFFFF"/>
                </a:solidFill>
                <a:latin typeface="Garamond"/>
                <a:cs typeface="Garamond"/>
              </a:rPr>
              <a:t>and</a:t>
            </a:r>
            <a:r>
              <a:rPr sz="2950" spc="-10" dirty="0">
                <a:solidFill>
                  <a:srgbClr val="FFFFFF"/>
                </a:solidFill>
                <a:latin typeface="Garamond"/>
                <a:cs typeface="Garamond"/>
              </a:rPr>
              <a:t> </a:t>
            </a:r>
            <a:r>
              <a:rPr sz="2950" spc="5" dirty="0">
                <a:solidFill>
                  <a:srgbClr val="FFFFFF"/>
                </a:solidFill>
                <a:latin typeface="Garamond"/>
                <a:cs typeface="Garamond"/>
              </a:rPr>
              <a:t>global</a:t>
            </a:r>
            <a:r>
              <a:rPr sz="2950" spc="-10" dirty="0">
                <a:solidFill>
                  <a:srgbClr val="FFFFFF"/>
                </a:solidFill>
                <a:latin typeface="Garamond"/>
                <a:cs typeface="Garamond"/>
              </a:rPr>
              <a:t> </a:t>
            </a:r>
            <a:r>
              <a:rPr sz="2950" spc="5" dirty="0">
                <a:solidFill>
                  <a:srgbClr val="FFFFFF"/>
                </a:solidFill>
                <a:latin typeface="Garamond"/>
                <a:cs typeface="Garamond"/>
              </a:rPr>
              <a:t>economies</a:t>
            </a:r>
            <a:endParaRPr sz="2950">
              <a:latin typeface="Garamond"/>
              <a:cs typeface="Garamond"/>
            </a:endParaRPr>
          </a:p>
          <a:p>
            <a:pPr>
              <a:lnSpc>
                <a:spcPct val="100000"/>
              </a:lnSpc>
              <a:spcBef>
                <a:spcPts val="105"/>
              </a:spcBef>
              <a:buClr>
                <a:srgbClr val="FFFFFF"/>
              </a:buClr>
              <a:buFont typeface="Wingdings"/>
              <a:buChar char=""/>
            </a:pPr>
            <a:endParaRPr sz="1500">
              <a:latin typeface="Garamond"/>
              <a:cs typeface="Garamond"/>
            </a:endParaRPr>
          </a:p>
          <a:p>
            <a:pPr marL="484505" marR="5080" indent="-472440">
              <a:lnSpc>
                <a:spcPct val="100600"/>
              </a:lnSpc>
              <a:buFont typeface="Wingdings"/>
              <a:buChar char=""/>
              <a:tabLst>
                <a:tab pos="485140" algn="l"/>
              </a:tabLst>
            </a:pPr>
            <a:r>
              <a:rPr sz="2950" spc="-5" dirty="0">
                <a:solidFill>
                  <a:srgbClr val="FFFFFF"/>
                </a:solidFill>
                <a:latin typeface="Garamond"/>
                <a:cs typeface="Garamond"/>
              </a:rPr>
              <a:t>Developing</a:t>
            </a:r>
            <a:r>
              <a:rPr sz="2950" spc="5" dirty="0">
                <a:solidFill>
                  <a:srgbClr val="FFFFFF"/>
                </a:solidFill>
                <a:latin typeface="Garamond"/>
                <a:cs typeface="Garamond"/>
              </a:rPr>
              <a:t> a</a:t>
            </a:r>
            <a:r>
              <a:rPr sz="2950" spc="10" dirty="0">
                <a:solidFill>
                  <a:srgbClr val="FFFFFF"/>
                </a:solidFill>
                <a:latin typeface="Garamond"/>
                <a:cs typeface="Garamond"/>
              </a:rPr>
              <a:t> </a:t>
            </a:r>
            <a:r>
              <a:rPr sz="2950" dirty="0">
                <a:solidFill>
                  <a:srgbClr val="FFFFFF"/>
                </a:solidFill>
                <a:latin typeface="Garamond"/>
                <a:cs typeface="Garamond"/>
              </a:rPr>
              <a:t>view</a:t>
            </a:r>
            <a:r>
              <a:rPr sz="2950" spc="10" dirty="0">
                <a:solidFill>
                  <a:srgbClr val="FFFFFF"/>
                </a:solidFill>
                <a:latin typeface="Garamond"/>
                <a:cs typeface="Garamond"/>
              </a:rPr>
              <a:t> on</a:t>
            </a:r>
            <a:r>
              <a:rPr sz="2950" dirty="0">
                <a:solidFill>
                  <a:srgbClr val="FFFFFF"/>
                </a:solidFill>
                <a:latin typeface="Garamond"/>
                <a:cs typeface="Garamond"/>
              </a:rPr>
              <a:t> how</a:t>
            </a:r>
            <a:r>
              <a:rPr sz="2950" spc="-10" dirty="0">
                <a:solidFill>
                  <a:srgbClr val="FFFFFF"/>
                </a:solidFill>
                <a:latin typeface="Garamond"/>
                <a:cs typeface="Garamond"/>
              </a:rPr>
              <a:t> </a:t>
            </a:r>
            <a:r>
              <a:rPr sz="2950" spc="5" dirty="0">
                <a:solidFill>
                  <a:srgbClr val="FFFFFF"/>
                </a:solidFill>
                <a:latin typeface="Garamond"/>
                <a:cs typeface="Garamond"/>
              </a:rPr>
              <a:t>something </a:t>
            </a:r>
            <a:r>
              <a:rPr sz="2950" spc="-720" dirty="0">
                <a:solidFill>
                  <a:srgbClr val="FFFFFF"/>
                </a:solidFill>
                <a:latin typeface="Garamond"/>
                <a:cs typeface="Garamond"/>
              </a:rPr>
              <a:t> </a:t>
            </a:r>
            <a:r>
              <a:rPr sz="2950" spc="5" dirty="0">
                <a:solidFill>
                  <a:srgbClr val="FFFFFF"/>
                </a:solidFill>
                <a:latin typeface="Garamond"/>
                <a:cs typeface="Garamond"/>
              </a:rPr>
              <a:t>should trade based </a:t>
            </a:r>
            <a:r>
              <a:rPr sz="2950" spc="10" dirty="0">
                <a:solidFill>
                  <a:srgbClr val="FFFFFF"/>
                </a:solidFill>
                <a:latin typeface="Garamond"/>
                <a:cs typeface="Garamond"/>
              </a:rPr>
              <a:t>on </a:t>
            </a:r>
            <a:r>
              <a:rPr sz="2950" spc="5" dirty="0">
                <a:solidFill>
                  <a:srgbClr val="FFFFFF"/>
                </a:solidFill>
                <a:latin typeface="Garamond"/>
                <a:cs typeface="Garamond"/>
              </a:rPr>
              <a:t>a </a:t>
            </a:r>
            <a:r>
              <a:rPr sz="2950" spc="-10" dirty="0">
                <a:solidFill>
                  <a:srgbClr val="FFFFFF"/>
                </a:solidFill>
                <a:latin typeface="Garamond"/>
                <a:cs typeface="Garamond"/>
              </a:rPr>
              <a:t>well </a:t>
            </a:r>
            <a:r>
              <a:rPr sz="2950" spc="-5" dirty="0">
                <a:solidFill>
                  <a:srgbClr val="FFFFFF"/>
                </a:solidFill>
                <a:latin typeface="Garamond"/>
                <a:cs typeface="Garamond"/>
              </a:rPr>
              <a:t> researched</a:t>
            </a:r>
            <a:r>
              <a:rPr sz="2950" spc="25" dirty="0">
                <a:solidFill>
                  <a:srgbClr val="FFFFFF"/>
                </a:solidFill>
                <a:latin typeface="Garamond"/>
                <a:cs typeface="Garamond"/>
              </a:rPr>
              <a:t> </a:t>
            </a:r>
            <a:r>
              <a:rPr sz="2950" spc="5" dirty="0">
                <a:solidFill>
                  <a:srgbClr val="FFFFFF"/>
                </a:solidFill>
                <a:latin typeface="Garamond"/>
                <a:cs typeface="Garamond"/>
              </a:rPr>
              <a:t>opinion</a:t>
            </a:r>
            <a:endParaRPr sz="2950">
              <a:latin typeface="Garamond"/>
              <a:cs typeface="Garamond"/>
            </a:endParaRPr>
          </a:p>
          <a:p>
            <a:pPr>
              <a:lnSpc>
                <a:spcPct val="100000"/>
              </a:lnSpc>
              <a:spcBef>
                <a:spcPts val="105"/>
              </a:spcBef>
              <a:buClr>
                <a:srgbClr val="FFFFFF"/>
              </a:buClr>
              <a:buFont typeface="Wingdings"/>
              <a:buChar char=""/>
            </a:pPr>
            <a:endParaRPr sz="1500">
              <a:latin typeface="Garamond"/>
              <a:cs typeface="Garamond"/>
            </a:endParaRPr>
          </a:p>
          <a:p>
            <a:pPr marL="484505" marR="203200" indent="-472440" algn="just">
              <a:lnSpc>
                <a:spcPct val="100600"/>
              </a:lnSpc>
              <a:buFont typeface="Wingdings"/>
              <a:buChar char=""/>
              <a:tabLst>
                <a:tab pos="485140" algn="l"/>
              </a:tabLst>
            </a:pPr>
            <a:r>
              <a:rPr sz="2950" dirty="0">
                <a:solidFill>
                  <a:srgbClr val="FFFFFF"/>
                </a:solidFill>
                <a:latin typeface="Garamond"/>
                <a:cs typeface="Garamond"/>
              </a:rPr>
              <a:t>Identifying </a:t>
            </a:r>
            <a:r>
              <a:rPr sz="2950" spc="5" dirty="0">
                <a:solidFill>
                  <a:srgbClr val="FFFFFF"/>
                </a:solidFill>
                <a:latin typeface="Garamond"/>
                <a:cs typeface="Garamond"/>
              </a:rPr>
              <a:t>potential mispricing's’ </a:t>
            </a:r>
            <a:r>
              <a:rPr sz="2950" spc="-5" dirty="0">
                <a:solidFill>
                  <a:srgbClr val="FFFFFF"/>
                </a:solidFill>
                <a:latin typeface="Garamond"/>
                <a:cs typeface="Garamond"/>
              </a:rPr>
              <a:t>in </a:t>
            </a:r>
            <a:r>
              <a:rPr sz="2950" dirty="0">
                <a:solidFill>
                  <a:srgbClr val="FFFFFF"/>
                </a:solidFill>
                <a:latin typeface="Garamond"/>
                <a:cs typeface="Garamond"/>
              </a:rPr>
              <a:t> different asset classes </a:t>
            </a:r>
            <a:r>
              <a:rPr sz="2950" spc="10" dirty="0">
                <a:solidFill>
                  <a:srgbClr val="FFFFFF"/>
                </a:solidFill>
                <a:latin typeface="Garamond"/>
                <a:cs typeface="Garamond"/>
              </a:rPr>
              <a:t>and </a:t>
            </a:r>
            <a:r>
              <a:rPr sz="2950" spc="5" dirty="0">
                <a:solidFill>
                  <a:srgbClr val="FFFFFF"/>
                </a:solidFill>
                <a:latin typeface="Garamond"/>
                <a:cs typeface="Garamond"/>
              </a:rPr>
              <a:t>trading </a:t>
            </a:r>
            <a:r>
              <a:rPr sz="2950" spc="10" dirty="0">
                <a:solidFill>
                  <a:srgbClr val="FFFFFF"/>
                </a:solidFill>
                <a:latin typeface="Garamond"/>
                <a:cs typeface="Garamond"/>
              </a:rPr>
              <a:t>on </a:t>
            </a:r>
            <a:r>
              <a:rPr sz="2950" spc="-725" dirty="0">
                <a:solidFill>
                  <a:srgbClr val="FFFFFF"/>
                </a:solidFill>
                <a:latin typeface="Garamond"/>
                <a:cs typeface="Garamond"/>
              </a:rPr>
              <a:t> </a:t>
            </a:r>
            <a:r>
              <a:rPr sz="2950" dirty="0">
                <a:solidFill>
                  <a:srgbClr val="FFFFFF"/>
                </a:solidFill>
                <a:latin typeface="Garamond"/>
                <a:cs typeface="Garamond"/>
              </a:rPr>
              <a:t>it</a:t>
            </a:r>
            <a:endParaRPr sz="2950">
              <a:latin typeface="Garamond"/>
              <a:cs typeface="Garamond"/>
            </a:endParaRPr>
          </a:p>
        </p:txBody>
      </p:sp>
      <p:sp>
        <p:nvSpPr>
          <p:cNvPr id="11" name="object 11"/>
          <p:cNvSpPr txBox="1">
            <a:spLocks noGrp="1"/>
          </p:cNvSpPr>
          <p:nvPr>
            <p:ph type="sldNum" sz="quarter" idx="7"/>
          </p:nvPr>
        </p:nvSpPr>
        <p:spPr>
          <a:prstGeom prst="rect">
            <a:avLst/>
          </a:prstGeom>
        </p:spPr>
        <p:txBody>
          <a:bodyPr vert="horz" wrap="square" lIns="0" tIns="36195" rIns="0" bIns="0" rtlCol="0">
            <a:spAutoFit/>
          </a:bodyPr>
          <a:lstStyle/>
          <a:p>
            <a:pPr marL="38100">
              <a:lnSpc>
                <a:spcPct val="100000"/>
              </a:lnSpc>
              <a:spcBef>
                <a:spcPts val="285"/>
              </a:spcBef>
            </a:pPr>
            <a:fld id="{81D60167-4931-47E6-BA6A-407CBD079E47}" type="slidenum">
              <a:rPr spc="15" dirty="0"/>
              <a:t>4</a:t>
            </a:fld>
            <a:endParaRPr spc="15"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309" y="-16814"/>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2821597" y="1820581"/>
            <a:ext cx="14221799" cy="849287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512244" y="2446266"/>
            <a:ext cx="5130443" cy="853439"/>
          </a:xfrm>
          <a:prstGeom prst="rect">
            <a:avLst/>
          </a:prstGeom>
          <a:noFill/>
        </p:spPr>
        <p:txBody>
          <a:bodyPr wrap="none" rtlCol="0">
            <a:spAutoFit/>
          </a:bodyPr>
          <a:lstStyle/>
          <a:p>
            <a:pPr algn="ctr"/>
            <a:r>
              <a:rPr lang="en-US" sz="4946" b="1" spc="495" dirty="0">
                <a:solidFill>
                  <a:srgbClr val="000000"/>
                </a:solidFill>
                <a:latin typeface="Garamond" panose="02020404030301010803" pitchFamily="18" charset="0"/>
                <a:ea typeface="Verdana" panose="020B0604030504040204" pitchFamily="34" charset="0"/>
                <a:cs typeface="Calibri" panose="020F0502020204030204" pitchFamily="34" charset="0"/>
              </a:rPr>
              <a:t>Fabozzi Charts</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7965192" y="3552876"/>
            <a:ext cx="4224452"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pic>
        <p:nvPicPr>
          <p:cNvPr id="3" name="Picture 2">
            <a:extLst>
              <a:ext uri="{FF2B5EF4-FFF2-40B4-BE49-F238E27FC236}">
                <a16:creationId xmlns:a16="http://schemas.microsoft.com/office/drawing/2014/main" id="{619E7B01-E624-4799-98F3-ADB4A5C86212}"/>
              </a:ext>
            </a:extLst>
          </p:cNvPr>
          <p:cNvPicPr>
            <a:picLocks noChangeAspect="1"/>
          </p:cNvPicPr>
          <p:nvPr/>
        </p:nvPicPr>
        <p:blipFill>
          <a:blip r:embed="rId5"/>
          <a:stretch>
            <a:fillRect/>
          </a:stretch>
        </p:blipFill>
        <p:spPr>
          <a:xfrm>
            <a:off x="5930870" y="3925390"/>
            <a:ext cx="8242359" cy="5048250"/>
          </a:xfrm>
          <a:prstGeom prst="rect">
            <a:avLst/>
          </a:prstGeom>
        </p:spPr>
      </p:pic>
    </p:spTree>
    <p:extLst>
      <p:ext uri="{BB962C8B-B14F-4D97-AF65-F5344CB8AC3E}">
        <p14:creationId xmlns:p14="http://schemas.microsoft.com/office/powerpoint/2010/main" val="3048726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309" y="-16814"/>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2821597" y="1820581"/>
            <a:ext cx="14221799" cy="849287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512244" y="2446266"/>
            <a:ext cx="5130443" cy="853439"/>
          </a:xfrm>
          <a:prstGeom prst="rect">
            <a:avLst/>
          </a:prstGeom>
          <a:noFill/>
        </p:spPr>
        <p:txBody>
          <a:bodyPr wrap="none" rtlCol="0">
            <a:spAutoFit/>
          </a:bodyPr>
          <a:lstStyle/>
          <a:p>
            <a:pPr algn="ctr"/>
            <a:r>
              <a:rPr lang="en-US" sz="4946" b="1" spc="495" dirty="0">
                <a:solidFill>
                  <a:srgbClr val="000000"/>
                </a:solidFill>
                <a:latin typeface="Garamond" panose="02020404030301010803" pitchFamily="18" charset="0"/>
                <a:ea typeface="Verdana" panose="020B0604030504040204" pitchFamily="34" charset="0"/>
                <a:cs typeface="Calibri" panose="020F0502020204030204" pitchFamily="34" charset="0"/>
              </a:rPr>
              <a:t>Fabozzi Charts</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7965192" y="3552876"/>
            <a:ext cx="4224452"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pic>
        <p:nvPicPr>
          <p:cNvPr id="3" name="Picture 2">
            <a:extLst>
              <a:ext uri="{FF2B5EF4-FFF2-40B4-BE49-F238E27FC236}">
                <a16:creationId xmlns:a16="http://schemas.microsoft.com/office/drawing/2014/main" id="{B4C46645-4FDF-4410-B63F-A06F6AAD1624}"/>
              </a:ext>
            </a:extLst>
          </p:cNvPr>
          <p:cNvPicPr>
            <a:picLocks noChangeAspect="1"/>
          </p:cNvPicPr>
          <p:nvPr/>
        </p:nvPicPr>
        <p:blipFill>
          <a:blip r:embed="rId5"/>
          <a:stretch>
            <a:fillRect/>
          </a:stretch>
        </p:blipFill>
        <p:spPr>
          <a:xfrm>
            <a:off x="5701815" y="4058584"/>
            <a:ext cx="8700469" cy="4900611"/>
          </a:xfrm>
          <a:prstGeom prst="rect">
            <a:avLst/>
          </a:prstGeom>
        </p:spPr>
      </p:pic>
    </p:spTree>
    <p:extLst>
      <p:ext uri="{BB962C8B-B14F-4D97-AF65-F5344CB8AC3E}">
        <p14:creationId xmlns:p14="http://schemas.microsoft.com/office/powerpoint/2010/main" val="2188943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309" y="-16814"/>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2821597" y="1886199"/>
            <a:ext cx="14221799" cy="849287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512244" y="2446266"/>
            <a:ext cx="5130443" cy="853439"/>
          </a:xfrm>
          <a:prstGeom prst="rect">
            <a:avLst/>
          </a:prstGeom>
          <a:noFill/>
        </p:spPr>
        <p:txBody>
          <a:bodyPr wrap="none" rtlCol="0">
            <a:spAutoFit/>
          </a:bodyPr>
          <a:lstStyle/>
          <a:p>
            <a:pPr algn="ctr"/>
            <a:r>
              <a:rPr lang="en-US" sz="4946" b="1" spc="495" dirty="0">
                <a:solidFill>
                  <a:srgbClr val="000000"/>
                </a:solidFill>
                <a:latin typeface="Garamond" panose="02020404030301010803" pitchFamily="18" charset="0"/>
                <a:ea typeface="Verdana" panose="020B0604030504040204" pitchFamily="34" charset="0"/>
                <a:cs typeface="Calibri" panose="020F0502020204030204" pitchFamily="34" charset="0"/>
              </a:rPr>
              <a:t>Fabozzi Charts</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7965192" y="3552876"/>
            <a:ext cx="4224452"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pic>
        <p:nvPicPr>
          <p:cNvPr id="3" name="Picture 2">
            <a:extLst>
              <a:ext uri="{FF2B5EF4-FFF2-40B4-BE49-F238E27FC236}">
                <a16:creationId xmlns:a16="http://schemas.microsoft.com/office/drawing/2014/main" id="{B2F69F3A-CBF5-4096-B400-A30926DB640F}"/>
              </a:ext>
            </a:extLst>
          </p:cNvPr>
          <p:cNvPicPr>
            <a:picLocks noChangeAspect="1"/>
          </p:cNvPicPr>
          <p:nvPr/>
        </p:nvPicPr>
        <p:blipFill>
          <a:blip r:embed="rId5"/>
          <a:stretch>
            <a:fillRect/>
          </a:stretch>
        </p:blipFill>
        <p:spPr>
          <a:xfrm>
            <a:off x="5114410" y="3925389"/>
            <a:ext cx="9875279" cy="5465128"/>
          </a:xfrm>
          <a:prstGeom prst="rect">
            <a:avLst/>
          </a:prstGeom>
        </p:spPr>
      </p:pic>
    </p:spTree>
    <p:extLst>
      <p:ext uri="{BB962C8B-B14F-4D97-AF65-F5344CB8AC3E}">
        <p14:creationId xmlns:p14="http://schemas.microsoft.com/office/powerpoint/2010/main" val="4101845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309" y="-16814"/>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2736850" y="1939491"/>
            <a:ext cx="14221799" cy="849287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100949" y="2446266"/>
            <a:ext cx="5953040" cy="853439"/>
          </a:xfrm>
          <a:prstGeom prst="rect">
            <a:avLst/>
          </a:prstGeom>
          <a:noFill/>
        </p:spPr>
        <p:txBody>
          <a:bodyPr wrap="none" rtlCol="0">
            <a:spAutoFit/>
          </a:bodyPr>
          <a:lstStyle/>
          <a:p>
            <a:pPr algn="ctr"/>
            <a:r>
              <a:rPr lang="en-US" sz="4946" b="1" spc="495" dirty="0">
                <a:solidFill>
                  <a:srgbClr val="000000"/>
                </a:solidFill>
                <a:latin typeface="Garamond" panose="02020404030301010803" pitchFamily="18" charset="0"/>
                <a:ea typeface="Verdana" panose="020B0604030504040204" pitchFamily="34" charset="0"/>
                <a:cs typeface="Calibri" panose="020F0502020204030204" pitchFamily="34" charset="0"/>
              </a:rPr>
              <a:t>Few Final Things</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7965192" y="3552876"/>
            <a:ext cx="4224452"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pic>
        <p:nvPicPr>
          <p:cNvPr id="7" name="Picture 6">
            <a:extLst>
              <a:ext uri="{FF2B5EF4-FFF2-40B4-BE49-F238E27FC236}">
                <a16:creationId xmlns:a16="http://schemas.microsoft.com/office/drawing/2014/main" id="{4DF60760-8AEB-44C0-864F-B90FFD1726B8}"/>
              </a:ext>
            </a:extLst>
          </p:cNvPr>
          <p:cNvPicPr>
            <a:picLocks noChangeAspect="1"/>
          </p:cNvPicPr>
          <p:nvPr/>
        </p:nvPicPr>
        <p:blipFill>
          <a:blip r:embed="rId5"/>
          <a:stretch>
            <a:fillRect/>
          </a:stretch>
        </p:blipFill>
        <p:spPr>
          <a:xfrm>
            <a:off x="5139378" y="3806048"/>
            <a:ext cx="9825343" cy="5758295"/>
          </a:xfrm>
          <a:prstGeom prst="rect">
            <a:avLst/>
          </a:prstGeom>
        </p:spPr>
      </p:pic>
    </p:spTree>
    <p:extLst>
      <p:ext uri="{BB962C8B-B14F-4D97-AF65-F5344CB8AC3E}">
        <p14:creationId xmlns:p14="http://schemas.microsoft.com/office/powerpoint/2010/main" val="717837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91979AA-9409-B849-9597-0E2873F79600}"/>
              </a:ext>
            </a:extLst>
          </p:cNvPr>
          <p:cNvPicPr>
            <a:picLocks noGrp="1" noChangeAspect="1"/>
          </p:cNvPicPr>
          <p:nvPr>
            <p:ph type="pic" sz="quarter" idx="13"/>
          </p:nvPr>
        </p:nvPicPr>
        <p:blipFill>
          <a:blip r:embed="rId3">
            <a:alphaModFix amt="57000"/>
          </a:blip>
          <a:srcRect t="7694" b="7694"/>
          <a:stretch>
            <a:fillRect/>
          </a:stretch>
        </p:blipFill>
        <p:spPr>
          <a:xfrm>
            <a:off x="-1309" y="-16814"/>
            <a:ext cx="20104099" cy="11307084"/>
          </a:xfrm>
        </p:spPr>
      </p:pic>
      <p:sp>
        <p:nvSpPr>
          <p:cNvPr id="9" name="Rectangle 8">
            <a:extLst>
              <a:ext uri="{FF2B5EF4-FFF2-40B4-BE49-F238E27FC236}">
                <a16:creationId xmlns:a16="http://schemas.microsoft.com/office/drawing/2014/main" id="{6B7A8F4D-D04F-CF4E-B1D4-90228F51A628}"/>
              </a:ext>
            </a:extLst>
          </p:cNvPr>
          <p:cNvSpPr/>
          <p:nvPr/>
        </p:nvSpPr>
        <p:spPr>
          <a:xfrm>
            <a:off x="2736850" y="1939491"/>
            <a:ext cx="14221799" cy="8492876"/>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dirty="0"/>
          </a:p>
        </p:txBody>
      </p:sp>
      <p:sp>
        <p:nvSpPr>
          <p:cNvPr id="4" name="TextBox 3">
            <a:extLst>
              <a:ext uri="{FF2B5EF4-FFF2-40B4-BE49-F238E27FC236}">
                <a16:creationId xmlns:a16="http://schemas.microsoft.com/office/drawing/2014/main" id="{0D27F3F5-4A74-9545-9221-FEFE0037F552}"/>
              </a:ext>
            </a:extLst>
          </p:cNvPr>
          <p:cNvSpPr txBox="1"/>
          <p:nvPr/>
        </p:nvSpPr>
        <p:spPr>
          <a:xfrm>
            <a:off x="7100949" y="2446266"/>
            <a:ext cx="5953040" cy="853439"/>
          </a:xfrm>
          <a:prstGeom prst="rect">
            <a:avLst/>
          </a:prstGeom>
          <a:noFill/>
        </p:spPr>
        <p:txBody>
          <a:bodyPr wrap="none" rtlCol="0">
            <a:spAutoFit/>
          </a:bodyPr>
          <a:lstStyle/>
          <a:p>
            <a:pPr algn="ctr"/>
            <a:r>
              <a:rPr lang="en-US" sz="4946" b="1" spc="495" dirty="0">
                <a:solidFill>
                  <a:srgbClr val="000000"/>
                </a:solidFill>
                <a:latin typeface="Garamond" panose="02020404030301010803" pitchFamily="18" charset="0"/>
                <a:ea typeface="Verdana" panose="020B0604030504040204" pitchFamily="34" charset="0"/>
                <a:cs typeface="Calibri" panose="020F0502020204030204" pitchFamily="34" charset="0"/>
              </a:rPr>
              <a:t>Few Final Things</a:t>
            </a:r>
          </a:p>
        </p:txBody>
      </p:sp>
      <p:cxnSp>
        <p:nvCxnSpPr>
          <p:cNvPr id="10" name="Straight Connector 9">
            <a:extLst>
              <a:ext uri="{FF2B5EF4-FFF2-40B4-BE49-F238E27FC236}">
                <a16:creationId xmlns:a16="http://schemas.microsoft.com/office/drawing/2014/main" id="{DADFB479-92D8-F74D-AB10-9400C97B178B}"/>
              </a:ext>
            </a:extLst>
          </p:cNvPr>
          <p:cNvCxnSpPr/>
          <p:nvPr/>
        </p:nvCxnSpPr>
        <p:spPr>
          <a:xfrm>
            <a:off x="7965192" y="3552876"/>
            <a:ext cx="4224452" cy="0"/>
          </a:xfrm>
          <a:prstGeom prst="line">
            <a:avLst/>
          </a:prstGeom>
          <a:ln w="25400">
            <a:solidFill>
              <a:srgbClr val="000000"/>
            </a:solidFill>
          </a:ln>
        </p:spPr>
        <p:style>
          <a:lnRef idx="1">
            <a:schemeClr val="accent6"/>
          </a:lnRef>
          <a:fillRef idx="0">
            <a:schemeClr val="accent6"/>
          </a:fillRef>
          <a:effectRef idx="0">
            <a:schemeClr val="accent6"/>
          </a:effectRef>
          <a:fontRef idx="minor">
            <a:schemeClr val="tx1"/>
          </a:fontRef>
        </p:style>
      </p:cxnSp>
      <p:pic>
        <p:nvPicPr>
          <p:cNvPr id="14" name="Picture 13">
            <a:extLst>
              <a:ext uri="{FF2B5EF4-FFF2-40B4-BE49-F238E27FC236}">
                <a16:creationId xmlns:a16="http://schemas.microsoft.com/office/drawing/2014/main" id="{144B3F82-F286-AD4A-BEE1-4BC3078E4091}"/>
              </a:ext>
            </a:extLst>
          </p:cNvPr>
          <p:cNvPicPr>
            <a:picLocks noChangeAspect="1"/>
          </p:cNvPicPr>
          <p:nvPr/>
        </p:nvPicPr>
        <p:blipFill>
          <a:blip r:embed="rId4"/>
          <a:stretch>
            <a:fillRect/>
          </a:stretch>
        </p:blipFill>
        <p:spPr>
          <a:xfrm>
            <a:off x="246295" y="219653"/>
            <a:ext cx="2693547" cy="861935"/>
          </a:xfrm>
          <a:prstGeom prst="rect">
            <a:avLst/>
          </a:prstGeom>
        </p:spPr>
      </p:pic>
      <p:pic>
        <p:nvPicPr>
          <p:cNvPr id="5" name="Picture 4">
            <a:extLst>
              <a:ext uri="{FF2B5EF4-FFF2-40B4-BE49-F238E27FC236}">
                <a16:creationId xmlns:a16="http://schemas.microsoft.com/office/drawing/2014/main" id="{AC3D523E-F589-4CE2-8C8C-32B93AB3A4EF}"/>
              </a:ext>
            </a:extLst>
          </p:cNvPr>
          <p:cNvPicPr>
            <a:picLocks noChangeAspect="1"/>
          </p:cNvPicPr>
          <p:nvPr/>
        </p:nvPicPr>
        <p:blipFill>
          <a:blip r:embed="rId5"/>
          <a:stretch>
            <a:fillRect/>
          </a:stretch>
        </p:blipFill>
        <p:spPr>
          <a:xfrm>
            <a:off x="4794373" y="3806048"/>
            <a:ext cx="10512733" cy="6531769"/>
          </a:xfrm>
          <a:prstGeom prst="rect">
            <a:avLst/>
          </a:prstGeom>
        </p:spPr>
      </p:pic>
    </p:spTree>
    <p:extLst>
      <p:ext uri="{BB962C8B-B14F-4D97-AF65-F5344CB8AC3E}">
        <p14:creationId xmlns:p14="http://schemas.microsoft.com/office/powerpoint/2010/main" val="105296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3293" y="1457752"/>
            <a:ext cx="10996295" cy="779780"/>
          </a:xfrm>
          <a:prstGeom prst="rect">
            <a:avLst/>
          </a:prstGeom>
        </p:spPr>
        <p:txBody>
          <a:bodyPr vert="horz" wrap="square" lIns="0" tIns="12065" rIns="0" bIns="0" rtlCol="0">
            <a:spAutoFit/>
          </a:bodyPr>
          <a:lstStyle/>
          <a:p>
            <a:pPr marL="12700">
              <a:lnSpc>
                <a:spcPct val="100000"/>
              </a:lnSpc>
              <a:spcBef>
                <a:spcPts val="95"/>
              </a:spcBef>
              <a:tabLst>
                <a:tab pos="2535555" algn="l"/>
                <a:tab pos="3493770" algn="l"/>
                <a:tab pos="6685915" algn="l"/>
                <a:tab pos="8642350" algn="l"/>
              </a:tabLst>
            </a:pPr>
            <a:r>
              <a:rPr spc="395" dirty="0">
                <a:solidFill>
                  <a:srgbClr val="242424"/>
                </a:solidFill>
              </a:rPr>
              <a:t>Review	</a:t>
            </a:r>
            <a:r>
              <a:rPr spc="235" dirty="0">
                <a:solidFill>
                  <a:srgbClr val="242424"/>
                </a:solidFill>
              </a:rPr>
              <a:t>of	</a:t>
            </a:r>
            <a:r>
              <a:rPr spc="445" dirty="0">
                <a:solidFill>
                  <a:srgbClr val="242424"/>
                </a:solidFill>
              </a:rPr>
              <a:t>Different	</a:t>
            </a:r>
            <a:r>
              <a:rPr spc="385" dirty="0">
                <a:solidFill>
                  <a:srgbClr val="242424"/>
                </a:solidFill>
              </a:rPr>
              <a:t>Asset	</a:t>
            </a:r>
            <a:r>
              <a:rPr spc="409" dirty="0">
                <a:solidFill>
                  <a:srgbClr val="242424"/>
                </a:solidFill>
              </a:rPr>
              <a:t>Classes</a:t>
            </a:r>
          </a:p>
        </p:txBody>
      </p:sp>
      <p:sp>
        <p:nvSpPr>
          <p:cNvPr id="3" name="object 3"/>
          <p:cNvSpPr/>
          <p:nvPr/>
        </p:nvSpPr>
        <p:spPr>
          <a:xfrm>
            <a:off x="1055333" y="2150870"/>
            <a:ext cx="17386935" cy="168275"/>
          </a:xfrm>
          <a:custGeom>
            <a:avLst/>
            <a:gdLst/>
            <a:ahLst/>
            <a:cxnLst/>
            <a:rect l="l" t="t" r="r" b="b"/>
            <a:pathLst>
              <a:path w="17386935" h="168275">
                <a:moveTo>
                  <a:pt x="0" y="168246"/>
                </a:moveTo>
                <a:lnTo>
                  <a:pt x="17386616" y="0"/>
                </a:lnTo>
              </a:path>
            </a:pathLst>
          </a:custGeom>
          <a:ln w="20101">
            <a:solidFill>
              <a:srgbClr val="001F5F"/>
            </a:solidFill>
          </a:ln>
        </p:spPr>
        <p:txBody>
          <a:bodyPr wrap="square" lIns="0" tIns="0" rIns="0" bIns="0" rtlCol="0"/>
          <a:lstStyle/>
          <a:p>
            <a:endParaRPr/>
          </a:p>
        </p:txBody>
      </p:sp>
      <p:sp>
        <p:nvSpPr>
          <p:cNvPr id="4" name="object 4"/>
          <p:cNvSpPr txBox="1"/>
          <p:nvPr/>
        </p:nvSpPr>
        <p:spPr>
          <a:xfrm>
            <a:off x="1117490" y="3255588"/>
            <a:ext cx="16617950" cy="6560820"/>
          </a:xfrm>
          <a:prstGeom prst="rect">
            <a:avLst/>
          </a:prstGeom>
        </p:spPr>
        <p:txBody>
          <a:bodyPr vert="horz" wrap="square" lIns="0" tIns="13335" rIns="0" bIns="0" rtlCol="0">
            <a:spAutoFit/>
          </a:bodyPr>
          <a:lstStyle/>
          <a:p>
            <a:pPr marL="484505" indent="-472440">
              <a:lnSpc>
                <a:spcPct val="100000"/>
              </a:lnSpc>
              <a:spcBef>
                <a:spcPts val="105"/>
              </a:spcBef>
              <a:buFont typeface="Wingdings"/>
              <a:buChar char=""/>
              <a:tabLst>
                <a:tab pos="485140" algn="l"/>
              </a:tabLst>
            </a:pPr>
            <a:r>
              <a:rPr sz="3300" spc="-25" dirty="0">
                <a:latin typeface="Garamond"/>
                <a:cs typeface="Garamond"/>
              </a:rPr>
              <a:t>Forex</a:t>
            </a:r>
            <a:endParaRPr sz="3300">
              <a:latin typeface="Garamond"/>
              <a:cs typeface="Garamond"/>
            </a:endParaRPr>
          </a:p>
          <a:p>
            <a:pPr>
              <a:lnSpc>
                <a:spcPct val="100000"/>
              </a:lnSpc>
              <a:spcBef>
                <a:spcPts val="35"/>
              </a:spcBef>
              <a:buFont typeface="Wingdings"/>
              <a:buChar char=""/>
            </a:pPr>
            <a:endParaRPr sz="1700">
              <a:latin typeface="Garamond"/>
              <a:cs typeface="Garamond"/>
            </a:endParaRPr>
          </a:p>
          <a:p>
            <a:pPr marL="484505" indent="-472440">
              <a:lnSpc>
                <a:spcPct val="100000"/>
              </a:lnSpc>
              <a:buFont typeface="Wingdings"/>
              <a:buChar char=""/>
              <a:tabLst>
                <a:tab pos="485140" algn="l"/>
              </a:tabLst>
            </a:pPr>
            <a:r>
              <a:rPr sz="3300" dirty="0">
                <a:latin typeface="Garamond"/>
                <a:cs typeface="Garamond"/>
              </a:rPr>
              <a:t>Rates</a:t>
            </a:r>
            <a:endParaRPr sz="3300">
              <a:latin typeface="Garamond"/>
              <a:cs typeface="Garamond"/>
            </a:endParaRPr>
          </a:p>
          <a:p>
            <a:pPr>
              <a:lnSpc>
                <a:spcPct val="100000"/>
              </a:lnSpc>
              <a:spcBef>
                <a:spcPts val="40"/>
              </a:spcBef>
              <a:buFont typeface="Wingdings"/>
              <a:buChar char=""/>
            </a:pPr>
            <a:endParaRPr sz="1700">
              <a:latin typeface="Garamond"/>
              <a:cs typeface="Garamond"/>
            </a:endParaRPr>
          </a:p>
          <a:p>
            <a:pPr marL="484505" indent="-472440">
              <a:lnSpc>
                <a:spcPct val="100000"/>
              </a:lnSpc>
              <a:buFont typeface="Wingdings"/>
              <a:buChar char=""/>
              <a:tabLst>
                <a:tab pos="485140" algn="l"/>
              </a:tabLst>
            </a:pPr>
            <a:r>
              <a:rPr sz="3300" spc="-10" dirty="0">
                <a:latin typeface="Garamond"/>
                <a:cs typeface="Garamond"/>
              </a:rPr>
              <a:t>Fixed</a:t>
            </a:r>
            <a:r>
              <a:rPr sz="3300" spc="-60" dirty="0">
                <a:latin typeface="Garamond"/>
                <a:cs typeface="Garamond"/>
              </a:rPr>
              <a:t> </a:t>
            </a:r>
            <a:r>
              <a:rPr sz="3300" dirty="0">
                <a:latin typeface="Garamond"/>
                <a:cs typeface="Garamond"/>
              </a:rPr>
              <a:t>Income</a:t>
            </a:r>
            <a:r>
              <a:rPr sz="3300" spc="-45" dirty="0">
                <a:latin typeface="Garamond"/>
                <a:cs typeface="Garamond"/>
              </a:rPr>
              <a:t> </a:t>
            </a:r>
            <a:r>
              <a:rPr sz="3300" spc="-5" dirty="0">
                <a:latin typeface="Garamond"/>
                <a:cs typeface="Garamond"/>
              </a:rPr>
              <a:t>(Bonds)</a:t>
            </a:r>
            <a:endParaRPr sz="3300">
              <a:latin typeface="Garamond"/>
              <a:cs typeface="Garamond"/>
            </a:endParaRPr>
          </a:p>
          <a:p>
            <a:pPr>
              <a:lnSpc>
                <a:spcPct val="100000"/>
              </a:lnSpc>
              <a:spcBef>
                <a:spcPts val="40"/>
              </a:spcBef>
              <a:buFont typeface="Wingdings"/>
              <a:buChar char=""/>
            </a:pPr>
            <a:endParaRPr sz="1700">
              <a:latin typeface="Garamond"/>
              <a:cs typeface="Garamond"/>
            </a:endParaRPr>
          </a:p>
          <a:p>
            <a:pPr marL="484505" indent="-472440">
              <a:lnSpc>
                <a:spcPct val="100000"/>
              </a:lnSpc>
              <a:buFont typeface="Wingdings"/>
              <a:buChar char=""/>
              <a:tabLst>
                <a:tab pos="485140" algn="l"/>
              </a:tabLst>
            </a:pPr>
            <a:r>
              <a:rPr sz="3300" spc="-20" dirty="0">
                <a:latin typeface="Garamond"/>
                <a:cs typeface="Garamond"/>
              </a:rPr>
              <a:t>Derivatives</a:t>
            </a:r>
            <a:endParaRPr sz="3300">
              <a:latin typeface="Garamond"/>
              <a:cs typeface="Garamond"/>
            </a:endParaRPr>
          </a:p>
          <a:p>
            <a:pPr>
              <a:lnSpc>
                <a:spcPct val="100000"/>
              </a:lnSpc>
              <a:spcBef>
                <a:spcPts val="35"/>
              </a:spcBef>
              <a:buFont typeface="Wingdings"/>
              <a:buChar char=""/>
            </a:pPr>
            <a:endParaRPr sz="1700">
              <a:latin typeface="Garamond"/>
              <a:cs typeface="Garamond"/>
            </a:endParaRPr>
          </a:p>
          <a:p>
            <a:pPr marL="484505" indent="-472440">
              <a:lnSpc>
                <a:spcPct val="100000"/>
              </a:lnSpc>
              <a:buFont typeface="Wingdings"/>
              <a:buChar char=""/>
              <a:tabLst>
                <a:tab pos="485140" algn="l"/>
              </a:tabLst>
            </a:pPr>
            <a:r>
              <a:rPr sz="3300" spc="-5" dirty="0">
                <a:latin typeface="Garamond"/>
                <a:cs typeface="Garamond"/>
              </a:rPr>
              <a:t>Commodities</a:t>
            </a:r>
            <a:endParaRPr sz="3300">
              <a:latin typeface="Garamond"/>
              <a:cs typeface="Garamond"/>
            </a:endParaRPr>
          </a:p>
          <a:p>
            <a:pPr>
              <a:lnSpc>
                <a:spcPct val="100000"/>
              </a:lnSpc>
              <a:spcBef>
                <a:spcPts val="40"/>
              </a:spcBef>
              <a:buFont typeface="Wingdings"/>
              <a:buChar char=""/>
            </a:pPr>
            <a:endParaRPr sz="1700">
              <a:latin typeface="Garamond"/>
              <a:cs typeface="Garamond"/>
            </a:endParaRPr>
          </a:p>
          <a:p>
            <a:pPr marL="484505" indent="-472440">
              <a:lnSpc>
                <a:spcPct val="100000"/>
              </a:lnSpc>
              <a:buFont typeface="Wingdings"/>
              <a:buChar char=""/>
              <a:tabLst>
                <a:tab pos="485140" algn="l"/>
              </a:tabLst>
            </a:pPr>
            <a:r>
              <a:rPr sz="3300" dirty="0">
                <a:latin typeface="Garamond"/>
                <a:cs typeface="Garamond"/>
              </a:rPr>
              <a:t>Equity</a:t>
            </a:r>
            <a:r>
              <a:rPr sz="3300" spc="-80" dirty="0">
                <a:latin typeface="Garamond"/>
                <a:cs typeface="Garamond"/>
              </a:rPr>
              <a:t> </a:t>
            </a:r>
            <a:r>
              <a:rPr sz="3300" spc="-5" dirty="0">
                <a:latin typeface="Garamond"/>
                <a:cs typeface="Garamond"/>
              </a:rPr>
              <a:t>Indexes</a:t>
            </a:r>
            <a:endParaRPr sz="3300">
              <a:latin typeface="Garamond"/>
              <a:cs typeface="Garamond"/>
            </a:endParaRPr>
          </a:p>
          <a:p>
            <a:pPr>
              <a:lnSpc>
                <a:spcPct val="100000"/>
              </a:lnSpc>
              <a:spcBef>
                <a:spcPts val="40"/>
              </a:spcBef>
              <a:buFont typeface="Wingdings"/>
              <a:buChar char=""/>
            </a:pPr>
            <a:endParaRPr sz="1700">
              <a:latin typeface="Garamond"/>
              <a:cs typeface="Garamond"/>
            </a:endParaRPr>
          </a:p>
          <a:p>
            <a:pPr marL="484505" indent="-472440">
              <a:lnSpc>
                <a:spcPct val="100000"/>
              </a:lnSpc>
              <a:buFont typeface="Wingdings"/>
              <a:buChar char=""/>
              <a:tabLst>
                <a:tab pos="485140" algn="l"/>
                <a:tab pos="8492490" algn="l"/>
              </a:tabLst>
            </a:pPr>
            <a:r>
              <a:rPr sz="3300" spc="-5" dirty="0">
                <a:latin typeface="Garamond"/>
                <a:cs typeface="Garamond"/>
              </a:rPr>
              <a:t>As</a:t>
            </a:r>
            <a:r>
              <a:rPr sz="3300" dirty="0">
                <a:latin typeface="Garamond"/>
                <a:cs typeface="Garamond"/>
              </a:rPr>
              <a:t> a</a:t>
            </a:r>
            <a:r>
              <a:rPr sz="3300" spc="5" dirty="0">
                <a:latin typeface="Garamond"/>
                <a:cs typeface="Garamond"/>
              </a:rPr>
              <a:t> </a:t>
            </a:r>
            <a:r>
              <a:rPr sz="3300" spc="-10" dirty="0">
                <a:latin typeface="Garamond"/>
                <a:cs typeface="Garamond"/>
              </a:rPr>
              <a:t>portfolio,</a:t>
            </a:r>
            <a:r>
              <a:rPr sz="3300" spc="-20" dirty="0">
                <a:latin typeface="Garamond"/>
                <a:cs typeface="Garamond"/>
              </a:rPr>
              <a:t> </a:t>
            </a:r>
            <a:r>
              <a:rPr sz="3300" spc="-25" dirty="0">
                <a:latin typeface="Garamond"/>
                <a:cs typeface="Garamond"/>
              </a:rPr>
              <a:t>we</a:t>
            </a:r>
            <a:r>
              <a:rPr sz="3300" spc="-20" dirty="0">
                <a:latin typeface="Garamond"/>
                <a:cs typeface="Garamond"/>
              </a:rPr>
              <a:t> </a:t>
            </a:r>
            <a:r>
              <a:rPr sz="3300" spc="-5" dirty="0">
                <a:latin typeface="Garamond"/>
                <a:cs typeface="Garamond"/>
              </a:rPr>
              <a:t>look</a:t>
            </a:r>
            <a:r>
              <a:rPr sz="3300" spc="10" dirty="0">
                <a:latin typeface="Garamond"/>
                <a:cs typeface="Garamond"/>
              </a:rPr>
              <a:t> </a:t>
            </a:r>
            <a:r>
              <a:rPr sz="3300" spc="-5" dirty="0">
                <a:latin typeface="Garamond"/>
                <a:cs typeface="Garamond"/>
              </a:rPr>
              <a:t>at</a:t>
            </a:r>
            <a:r>
              <a:rPr sz="3300" spc="5" dirty="0">
                <a:latin typeface="Garamond"/>
                <a:cs typeface="Garamond"/>
              </a:rPr>
              <a:t> </a:t>
            </a:r>
            <a:r>
              <a:rPr sz="3300" spc="-5" dirty="0">
                <a:latin typeface="Garamond"/>
                <a:cs typeface="Garamond"/>
              </a:rPr>
              <a:t>all</a:t>
            </a:r>
            <a:r>
              <a:rPr sz="3300" spc="-25" dirty="0">
                <a:latin typeface="Garamond"/>
                <a:cs typeface="Garamond"/>
              </a:rPr>
              <a:t> </a:t>
            </a:r>
            <a:r>
              <a:rPr sz="3300" spc="-10" dirty="0">
                <a:latin typeface="Garamond"/>
                <a:cs typeface="Garamond"/>
              </a:rPr>
              <a:t>classes,</a:t>
            </a:r>
            <a:r>
              <a:rPr sz="3300" spc="-40" dirty="0">
                <a:latin typeface="Garamond"/>
                <a:cs typeface="Garamond"/>
              </a:rPr>
              <a:t> </a:t>
            </a:r>
            <a:r>
              <a:rPr sz="3300" spc="-5" dirty="0">
                <a:latin typeface="Garamond"/>
                <a:cs typeface="Garamond"/>
              </a:rPr>
              <a:t>but </a:t>
            </a:r>
            <a:r>
              <a:rPr sz="3300" dirty="0">
                <a:latin typeface="Garamond"/>
                <a:cs typeface="Garamond"/>
              </a:rPr>
              <a:t>most</a:t>
            </a:r>
            <a:r>
              <a:rPr sz="3300" spc="5" dirty="0">
                <a:latin typeface="Garamond"/>
                <a:cs typeface="Garamond"/>
              </a:rPr>
              <a:t> </a:t>
            </a:r>
            <a:r>
              <a:rPr sz="3300" spc="-10" dirty="0">
                <a:latin typeface="Garamond"/>
                <a:cs typeface="Garamond"/>
              </a:rPr>
              <a:t>of	</a:t>
            </a:r>
            <a:r>
              <a:rPr sz="3300" spc="-5" dirty="0">
                <a:latin typeface="Garamond"/>
                <a:cs typeface="Garamond"/>
              </a:rPr>
              <a:t>our</a:t>
            </a:r>
            <a:r>
              <a:rPr sz="3300" dirty="0">
                <a:latin typeface="Garamond"/>
                <a:cs typeface="Garamond"/>
              </a:rPr>
              <a:t> trades</a:t>
            </a:r>
            <a:r>
              <a:rPr sz="3300" spc="-45" dirty="0">
                <a:latin typeface="Garamond"/>
                <a:cs typeface="Garamond"/>
              </a:rPr>
              <a:t> </a:t>
            </a:r>
            <a:r>
              <a:rPr sz="3300" spc="-30" dirty="0">
                <a:latin typeface="Garamond"/>
                <a:cs typeface="Garamond"/>
              </a:rPr>
              <a:t>involve</a:t>
            </a:r>
            <a:r>
              <a:rPr sz="3300" spc="-25" dirty="0">
                <a:latin typeface="Garamond"/>
                <a:cs typeface="Garamond"/>
              </a:rPr>
              <a:t> </a:t>
            </a:r>
            <a:r>
              <a:rPr sz="3300" spc="-10" dirty="0">
                <a:latin typeface="Garamond"/>
                <a:cs typeface="Garamond"/>
              </a:rPr>
              <a:t>fixed</a:t>
            </a:r>
            <a:r>
              <a:rPr sz="3300" spc="-20" dirty="0">
                <a:latin typeface="Garamond"/>
                <a:cs typeface="Garamond"/>
              </a:rPr>
              <a:t> </a:t>
            </a:r>
            <a:r>
              <a:rPr sz="3300" dirty="0">
                <a:latin typeface="Garamond"/>
                <a:cs typeface="Garamond"/>
              </a:rPr>
              <a:t>income</a:t>
            </a:r>
            <a:r>
              <a:rPr sz="3300" spc="-50" dirty="0">
                <a:latin typeface="Garamond"/>
                <a:cs typeface="Garamond"/>
              </a:rPr>
              <a:t> </a:t>
            </a:r>
            <a:r>
              <a:rPr sz="3300" dirty="0">
                <a:latin typeface="Garamond"/>
                <a:cs typeface="Garamond"/>
              </a:rPr>
              <a:t>(bonds)</a:t>
            </a:r>
            <a:r>
              <a:rPr sz="3300" spc="-20" dirty="0">
                <a:latin typeface="Garamond"/>
                <a:cs typeface="Garamond"/>
              </a:rPr>
              <a:t> </a:t>
            </a:r>
            <a:r>
              <a:rPr sz="3300" spc="-5" dirty="0">
                <a:latin typeface="Garamond"/>
                <a:cs typeface="Garamond"/>
              </a:rPr>
              <a:t>and</a:t>
            </a:r>
            <a:r>
              <a:rPr sz="3300" spc="-30" dirty="0">
                <a:latin typeface="Garamond"/>
                <a:cs typeface="Garamond"/>
              </a:rPr>
              <a:t> </a:t>
            </a:r>
            <a:r>
              <a:rPr sz="3300" dirty="0">
                <a:latin typeface="Garamond"/>
                <a:cs typeface="Garamond"/>
              </a:rPr>
              <a:t>forex</a:t>
            </a:r>
            <a:endParaRPr sz="3300">
              <a:latin typeface="Garamond"/>
              <a:cs typeface="Garamond"/>
            </a:endParaRPr>
          </a:p>
        </p:txBody>
      </p:sp>
      <p:sp>
        <p:nvSpPr>
          <p:cNvPr id="5" name="object 5"/>
          <p:cNvSpPr txBox="1">
            <a:spLocks noGrp="1"/>
          </p:cNvSpPr>
          <p:nvPr>
            <p:ph type="sldNum" sz="quarter" idx="7"/>
          </p:nvPr>
        </p:nvSpPr>
        <p:spPr>
          <a:prstGeom prst="rect">
            <a:avLst/>
          </a:prstGeom>
        </p:spPr>
        <p:txBody>
          <a:bodyPr vert="horz" wrap="square" lIns="0" tIns="36195" rIns="0" bIns="0" rtlCol="0">
            <a:spAutoFit/>
          </a:bodyPr>
          <a:lstStyle/>
          <a:p>
            <a:pPr marL="38100">
              <a:lnSpc>
                <a:spcPct val="100000"/>
              </a:lnSpc>
              <a:spcBef>
                <a:spcPts val="285"/>
              </a:spcBef>
            </a:pPr>
            <a:fld id="{81D60167-4931-47E6-BA6A-407CBD079E47}" type="slidenum">
              <a:rPr spc="15" dirty="0"/>
              <a:t>5</a:t>
            </a:fld>
            <a:endParaRPr spc="1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9857" y="1701096"/>
            <a:ext cx="14222094" cy="4171655"/>
          </a:xfrm>
          <a:prstGeom prst="rect">
            <a:avLst/>
          </a:prstGeom>
        </p:spPr>
        <p:txBody>
          <a:bodyPr vert="horz" wrap="square" lIns="0" tIns="1270" rIns="0" bIns="0" rtlCol="0">
            <a:spAutoFit/>
          </a:bodyPr>
          <a:lstStyle/>
          <a:p>
            <a:pPr>
              <a:lnSpc>
                <a:spcPct val="100000"/>
              </a:lnSpc>
              <a:spcBef>
                <a:spcPts val="10"/>
              </a:spcBef>
            </a:pPr>
            <a:endParaRPr sz="5000" dirty="0">
              <a:latin typeface="Times New Roman"/>
              <a:cs typeface="Times New Roman"/>
            </a:endParaRPr>
          </a:p>
          <a:p>
            <a:pPr marL="1391285">
              <a:lnSpc>
                <a:spcPct val="100000"/>
              </a:lnSpc>
              <a:tabLst>
                <a:tab pos="4624070" algn="l"/>
                <a:tab pos="5582285" algn="l"/>
                <a:tab pos="7618730" algn="l"/>
                <a:tab pos="10252710" algn="l"/>
              </a:tabLst>
            </a:pPr>
            <a:r>
              <a:rPr sz="4950" b="1" spc="345" dirty="0">
                <a:latin typeface="Garamond"/>
                <a:cs typeface="Garamond"/>
              </a:rPr>
              <a:t>Over</a:t>
            </a:r>
            <a:r>
              <a:rPr sz="4950" b="1" spc="-530" dirty="0">
                <a:latin typeface="Garamond"/>
                <a:cs typeface="Garamond"/>
              </a:rPr>
              <a:t> </a:t>
            </a:r>
            <a:r>
              <a:rPr sz="4950" b="1" spc="360" dirty="0">
                <a:latin typeface="Garamond"/>
                <a:cs typeface="Garamond"/>
              </a:rPr>
              <a:t>view	</a:t>
            </a:r>
            <a:r>
              <a:rPr sz="4950" b="1" spc="235" dirty="0">
                <a:latin typeface="Garamond"/>
                <a:cs typeface="Garamond"/>
              </a:rPr>
              <a:t>of	</a:t>
            </a:r>
            <a:r>
              <a:rPr sz="4950" b="1" spc="370" dirty="0">
                <a:latin typeface="Garamond"/>
                <a:cs typeface="Garamond"/>
              </a:rPr>
              <a:t>Fixed	</a:t>
            </a:r>
            <a:r>
              <a:rPr sz="4950" b="1" spc="400" dirty="0">
                <a:latin typeface="Garamond"/>
                <a:cs typeface="Garamond"/>
              </a:rPr>
              <a:t>Income	</a:t>
            </a:r>
            <a:r>
              <a:rPr sz="4950" b="1" spc="409" dirty="0">
                <a:latin typeface="Garamond"/>
                <a:cs typeface="Garamond"/>
              </a:rPr>
              <a:t>Markets</a:t>
            </a:r>
            <a:endParaRPr sz="4950" dirty="0">
              <a:latin typeface="Garamond"/>
              <a:cs typeface="Garamond"/>
            </a:endParaRPr>
          </a:p>
          <a:p>
            <a:pPr>
              <a:lnSpc>
                <a:spcPct val="100000"/>
              </a:lnSpc>
              <a:spcBef>
                <a:spcPts val="25"/>
              </a:spcBef>
            </a:pPr>
            <a:endParaRPr sz="250" dirty="0">
              <a:latin typeface="Garamond"/>
              <a:cs typeface="Garamond"/>
            </a:endParaRPr>
          </a:p>
          <a:p>
            <a:pPr marL="2311400" indent="-473075">
              <a:lnSpc>
                <a:spcPct val="100000"/>
              </a:lnSpc>
              <a:buFont typeface="Wingdings"/>
              <a:buChar char=""/>
              <a:tabLst>
                <a:tab pos="2311400" algn="l"/>
                <a:tab pos="2312035" algn="l"/>
              </a:tabLst>
            </a:pPr>
            <a:endParaRPr lang="en-US" sz="2600" b="1" spc="5" dirty="0">
              <a:latin typeface="Garamond"/>
              <a:cs typeface="Garamond"/>
            </a:endParaRPr>
          </a:p>
          <a:p>
            <a:pPr marL="2311400" indent="-473075">
              <a:lnSpc>
                <a:spcPct val="100000"/>
              </a:lnSpc>
              <a:buFont typeface="Wingdings"/>
              <a:buChar char=""/>
              <a:tabLst>
                <a:tab pos="2311400" algn="l"/>
                <a:tab pos="2312035" algn="l"/>
              </a:tabLst>
            </a:pPr>
            <a:endParaRPr lang="en-US" sz="2600" b="1" spc="5" dirty="0">
              <a:latin typeface="Garamond"/>
              <a:cs typeface="Garamond"/>
            </a:endParaRPr>
          </a:p>
          <a:p>
            <a:pPr marL="2311400" indent="-473075">
              <a:lnSpc>
                <a:spcPct val="100000"/>
              </a:lnSpc>
              <a:buFont typeface="Wingdings"/>
              <a:buChar char=""/>
              <a:tabLst>
                <a:tab pos="2311400" algn="l"/>
                <a:tab pos="2312035" algn="l"/>
              </a:tabLst>
            </a:pPr>
            <a:r>
              <a:rPr sz="2600" b="1" spc="5" dirty="0">
                <a:latin typeface="Garamond"/>
                <a:cs typeface="Garamond"/>
              </a:rPr>
              <a:t>Relationship</a:t>
            </a:r>
            <a:r>
              <a:rPr sz="2600" b="1" spc="60" dirty="0">
                <a:latin typeface="Garamond"/>
                <a:cs typeface="Garamond"/>
              </a:rPr>
              <a:t> </a:t>
            </a:r>
            <a:r>
              <a:rPr sz="2600" b="1" spc="5" dirty="0">
                <a:latin typeface="Garamond"/>
                <a:cs typeface="Garamond"/>
              </a:rPr>
              <a:t>between</a:t>
            </a:r>
            <a:r>
              <a:rPr sz="2600" b="1" spc="30" dirty="0">
                <a:latin typeface="Garamond"/>
                <a:cs typeface="Garamond"/>
              </a:rPr>
              <a:t> </a:t>
            </a:r>
            <a:r>
              <a:rPr sz="2600" b="1" spc="10" dirty="0">
                <a:latin typeface="Garamond"/>
                <a:cs typeface="Garamond"/>
              </a:rPr>
              <a:t>bond</a:t>
            </a:r>
            <a:r>
              <a:rPr sz="2600" b="1" spc="35" dirty="0">
                <a:latin typeface="Garamond"/>
                <a:cs typeface="Garamond"/>
              </a:rPr>
              <a:t> </a:t>
            </a:r>
            <a:r>
              <a:rPr sz="2600" b="1" spc="5" dirty="0">
                <a:latin typeface="Garamond"/>
                <a:cs typeface="Garamond"/>
              </a:rPr>
              <a:t>price</a:t>
            </a:r>
            <a:r>
              <a:rPr sz="2600" b="1" spc="30" dirty="0">
                <a:latin typeface="Garamond"/>
                <a:cs typeface="Garamond"/>
              </a:rPr>
              <a:t> </a:t>
            </a:r>
            <a:r>
              <a:rPr sz="2600" b="1" spc="15" dirty="0">
                <a:latin typeface="Garamond"/>
                <a:cs typeface="Garamond"/>
              </a:rPr>
              <a:t>and </a:t>
            </a:r>
            <a:r>
              <a:rPr sz="2600" b="1" spc="5" dirty="0">
                <a:latin typeface="Garamond"/>
                <a:cs typeface="Garamond"/>
              </a:rPr>
              <a:t>yield</a:t>
            </a:r>
            <a:endParaRPr sz="2600" dirty="0">
              <a:latin typeface="Garamond"/>
              <a:cs typeface="Garamond"/>
            </a:endParaRPr>
          </a:p>
          <a:p>
            <a:pPr>
              <a:lnSpc>
                <a:spcPct val="100000"/>
              </a:lnSpc>
              <a:spcBef>
                <a:spcPts val="434"/>
              </a:spcBef>
              <a:buFont typeface="Wingdings"/>
              <a:buChar char=""/>
            </a:pPr>
            <a:endParaRPr sz="100" dirty="0">
              <a:latin typeface="Garamond"/>
              <a:cs typeface="Garamond"/>
            </a:endParaRPr>
          </a:p>
          <a:p>
            <a:pPr marL="2311400" indent="-473075">
              <a:lnSpc>
                <a:spcPct val="100000"/>
              </a:lnSpc>
              <a:buFont typeface="Wingdings"/>
              <a:buChar char=""/>
              <a:tabLst>
                <a:tab pos="2311400" algn="l"/>
                <a:tab pos="2312035" algn="l"/>
                <a:tab pos="4112895" algn="l"/>
              </a:tabLst>
            </a:pPr>
            <a:r>
              <a:rPr sz="2600" b="1" spc="10" dirty="0">
                <a:latin typeface="Garamond"/>
                <a:cs typeface="Garamond"/>
              </a:rPr>
              <a:t>Indicator</a:t>
            </a:r>
            <a:r>
              <a:rPr sz="2600" b="1" spc="40" dirty="0">
                <a:latin typeface="Garamond"/>
                <a:cs typeface="Garamond"/>
              </a:rPr>
              <a:t> </a:t>
            </a:r>
            <a:r>
              <a:rPr sz="2600" b="1" spc="10" dirty="0">
                <a:latin typeface="Garamond"/>
                <a:cs typeface="Garamond"/>
              </a:rPr>
              <a:t>of	</a:t>
            </a:r>
            <a:r>
              <a:rPr sz="2600" b="1" spc="5" dirty="0">
                <a:latin typeface="Garamond"/>
                <a:cs typeface="Garamond"/>
              </a:rPr>
              <a:t>capital</a:t>
            </a:r>
            <a:r>
              <a:rPr sz="2600" b="1" spc="40" dirty="0">
                <a:latin typeface="Garamond"/>
                <a:cs typeface="Garamond"/>
              </a:rPr>
              <a:t> </a:t>
            </a:r>
            <a:r>
              <a:rPr sz="2600" b="1" spc="30" dirty="0">
                <a:latin typeface="Garamond"/>
                <a:cs typeface="Garamond"/>
              </a:rPr>
              <a:t>flows</a:t>
            </a:r>
            <a:r>
              <a:rPr sz="2600" b="1" spc="-10" dirty="0">
                <a:latin typeface="Garamond"/>
                <a:cs typeface="Garamond"/>
              </a:rPr>
              <a:t> </a:t>
            </a:r>
            <a:r>
              <a:rPr sz="2600" b="1" spc="5" dirty="0">
                <a:latin typeface="Garamond"/>
                <a:cs typeface="Garamond"/>
              </a:rPr>
              <a:t>in</a:t>
            </a:r>
            <a:r>
              <a:rPr sz="2600" b="1" dirty="0">
                <a:latin typeface="Garamond"/>
                <a:cs typeface="Garamond"/>
              </a:rPr>
              <a:t> </a:t>
            </a:r>
            <a:r>
              <a:rPr sz="2600" b="1" spc="15" dirty="0">
                <a:latin typeface="Garamond"/>
                <a:cs typeface="Garamond"/>
              </a:rPr>
              <a:t>a</a:t>
            </a:r>
            <a:r>
              <a:rPr sz="2600" b="1" spc="10" dirty="0">
                <a:latin typeface="Garamond"/>
                <a:cs typeface="Garamond"/>
              </a:rPr>
              <a:t> </a:t>
            </a:r>
            <a:r>
              <a:rPr sz="2600" b="1" spc="25" dirty="0">
                <a:latin typeface="Garamond"/>
                <a:cs typeface="Garamond"/>
              </a:rPr>
              <a:t>country</a:t>
            </a:r>
            <a:endParaRPr sz="2600" dirty="0">
              <a:latin typeface="Garamond"/>
              <a:cs typeface="Garamond"/>
            </a:endParaRPr>
          </a:p>
          <a:p>
            <a:pPr>
              <a:lnSpc>
                <a:spcPct val="100000"/>
              </a:lnSpc>
              <a:spcBef>
                <a:spcPts val="440"/>
              </a:spcBef>
              <a:buFont typeface="Wingdings"/>
              <a:buChar char=""/>
            </a:pPr>
            <a:endParaRPr sz="100" dirty="0">
              <a:latin typeface="Garamond"/>
              <a:cs typeface="Garamond"/>
            </a:endParaRPr>
          </a:p>
          <a:p>
            <a:pPr marL="2311400" indent="-473075">
              <a:lnSpc>
                <a:spcPct val="100000"/>
              </a:lnSpc>
              <a:buFont typeface="Wingdings"/>
              <a:buChar char=""/>
              <a:tabLst>
                <a:tab pos="2311400" algn="l"/>
                <a:tab pos="2312035" algn="l"/>
              </a:tabLst>
            </a:pPr>
            <a:r>
              <a:rPr sz="2600" b="1" dirty="0">
                <a:latin typeface="Garamond"/>
                <a:cs typeface="Garamond"/>
              </a:rPr>
              <a:t>Moves</a:t>
            </a:r>
            <a:r>
              <a:rPr sz="2600" b="1" spc="25" dirty="0">
                <a:latin typeface="Garamond"/>
                <a:cs typeface="Garamond"/>
              </a:rPr>
              <a:t> </a:t>
            </a:r>
            <a:r>
              <a:rPr sz="2600" b="1" spc="15" dirty="0">
                <a:latin typeface="Garamond"/>
                <a:cs typeface="Garamond"/>
              </a:rPr>
              <a:t>on </a:t>
            </a:r>
            <a:r>
              <a:rPr sz="2600" b="1" spc="5" dirty="0">
                <a:latin typeface="Garamond"/>
                <a:cs typeface="Garamond"/>
              </a:rPr>
              <a:t>economic</a:t>
            </a:r>
            <a:r>
              <a:rPr sz="2600" b="1" spc="50" dirty="0">
                <a:latin typeface="Garamond"/>
                <a:cs typeface="Garamond"/>
              </a:rPr>
              <a:t> </a:t>
            </a:r>
            <a:r>
              <a:rPr sz="2600" b="1" spc="10" dirty="0">
                <a:latin typeface="Garamond"/>
                <a:cs typeface="Garamond"/>
              </a:rPr>
              <a:t>data,</a:t>
            </a:r>
            <a:r>
              <a:rPr sz="2600" b="1" spc="35" dirty="0">
                <a:latin typeface="Garamond"/>
                <a:cs typeface="Garamond"/>
              </a:rPr>
              <a:t> </a:t>
            </a:r>
            <a:r>
              <a:rPr sz="2600" b="1" spc="5" dirty="0">
                <a:latin typeface="Garamond"/>
                <a:cs typeface="Garamond"/>
              </a:rPr>
              <a:t>geopolitical</a:t>
            </a:r>
            <a:r>
              <a:rPr sz="2600" b="1" spc="80" dirty="0">
                <a:latin typeface="Garamond"/>
                <a:cs typeface="Garamond"/>
              </a:rPr>
              <a:t> </a:t>
            </a:r>
            <a:r>
              <a:rPr sz="2600" b="1" dirty="0">
                <a:latin typeface="Garamond"/>
                <a:cs typeface="Garamond"/>
              </a:rPr>
              <a:t>events,</a:t>
            </a:r>
            <a:r>
              <a:rPr sz="2600" b="1" spc="60" dirty="0">
                <a:latin typeface="Garamond"/>
                <a:cs typeface="Garamond"/>
              </a:rPr>
              <a:t> </a:t>
            </a:r>
            <a:r>
              <a:rPr sz="2600" b="1" spc="10" dirty="0">
                <a:latin typeface="Garamond"/>
                <a:cs typeface="Garamond"/>
              </a:rPr>
              <a:t>central</a:t>
            </a:r>
            <a:r>
              <a:rPr sz="2600" b="1" spc="40" dirty="0">
                <a:latin typeface="Garamond"/>
                <a:cs typeface="Garamond"/>
              </a:rPr>
              <a:t> </a:t>
            </a:r>
            <a:r>
              <a:rPr sz="2600" b="1" spc="10" dirty="0">
                <a:latin typeface="Garamond"/>
                <a:cs typeface="Garamond"/>
              </a:rPr>
              <a:t>bank</a:t>
            </a:r>
            <a:r>
              <a:rPr sz="2600" b="1" spc="35" dirty="0">
                <a:latin typeface="Garamond"/>
                <a:cs typeface="Garamond"/>
              </a:rPr>
              <a:t> </a:t>
            </a:r>
            <a:r>
              <a:rPr sz="2600" b="1" spc="5" dirty="0">
                <a:latin typeface="Garamond"/>
                <a:cs typeface="Garamond"/>
              </a:rPr>
              <a:t>policy</a:t>
            </a:r>
            <a:r>
              <a:rPr sz="2600" b="1" spc="55" dirty="0">
                <a:latin typeface="Garamond"/>
                <a:cs typeface="Garamond"/>
              </a:rPr>
              <a:t> </a:t>
            </a:r>
            <a:r>
              <a:rPr sz="2600" b="1" spc="10" dirty="0">
                <a:latin typeface="Garamond"/>
                <a:cs typeface="Garamond"/>
              </a:rPr>
              <a:t>changes</a:t>
            </a:r>
            <a:endParaRPr sz="2600" dirty="0">
              <a:latin typeface="Garamond"/>
              <a:cs typeface="Garamond"/>
            </a:endParaRPr>
          </a:p>
          <a:p>
            <a:pPr>
              <a:lnSpc>
                <a:spcPct val="100000"/>
              </a:lnSpc>
              <a:spcBef>
                <a:spcPts val="434"/>
              </a:spcBef>
              <a:buFont typeface="Wingdings"/>
              <a:buChar char=""/>
            </a:pPr>
            <a:endParaRPr sz="100" dirty="0">
              <a:latin typeface="Garamond"/>
              <a:cs typeface="Garamond"/>
            </a:endParaRPr>
          </a:p>
          <a:p>
            <a:pPr marL="2311400" indent="-473075">
              <a:lnSpc>
                <a:spcPct val="100000"/>
              </a:lnSpc>
              <a:buFont typeface="Wingdings"/>
              <a:buChar char=""/>
              <a:tabLst>
                <a:tab pos="2311400" algn="l"/>
                <a:tab pos="2312035" algn="l"/>
                <a:tab pos="5017135" algn="l"/>
              </a:tabLst>
            </a:pPr>
            <a:r>
              <a:rPr sz="2600" b="1" spc="15" dirty="0">
                <a:latin typeface="Garamond"/>
                <a:cs typeface="Garamond"/>
              </a:rPr>
              <a:t>Good</a:t>
            </a:r>
            <a:r>
              <a:rPr sz="2600" b="1" spc="45" dirty="0">
                <a:latin typeface="Garamond"/>
                <a:cs typeface="Garamond"/>
              </a:rPr>
              <a:t> </a:t>
            </a:r>
            <a:r>
              <a:rPr sz="2600" b="1" spc="20" dirty="0">
                <a:latin typeface="Garamond"/>
                <a:cs typeface="Garamond"/>
              </a:rPr>
              <a:t>reflection</a:t>
            </a:r>
            <a:r>
              <a:rPr sz="2600" b="1" spc="60" dirty="0">
                <a:latin typeface="Garamond"/>
                <a:cs typeface="Garamond"/>
              </a:rPr>
              <a:t> </a:t>
            </a:r>
            <a:r>
              <a:rPr sz="2600" b="1" spc="10" dirty="0">
                <a:latin typeface="Garamond"/>
                <a:cs typeface="Garamond"/>
              </a:rPr>
              <a:t>of	</a:t>
            </a:r>
            <a:r>
              <a:rPr sz="2600" b="1" spc="5" dirty="0">
                <a:latin typeface="Garamond"/>
                <a:cs typeface="Garamond"/>
              </a:rPr>
              <a:t>“risk”</a:t>
            </a:r>
            <a:r>
              <a:rPr sz="2600" b="1" spc="10" dirty="0">
                <a:latin typeface="Garamond"/>
                <a:cs typeface="Garamond"/>
              </a:rPr>
              <a:t> priced</a:t>
            </a:r>
            <a:r>
              <a:rPr sz="2600" b="1" spc="40" dirty="0">
                <a:latin typeface="Garamond"/>
                <a:cs typeface="Garamond"/>
              </a:rPr>
              <a:t> </a:t>
            </a:r>
            <a:r>
              <a:rPr sz="2600" b="1" spc="5" dirty="0">
                <a:latin typeface="Garamond"/>
                <a:cs typeface="Garamond"/>
              </a:rPr>
              <a:t>into</a:t>
            </a:r>
            <a:r>
              <a:rPr sz="2600" b="1" spc="10" dirty="0">
                <a:latin typeface="Garamond"/>
                <a:cs typeface="Garamond"/>
              </a:rPr>
              <a:t> </a:t>
            </a:r>
            <a:r>
              <a:rPr sz="2600" b="1" spc="15" dirty="0">
                <a:latin typeface="Garamond"/>
                <a:cs typeface="Garamond"/>
              </a:rPr>
              <a:t>a</a:t>
            </a:r>
            <a:r>
              <a:rPr sz="2600" b="1" spc="20" dirty="0">
                <a:latin typeface="Garamond"/>
                <a:cs typeface="Garamond"/>
              </a:rPr>
              <a:t> </a:t>
            </a:r>
            <a:r>
              <a:rPr sz="2600" b="1" spc="25" dirty="0">
                <a:latin typeface="Garamond"/>
                <a:cs typeface="Garamond"/>
              </a:rPr>
              <a:t>country</a:t>
            </a:r>
            <a:endParaRPr sz="2600" dirty="0">
              <a:latin typeface="Garamond"/>
              <a:cs typeface="Garamond"/>
            </a:endParaRPr>
          </a:p>
        </p:txBody>
      </p:sp>
      <p:sp>
        <p:nvSpPr>
          <p:cNvPr id="3" name="object 3"/>
          <p:cNvSpPr txBox="1">
            <a:spLocks noGrp="1"/>
          </p:cNvSpPr>
          <p:nvPr>
            <p:ph type="sldNum" sz="quarter" idx="7"/>
          </p:nvPr>
        </p:nvSpPr>
        <p:spPr>
          <a:prstGeom prst="rect">
            <a:avLst/>
          </a:prstGeom>
        </p:spPr>
        <p:txBody>
          <a:bodyPr vert="horz" wrap="square" lIns="0" tIns="36195" rIns="0" bIns="0" rtlCol="0">
            <a:spAutoFit/>
          </a:bodyPr>
          <a:lstStyle/>
          <a:p>
            <a:pPr marL="38100">
              <a:lnSpc>
                <a:spcPct val="100000"/>
              </a:lnSpc>
              <a:spcBef>
                <a:spcPts val="285"/>
              </a:spcBef>
            </a:pPr>
            <a:fld id="{81D60167-4931-47E6-BA6A-407CBD079E47}" type="slidenum">
              <a:rPr spc="15" dirty="0"/>
              <a:t>6</a:t>
            </a:fld>
            <a:endParaRPr spc="1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9857" y="1701096"/>
            <a:ext cx="14222094" cy="3771545"/>
          </a:xfrm>
          <a:prstGeom prst="rect">
            <a:avLst/>
          </a:prstGeom>
        </p:spPr>
        <p:txBody>
          <a:bodyPr vert="horz" wrap="square" lIns="0" tIns="1270" rIns="0" bIns="0" rtlCol="0">
            <a:spAutoFit/>
          </a:bodyPr>
          <a:lstStyle/>
          <a:p>
            <a:pPr>
              <a:lnSpc>
                <a:spcPct val="100000"/>
              </a:lnSpc>
              <a:spcBef>
                <a:spcPts val="10"/>
              </a:spcBef>
            </a:pPr>
            <a:endParaRPr sz="5000" dirty="0">
              <a:latin typeface="Times New Roman"/>
              <a:cs typeface="Times New Roman"/>
            </a:endParaRPr>
          </a:p>
          <a:p>
            <a:pPr marL="827405">
              <a:lnSpc>
                <a:spcPct val="100000"/>
              </a:lnSpc>
              <a:tabLst>
                <a:tab pos="2437765" algn="l"/>
                <a:tab pos="4585335" algn="l"/>
                <a:tab pos="6950075" algn="l"/>
                <a:tab pos="8344534" algn="l"/>
                <a:tab pos="9486265" algn="l"/>
              </a:tabLst>
            </a:pPr>
            <a:r>
              <a:rPr sz="4950" b="1" spc="325" dirty="0">
                <a:latin typeface="Garamond"/>
                <a:cs typeface="Garamond"/>
              </a:rPr>
              <a:t>Why	</a:t>
            </a:r>
            <a:r>
              <a:rPr sz="4950" b="1" spc="365" dirty="0">
                <a:latin typeface="Garamond"/>
                <a:cs typeface="Garamond"/>
              </a:rPr>
              <a:t>would	</a:t>
            </a:r>
            <a:r>
              <a:rPr sz="4950" b="1" spc="400" dirty="0">
                <a:latin typeface="Garamond"/>
                <a:cs typeface="Garamond"/>
              </a:rPr>
              <a:t>people	</a:t>
            </a:r>
            <a:r>
              <a:rPr sz="4950" b="1" spc="320" dirty="0">
                <a:latin typeface="Garamond"/>
                <a:cs typeface="Garamond"/>
              </a:rPr>
              <a:t>buy	</a:t>
            </a:r>
            <a:r>
              <a:rPr sz="4950" b="1" spc="240" dirty="0">
                <a:latin typeface="Garamond"/>
                <a:cs typeface="Garamond"/>
              </a:rPr>
              <a:t>US	</a:t>
            </a:r>
            <a:r>
              <a:rPr sz="4950" b="1" spc="415" dirty="0">
                <a:latin typeface="Garamond"/>
                <a:cs typeface="Garamond"/>
              </a:rPr>
              <a:t>Treasuries?</a:t>
            </a:r>
            <a:endParaRPr sz="4950" dirty="0">
              <a:latin typeface="Garamond"/>
              <a:cs typeface="Garamond"/>
            </a:endParaRPr>
          </a:p>
          <a:p>
            <a:pPr>
              <a:lnSpc>
                <a:spcPct val="100000"/>
              </a:lnSpc>
              <a:spcBef>
                <a:spcPts val="415"/>
              </a:spcBef>
            </a:pPr>
            <a:endParaRPr sz="350" dirty="0">
              <a:latin typeface="Garamond"/>
              <a:cs typeface="Garamond"/>
            </a:endParaRPr>
          </a:p>
          <a:p>
            <a:pPr marL="2311400" indent="-473075">
              <a:lnSpc>
                <a:spcPct val="100000"/>
              </a:lnSpc>
              <a:buFont typeface="Wingdings"/>
              <a:buChar char=""/>
              <a:tabLst>
                <a:tab pos="2311400" algn="l"/>
                <a:tab pos="2312035" algn="l"/>
              </a:tabLst>
            </a:pPr>
            <a:endParaRPr lang="en-US" sz="2600" b="1" spc="25" dirty="0">
              <a:latin typeface="Garamond"/>
              <a:cs typeface="Garamond"/>
            </a:endParaRPr>
          </a:p>
          <a:p>
            <a:pPr marL="2311400" indent="-473075">
              <a:lnSpc>
                <a:spcPct val="100000"/>
              </a:lnSpc>
              <a:buFont typeface="Wingdings"/>
              <a:buChar char=""/>
              <a:tabLst>
                <a:tab pos="2311400" algn="l"/>
                <a:tab pos="2312035" algn="l"/>
              </a:tabLst>
            </a:pPr>
            <a:endParaRPr lang="en-US" sz="2600" b="1" spc="25" dirty="0">
              <a:latin typeface="Garamond"/>
              <a:cs typeface="Garamond"/>
            </a:endParaRPr>
          </a:p>
          <a:p>
            <a:pPr marL="2311400" indent="-473075">
              <a:lnSpc>
                <a:spcPct val="100000"/>
              </a:lnSpc>
              <a:buFont typeface="Wingdings"/>
              <a:buChar char=""/>
              <a:tabLst>
                <a:tab pos="2311400" algn="l"/>
                <a:tab pos="2312035" algn="l"/>
              </a:tabLst>
            </a:pPr>
            <a:r>
              <a:rPr sz="2600" b="1" spc="25" dirty="0">
                <a:latin typeface="Garamond"/>
                <a:cs typeface="Garamond"/>
              </a:rPr>
              <a:t>Return</a:t>
            </a:r>
            <a:r>
              <a:rPr sz="2600" b="1" spc="-10" dirty="0">
                <a:latin typeface="Garamond"/>
                <a:cs typeface="Garamond"/>
              </a:rPr>
              <a:t> </a:t>
            </a:r>
            <a:r>
              <a:rPr sz="2600" b="1" spc="10" dirty="0">
                <a:latin typeface="Garamond"/>
                <a:cs typeface="Garamond"/>
              </a:rPr>
              <a:t>?</a:t>
            </a:r>
            <a:endParaRPr sz="2600" dirty="0">
              <a:latin typeface="Garamond"/>
              <a:cs typeface="Garamond"/>
            </a:endParaRPr>
          </a:p>
          <a:p>
            <a:pPr>
              <a:lnSpc>
                <a:spcPct val="100000"/>
              </a:lnSpc>
              <a:spcBef>
                <a:spcPts val="434"/>
              </a:spcBef>
              <a:buFont typeface="Wingdings"/>
              <a:buChar char=""/>
            </a:pPr>
            <a:endParaRPr sz="100" dirty="0">
              <a:latin typeface="Garamond"/>
              <a:cs typeface="Garamond"/>
            </a:endParaRPr>
          </a:p>
          <a:p>
            <a:pPr marL="2311400" indent="-473075">
              <a:lnSpc>
                <a:spcPct val="100000"/>
              </a:lnSpc>
              <a:spcBef>
                <a:spcPts val="5"/>
              </a:spcBef>
              <a:buFont typeface="Wingdings"/>
              <a:buChar char=""/>
              <a:tabLst>
                <a:tab pos="2311400" algn="l"/>
                <a:tab pos="2312035" algn="l"/>
              </a:tabLst>
            </a:pPr>
            <a:r>
              <a:rPr sz="2600" b="1" spc="10" dirty="0">
                <a:latin typeface="Garamond"/>
                <a:cs typeface="Garamond"/>
              </a:rPr>
              <a:t>Risk</a:t>
            </a:r>
            <a:r>
              <a:rPr sz="2600" b="1" spc="20" dirty="0">
                <a:latin typeface="Garamond"/>
                <a:cs typeface="Garamond"/>
              </a:rPr>
              <a:t> </a:t>
            </a:r>
            <a:r>
              <a:rPr sz="2600" b="1" spc="10" dirty="0">
                <a:latin typeface="Garamond"/>
                <a:cs typeface="Garamond"/>
              </a:rPr>
              <a:t>profile</a:t>
            </a:r>
            <a:r>
              <a:rPr sz="2600" b="1" spc="5" dirty="0">
                <a:latin typeface="Garamond"/>
                <a:cs typeface="Garamond"/>
              </a:rPr>
              <a:t> </a:t>
            </a:r>
            <a:r>
              <a:rPr sz="2600" b="1" spc="10" dirty="0">
                <a:latin typeface="Garamond"/>
                <a:cs typeface="Garamond"/>
              </a:rPr>
              <a:t>?</a:t>
            </a:r>
            <a:endParaRPr sz="2600" dirty="0">
              <a:latin typeface="Garamond"/>
              <a:cs typeface="Garamond"/>
            </a:endParaRPr>
          </a:p>
          <a:p>
            <a:pPr>
              <a:lnSpc>
                <a:spcPct val="100000"/>
              </a:lnSpc>
              <a:spcBef>
                <a:spcPts val="430"/>
              </a:spcBef>
              <a:buFont typeface="Wingdings"/>
              <a:buChar char=""/>
            </a:pPr>
            <a:endParaRPr sz="100" dirty="0">
              <a:latin typeface="Garamond"/>
              <a:cs typeface="Garamond"/>
            </a:endParaRPr>
          </a:p>
          <a:p>
            <a:pPr marL="2311400" indent="-473075">
              <a:lnSpc>
                <a:spcPct val="100000"/>
              </a:lnSpc>
              <a:spcBef>
                <a:spcPts val="5"/>
              </a:spcBef>
              <a:buFont typeface="Wingdings"/>
              <a:buChar char=""/>
              <a:tabLst>
                <a:tab pos="2311400" algn="l"/>
                <a:tab pos="2312035" algn="l"/>
              </a:tabLst>
            </a:pPr>
            <a:r>
              <a:rPr sz="2600" b="1" spc="10" dirty="0">
                <a:latin typeface="Garamond"/>
                <a:cs typeface="Garamond"/>
              </a:rPr>
              <a:t>How</a:t>
            </a:r>
            <a:r>
              <a:rPr sz="2600" b="1" spc="5" dirty="0">
                <a:latin typeface="Garamond"/>
                <a:cs typeface="Garamond"/>
              </a:rPr>
              <a:t> </a:t>
            </a:r>
            <a:r>
              <a:rPr sz="2600" b="1" spc="10" dirty="0">
                <a:latin typeface="Garamond"/>
                <a:cs typeface="Garamond"/>
              </a:rPr>
              <a:t>do</a:t>
            </a:r>
            <a:r>
              <a:rPr sz="2600" b="1" spc="5" dirty="0">
                <a:latin typeface="Garamond"/>
                <a:cs typeface="Garamond"/>
              </a:rPr>
              <a:t> people</a:t>
            </a:r>
            <a:r>
              <a:rPr sz="2600" b="1" spc="35" dirty="0">
                <a:latin typeface="Garamond"/>
                <a:cs typeface="Garamond"/>
              </a:rPr>
              <a:t> </a:t>
            </a:r>
            <a:r>
              <a:rPr sz="2600" b="1" spc="15" dirty="0">
                <a:latin typeface="Garamond"/>
                <a:cs typeface="Garamond"/>
              </a:rPr>
              <a:t>interpret</a:t>
            </a:r>
            <a:r>
              <a:rPr sz="2600" b="1" spc="65" dirty="0">
                <a:latin typeface="Garamond"/>
                <a:cs typeface="Garamond"/>
              </a:rPr>
              <a:t> </a:t>
            </a:r>
            <a:r>
              <a:rPr sz="2600" b="1" spc="10" dirty="0">
                <a:latin typeface="Garamond"/>
                <a:cs typeface="Garamond"/>
              </a:rPr>
              <a:t>the</a:t>
            </a:r>
            <a:r>
              <a:rPr sz="2600" b="1" spc="-5" dirty="0">
                <a:latin typeface="Garamond"/>
                <a:cs typeface="Garamond"/>
              </a:rPr>
              <a:t> </a:t>
            </a:r>
            <a:r>
              <a:rPr sz="2600" b="1" spc="10" dirty="0">
                <a:latin typeface="Garamond"/>
                <a:cs typeface="Garamond"/>
              </a:rPr>
              <a:t>Treasury</a:t>
            </a:r>
            <a:r>
              <a:rPr sz="2600" b="1" spc="45" dirty="0">
                <a:latin typeface="Garamond"/>
                <a:cs typeface="Garamond"/>
              </a:rPr>
              <a:t> </a:t>
            </a:r>
            <a:r>
              <a:rPr sz="2600" b="1" spc="5" dirty="0">
                <a:latin typeface="Garamond"/>
                <a:cs typeface="Garamond"/>
              </a:rPr>
              <a:t>yield?</a:t>
            </a:r>
            <a:endParaRPr sz="2600" dirty="0">
              <a:latin typeface="Garamond"/>
              <a:cs typeface="Garamond"/>
            </a:endParaRPr>
          </a:p>
        </p:txBody>
      </p:sp>
      <p:sp>
        <p:nvSpPr>
          <p:cNvPr id="3" name="object 3"/>
          <p:cNvSpPr txBox="1">
            <a:spLocks noGrp="1"/>
          </p:cNvSpPr>
          <p:nvPr>
            <p:ph type="sldNum" sz="quarter" idx="7"/>
          </p:nvPr>
        </p:nvSpPr>
        <p:spPr>
          <a:prstGeom prst="rect">
            <a:avLst/>
          </a:prstGeom>
        </p:spPr>
        <p:txBody>
          <a:bodyPr vert="horz" wrap="square" lIns="0" tIns="36195" rIns="0" bIns="0" rtlCol="0">
            <a:spAutoFit/>
          </a:bodyPr>
          <a:lstStyle/>
          <a:p>
            <a:pPr marL="38100">
              <a:lnSpc>
                <a:spcPct val="100000"/>
              </a:lnSpc>
              <a:spcBef>
                <a:spcPts val="285"/>
              </a:spcBef>
            </a:pPr>
            <a:fld id="{81D60167-4931-47E6-BA6A-407CBD079E47}" type="slidenum">
              <a:rPr spc="15" dirty="0"/>
              <a:t>7</a:t>
            </a:fld>
            <a:endParaRPr spc="1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9857" y="1701096"/>
            <a:ext cx="14222094" cy="5796074"/>
          </a:xfrm>
          <a:prstGeom prst="rect">
            <a:avLst/>
          </a:prstGeom>
        </p:spPr>
        <p:txBody>
          <a:bodyPr vert="horz" wrap="square" lIns="0" tIns="1270" rIns="0" bIns="0" rtlCol="0">
            <a:spAutoFit/>
          </a:bodyPr>
          <a:lstStyle/>
          <a:p>
            <a:pPr>
              <a:lnSpc>
                <a:spcPct val="100000"/>
              </a:lnSpc>
              <a:spcBef>
                <a:spcPts val="10"/>
              </a:spcBef>
            </a:pPr>
            <a:endParaRPr sz="5000" dirty="0">
              <a:latin typeface="Times New Roman"/>
              <a:cs typeface="Times New Roman"/>
            </a:endParaRPr>
          </a:p>
          <a:p>
            <a:pPr marR="237490" algn="ctr">
              <a:lnSpc>
                <a:spcPct val="100000"/>
              </a:lnSpc>
              <a:tabLst>
                <a:tab pos="3232785" algn="l"/>
                <a:tab pos="4191000" algn="l"/>
                <a:tab pos="7368540" algn="l"/>
              </a:tabLst>
            </a:pPr>
            <a:r>
              <a:rPr sz="4950" b="1" spc="345" dirty="0">
                <a:latin typeface="Garamond"/>
                <a:cs typeface="Garamond"/>
              </a:rPr>
              <a:t>Over</a:t>
            </a:r>
            <a:r>
              <a:rPr sz="4950" b="1" spc="-530" dirty="0">
                <a:latin typeface="Garamond"/>
                <a:cs typeface="Garamond"/>
              </a:rPr>
              <a:t> </a:t>
            </a:r>
            <a:r>
              <a:rPr sz="4950" b="1" spc="360" dirty="0">
                <a:latin typeface="Garamond"/>
                <a:cs typeface="Garamond"/>
              </a:rPr>
              <a:t>view	</a:t>
            </a:r>
            <a:r>
              <a:rPr sz="4950" b="1" spc="235" dirty="0">
                <a:latin typeface="Garamond"/>
                <a:cs typeface="Garamond"/>
              </a:rPr>
              <a:t>of	</a:t>
            </a:r>
            <a:r>
              <a:rPr sz="4950" b="1" spc="315" dirty="0">
                <a:latin typeface="Garamond"/>
                <a:cs typeface="Garamond"/>
              </a:rPr>
              <a:t>Cur</a:t>
            </a:r>
            <a:r>
              <a:rPr sz="4950" b="1" spc="-585" dirty="0">
                <a:latin typeface="Garamond"/>
                <a:cs typeface="Garamond"/>
              </a:rPr>
              <a:t> </a:t>
            </a:r>
            <a:r>
              <a:rPr sz="4950" b="1" spc="395" dirty="0">
                <a:latin typeface="Garamond"/>
                <a:cs typeface="Garamond"/>
              </a:rPr>
              <a:t>rency	</a:t>
            </a:r>
            <a:r>
              <a:rPr sz="4950" b="1" spc="409" dirty="0">
                <a:latin typeface="Garamond"/>
                <a:cs typeface="Garamond"/>
              </a:rPr>
              <a:t>Markets</a:t>
            </a:r>
            <a:endParaRPr sz="4950" dirty="0">
              <a:latin typeface="Garamond"/>
              <a:cs typeface="Garamond"/>
            </a:endParaRPr>
          </a:p>
          <a:p>
            <a:pPr>
              <a:lnSpc>
                <a:spcPct val="100000"/>
              </a:lnSpc>
              <a:spcBef>
                <a:spcPts val="25"/>
              </a:spcBef>
            </a:pPr>
            <a:endParaRPr sz="250" dirty="0">
              <a:latin typeface="Garamond"/>
              <a:cs typeface="Garamond"/>
            </a:endParaRPr>
          </a:p>
          <a:p>
            <a:pPr marL="2311400" indent="-473075">
              <a:lnSpc>
                <a:spcPct val="100000"/>
              </a:lnSpc>
              <a:buFont typeface="Wingdings"/>
              <a:buChar char=""/>
              <a:tabLst>
                <a:tab pos="2311400" algn="l"/>
                <a:tab pos="2312035" algn="l"/>
              </a:tabLst>
            </a:pPr>
            <a:endParaRPr lang="en-US" sz="2600" b="1" spc="20" dirty="0">
              <a:latin typeface="Garamond"/>
              <a:cs typeface="Garamond"/>
            </a:endParaRPr>
          </a:p>
          <a:p>
            <a:pPr marL="2311400" indent="-473075">
              <a:lnSpc>
                <a:spcPct val="100000"/>
              </a:lnSpc>
              <a:buFont typeface="Wingdings"/>
              <a:buChar char=""/>
              <a:tabLst>
                <a:tab pos="2311400" algn="l"/>
                <a:tab pos="2312035" algn="l"/>
              </a:tabLst>
            </a:pPr>
            <a:endParaRPr lang="en-US" sz="2600" b="1" spc="20" dirty="0">
              <a:latin typeface="Garamond"/>
              <a:cs typeface="Garamond"/>
            </a:endParaRPr>
          </a:p>
          <a:p>
            <a:pPr marL="2311400" indent="-473075">
              <a:lnSpc>
                <a:spcPct val="100000"/>
              </a:lnSpc>
              <a:buFont typeface="Wingdings"/>
              <a:buChar char=""/>
              <a:tabLst>
                <a:tab pos="2311400" algn="l"/>
                <a:tab pos="2312035" algn="l"/>
              </a:tabLst>
            </a:pPr>
            <a:r>
              <a:rPr sz="2600" b="1" spc="20" dirty="0">
                <a:latin typeface="Garamond"/>
                <a:cs typeface="Garamond"/>
              </a:rPr>
              <a:t>What</a:t>
            </a:r>
            <a:r>
              <a:rPr sz="2600" b="1" spc="25" dirty="0">
                <a:latin typeface="Garamond"/>
                <a:cs typeface="Garamond"/>
              </a:rPr>
              <a:t> </a:t>
            </a:r>
            <a:r>
              <a:rPr sz="2600" b="1" spc="-5" dirty="0">
                <a:latin typeface="Garamond"/>
                <a:cs typeface="Garamond"/>
              </a:rPr>
              <a:t>drives</a:t>
            </a:r>
            <a:r>
              <a:rPr sz="2600" b="1" spc="20" dirty="0">
                <a:latin typeface="Garamond"/>
                <a:cs typeface="Garamond"/>
              </a:rPr>
              <a:t> currency</a:t>
            </a:r>
            <a:r>
              <a:rPr sz="2600" b="1" spc="55" dirty="0">
                <a:latin typeface="Garamond"/>
                <a:cs typeface="Garamond"/>
              </a:rPr>
              <a:t> </a:t>
            </a:r>
            <a:r>
              <a:rPr sz="2600" b="1" dirty="0">
                <a:latin typeface="Garamond"/>
                <a:cs typeface="Garamond"/>
              </a:rPr>
              <a:t>movements?</a:t>
            </a:r>
            <a:endParaRPr sz="2600" dirty="0">
              <a:latin typeface="Garamond"/>
              <a:cs typeface="Garamond"/>
            </a:endParaRPr>
          </a:p>
          <a:p>
            <a:pPr>
              <a:lnSpc>
                <a:spcPct val="100000"/>
              </a:lnSpc>
              <a:spcBef>
                <a:spcPts val="434"/>
              </a:spcBef>
              <a:buFont typeface="Wingdings"/>
              <a:buChar char=""/>
            </a:pPr>
            <a:endParaRPr sz="100" dirty="0">
              <a:latin typeface="Garamond"/>
              <a:cs typeface="Garamond"/>
            </a:endParaRPr>
          </a:p>
          <a:p>
            <a:pPr marL="3065780" lvl="1" indent="-473075">
              <a:lnSpc>
                <a:spcPct val="100000"/>
              </a:lnSpc>
              <a:buFont typeface="Wingdings"/>
              <a:buChar char=""/>
              <a:tabLst>
                <a:tab pos="3065780" algn="l"/>
                <a:tab pos="3066415" algn="l"/>
              </a:tabLst>
            </a:pPr>
            <a:r>
              <a:rPr sz="2600" b="1" spc="10" dirty="0">
                <a:latin typeface="Garamond"/>
                <a:cs typeface="Garamond"/>
              </a:rPr>
              <a:t>Supply</a:t>
            </a:r>
            <a:r>
              <a:rPr sz="2600" b="1" spc="25" dirty="0">
                <a:latin typeface="Garamond"/>
                <a:cs typeface="Garamond"/>
              </a:rPr>
              <a:t> </a:t>
            </a:r>
            <a:r>
              <a:rPr sz="2600" b="1" spc="15" dirty="0">
                <a:latin typeface="Garamond"/>
                <a:cs typeface="Garamond"/>
              </a:rPr>
              <a:t>and</a:t>
            </a:r>
            <a:r>
              <a:rPr sz="2600" b="1" spc="-15" dirty="0">
                <a:latin typeface="Garamond"/>
                <a:cs typeface="Garamond"/>
              </a:rPr>
              <a:t> </a:t>
            </a:r>
            <a:r>
              <a:rPr sz="2600" b="1" spc="15" dirty="0">
                <a:latin typeface="Garamond"/>
                <a:cs typeface="Garamond"/>
              </a:rPr>
              <a:t>Demand</a:t>
            </a:r>
            <a:endParaRPr sz="2600" dirty="0">
              <a:latin typeface="Garamond"/>
              <a:cs typeface="Garamond"/>
            </a:endParaRPr>
          </a:p>
          <a:p>
            <a:pPr marL="2311400" marR="2038985" indent="-472440">
              <a:lnSpc>
                <a:spcPct val="202999"/>
              </a:lnSpc>
              <a:buFont typeface="Wingdings"/>
              <a:buChar char=""/>
              <a:tabLst>
                <a:tab pos="2311400" algn="l"/>
                <a:tab pos="2312035" algn="l"/>
                <a:tab pos="3680460" algn="l"/>
              </a:tabLst>
            </a:pPr>
            <a:r>
              <a:rPr sz="2600" b="1" spc="10" dirty="0">
                <a:latin typeface="Garamond"/>
                <a:cs typeface="Garamond"/>
              </a:rPr>
              <a:t>Think</a:t>
            </a:r>
            <a:r>
              <a:rPr sz="2600" b="1" spc="65" dirty="0">
                <a:latin typeface="Garamond"/>
                <a:cs typeface="Garamond"/>
              </a:rPr>
              <a:t> </a:t>
            </a:r>
            <a:r>
              <a:rPr sz="2600" b="1" spc="10" dirty="0">
                <a:latin typeface="Garamond"/>
                <a:cs typeface="Garamond"/>
              </a:rPr>
              <a:t>of	</a:t>
            </a:r>
            <a:r>
              <a:rPr sz="2600" b="1" spc="15" dirty="0">
                <a:latin typeface="Garamond"/>
                <a:cs typeface="Garamond"/>
              </a:rPr>
              <a:t>currencies</a:t>
            </a:r>
            <a:r>
              <a:rPr sz="2600" b="1" spc="90" dirty="0">
                <a:latin typeface="Garamond"/>
                <a:cs typeface="Garamond"/>
              </a:rPr>
              <a:t> </a:t>
            </a:r>
            <a:r>
              <a:rPr sz="2600" b="1" spc="5" dirty="0">
                <a:latin typeface="Garamond"/>
                <a:cs typeface="Garamond"/>
              </a:rPr>
              <a:t>appreciating</a:t>
            </a:r>
            <a:r>
              <a:rPr sz="2600" b="1" spc="90" dirty="0">
                <a:latin typeface="Garamond"/>
                <a:cs typeface="Garamond"/>
              </a:rPr>
              <a:t> </a:t>
            </a:r>
            <a:r>
              <a:rPr sz="2600" b="1" spc="15" dirty="0">
                <a:latin typeface="Garamond"/>
                <a:cs typeface="Garamond"/>
              </a:rPr>
              <a:t>and </a:t>
            </a:r>
            <a:r>
              <a:rPr sz="2600" b="1" spc="5" dirty="0">
                <a:latin typeface="Garamond"/>
                <a:cs typeface="Garamond"/>
              </a:rPr>
              <a:t>depreciating</a:t>
            </a:r>
            <a:r>
              <a:rPr sz="2600" b="1" spc="105" dirty="0">
                <a:latin typeface="Garamond"/>
                <a:cs typeface="Garamond"/>
              </a:rPr>
              <a:t> </a:t>
            </a:r>
            <a:r>
              <a:rPr sz="2600" b="1" spc="15" dirty="0">
                <a:latin typeface="Garamond"/>
                <a:cs typeface="Garamond"/>
              </a:rPr>
              <a:t>against</a:t>
            </a:r>
            <a:r>
              <a:rPr sz="2600" b="1" spc="60" dirty="0">
                <a:latin typeface="Garamond"/>
                <a:cs typeface="Garamond"/>
              </a:rPr>
              <a:t> </a:t>
            </a:r>
            <a:r>
              <a:rPr sz="2600" b="1" spc="10" dirty="0">
                <a:latin typeface="Garamond"/>
                <a:cs typeface="Garamond"/>
              </a:rPr>
              <a:t>each</a:t>
            </a:r>
            <a:r>
              <a:rPr sz="2600" b="1" spc="35" dirty="0">
                <a:latin typeface="Garamond"/>
                <a:cs typeface="Garamond"/>
              </a:rPr>
              <a:t> </a:t>
            </a:r>
            <a:r>
              <a:rPr sz="2600" b="1" spc="10" dirty="0">
                <a:latin typeface="Garamond"/>
                <a:cs typeface="Garamond"/>
              </a:rPr>
              <a:t>other </a:t>
            </a:r>
            <a:r>
              <a:rPr sz="2600" b="1" spc="-635" dirty="0">
                <a:latin typeface="Garamond"/>
                <a:cs typeface="Garamond"/>
              </a:rPr>
              <a:t> </a:t>
            </a:r>
            <a:r>
              <a:rPr sz="2600" b="1" spc="5" dirty="0">
                <a:latin typeface="Garamond"/>
                <a:cs typeface="Garamond"/>
              </a:rPr>
              <a:t>(relative</a:t>
            </a:r>
            <a:r>
              <a:rPr sz="2600" b="1" dirty="0">
                <a:latin typeface="Garamond"/>
                <a:cs typeface="Garamond"/>
              </a:rPr>
              <a:t> </a:t>
            </a:r>
            <a:r>
              <a:rPr sz="2600" b="1" spc="5" dirty="0">
                <a:latin typeface="Garamond"/>
                <a:cs typeface="Garamond"/>
              </a:rPr>
              <a:t>valuation)</a:t>
            </a:r>
            <a:endParaRPr sz="2600" dirty="0">
              <a:latin typeface="Garamond"/>
              <a:cs typeface="Garamond"/>
            </a:endParaRPr>
          </a:p>
          <a:p>
            <a:pPr>
              <a:lnSpc>
                <a:spcPct val="100000"/>
              </a:lnSpc>
              <a:spcBef>
                <a:spcPts val="434"/>
              </a:spcBef>
              <a:buFont typeface="Wingdings"/>
              <a:buChar char=""/>
            </a:pPr>
            <a:endParaRPr sz="100" dirty="0">
              <a:latin typeface="Garamond"/>
              <a:cs typeface="Garamond"/>
            </a:endParaRPr>
          </a:p>
          <a:p>
            <a:pPr marL="2311400" indent="-473075">
              <a:lnSpc>
                <a:spcPct val="100000"/>
              </a:lnSpc>
              <a:buFont typeface="Wingdings"/>
              <a:buChar char=""/>
              <a:tabLst>
                <a:tab pos="2311400" algn="l"/>
                <a:tab pos="2312035" algn="l"/>
                <a:tab pos="4469765" algn="l"/>
                <a:tab pos="10666730" algn="l"/>
              </a:tabLst>
            </a:pPr>
            <a:r>
              <a:rPr sz="2600" b="1" spc="20" dirty="0">
                <a:latin typeface="Garamond"/>
                <a:cs typeface="Garamond"/>
              </a:rPr>
              <a:t>Importance</a:t>
            </a:r>
            <a:r>
              <a:rPr sz="2600" b="1" spc="50" dirty="0">
                <a:latin typeface="Garamond"/>
                <a:cs typeface="Garamond"/>
              </a:rPr>
              <a:t> </a:t>
            </a:r>
            <a:r>
              <a:rPr sz="2600" b="1" spc="10" dirty="0">
                <a:latin typeface="Garamond"/>
                <a:cs typeface="Garamond"/>
              </a:rPr>
              <a:t>of	</a:t>
            </a:r>
            <a:r>
              <a:rPr sz="2600" b="1" spc="15" dirty="0">
                <a:latin typeface="Garamond"/>
                <a:cs typeface="Garamond"/>
              </a:rPr>
              <a:t>currencies</a:t>
            </a:r>
            <a:r>
              <a:rPr sz="2600" b="1" spc="95" dirty="0">
                <a:latin typeface="Garamond"/>
                <a:cs typeface="Garamond"/>
              </a:rPr>
              <a:t> </a:t>
            </a:r>
            <a:r>
              <a:rPr sz="2600" b="1" spc="5" dirty="0">
                <a:latin typeface="Garamond"/>
                <a:cs typeface="Garamond"/>
              </a:rPr>
              <a:t>:</a:t>
            </a:r>
            <a:r>
              <a:rPr sz="2600" b="1" spc="15" dirty="0">
                <a:latin typeface="Garamond"/>
                <a:cs typeface="Garamond"/>
              </a:rPr>
              <a:t> </a:t>
            </a:r>
            <a:r>
              <a:rPr sz="2600" b="1" spc="10" dirty="0">
                <a:latin typeface="Garamond"/>
                <a:cs typeface="Garamond"/>
              </a:rPr>
              <a:t>Use</a:t>
            </a:r>
            <a:r>
              <a:rPr sz="2600" b="1" spc="35" dirty="0">
                <a:latin typeface="Garamond"/>
                <a:cs typeface="Garamond"/>
              </a:rPr>
              <a:t> </a:t>
            </a:r>
            <a:r>
              <a:rPr sz="2600" b="1" spc="15" dirty="0">
                <a:latin typeface="Garamond"/>
                <a:cs typeface="Garamond"/>
              </a:rPr>
              <a:t>currencies</a:t>
            </a:r>
            <a:r>
              <a:rPr sz="2600" b="1" spc="95" dirty="0">
                <a:latin typeface="Garamond"/>
                <a:cs typeface="Garamond"/>
              </a:rPr>
              <a:t> </a:t>
            </a:r>
            <a:r>
              <a:rPr sz="2600" b="1" spc="10" dirty="0">
                <a:latin typeface="Garamond"/>
                <a:cs typeface="Garamond"/>
              </a:rPr>
              <a:t>to</a:t>
            </a:r>
            <a:r>
              <a:rPr sz="2600" b="1" spc="20" dirty="0">
                <a:latin typeface="Garamond"/>
                <a:cs typeface="Garamond"/>
              </a:rPr>
              <a:t> </a:t>
            </a:r>
            <a:r>
              <a:rPr sz="2600" b="1" spc="10" dirty="0">
                <a:latin typeface="Garamond"/>
                <a:cs typeface="Garamond"/>
              </a:rPr>
              <a:t>trade</a:t>
            </a:r>
            <a:r>
              <a:rPr sz="2600" b="1" spc="15" dirty="0">
                <a:latin typeface="Garamond"/>
                <a:cs typeface="Garamond"/>
              </a:rPr>
              <a:t> a</a:t>
            </a:r>
            <a:r>
              <a:rPr sz="2600" b="1" spc="30" dirty="0">
                <a:latin typeface="Garamond"/>
                <a:cs typeface="Garamond"/>
              </a:rPr>
              <a:t> </a:t>
            </a:r>
            <a:r>
              <a:rPr sz="2600" b="1" spc="5" dirty="0">
                <a:latin typeface="Garamond"/>
                <a:cs typeface="Garamond"/>
              </a:rPr>
              <a:t>lot</a:t>
            </a:r>
            <a:r>
              <a:rPr sz="2600" b="1" spc="15" dirty="0">
                <a:latin typeface="Garamond"/>
                <a:cs typeface="Garamond"/>
              </a:rPr>
              <a:t> </a:t>
            </a:r>
            <a:r>
              <a:rPr sz="2600" b="1" spc="10" dirty="0">
                <a:latin typeface="Garamond"/>
                <a:cs typeface="Garamond"/>
              </a:rPr>
              <a:t>of	</a:t>
            </a:r>
            <a:r>
              <a:rPr sz="2600" b="1" spc="5" dirty="0">
                <a:latin typeface="Garamond"/>
                <a:cs typeface="Garamond"/>
              </a:rPr>
              <a:t>other</a:t>
            </a:r>
            <a:r>
              <a:rPr sz="2600" b="1" spc="-5" dirty="0">
                <a:latin typeface="Garamond"/>
                <a:cs typeface="Garamond"/>
              </a:rPr>
              <a:t> </a:t>
            </a:r>
            <a:r>
              <a:rPr sz="2600" b="1" spc="5" dirty="0">
                <a:latin typeface="Garamond"/>
                <a:cs typeface="Garamond"/>
              </a:rPr>
              <a:t>ideas</a:t>
            </a:r>
            <a:endParaRPr sz="2600" dirty="0">
              <a:latin typeface="Garamond"/>
              <a:cs typeface="Garamond"/>
            </a:endParaRPr>
          </a:p>
          <a:p>
            <a:pPr>
              <a:lnSpc>
                <a:spcPct val="100000"/>
              </a:lnSpc>
              <a:spcBef>
                <a:spcPts val="440"/>
              </a:spcBef>
              <a:buFont typeface="Wingdings"/>
              <a:buChar char=""/>
            </a:pPr>
            <a:endParaRPr sz="100" dirty="0">
              <a:latin typeface="Garamond"/>
              <a:cs typeface="Garamond"/>
            </a:endParaRPr>
          </a:p>
          <a:p>
            <a:pPr marL="3065780" lvl="1" indent="-473075">
              <a:lnSpc>
                <a:spcPct val="100000"/>
              </a:lnSpc>
              <a:buFont typeface="Wingdings"/>
              <a:buChar char=""/>
              <a:tabLst>
                <a:tab pos="3065780" algn="l"/>
                <a:tab pos="3066415" algn="l"/>
              </a:tabLst>
            </a:pPr>
            <a:r>
              <a:rPr sz="2600" b="1" spc="-15" dirty="0">
                <a:latin typeface="Garamond"/>
                <a:cs typeface="Garamond"/>
              </a:rPr>
              <a:t>For</a:t>
            </a:r>
            <a:r>
              <a:rPr sz="2600" b="1" spc="10" dirty="0">
                <a:latin typeface="Garamond"/>
                <a:cs typeface="Garamond"/>
              </a:rPr>
              <a:t> example:</a:t>
            </a:r>
            <a:r>
              <a:rPr sz="2600" b="1" spc="15" dirty="0">
                <a:latin typeface="Garamond"/>
                <a:cs typeface="Garamond"/>
              </a:rPr>
              <a:t> </a:t>
            </a:r>
            <a:r>
              <a:rPr sz="2600" b="1" spc="5" dirty="0">
                <a:latin typeface="Garamond"/>
                <a:cs typeface="Garamond"/>
              </a:rPr>
              <a:t>how</a:t>
            </a:r>
            <a:r>
              <a:rPr sz="2600" b="1" spc="10" dirty="0">
                <a:latin typeface="Garamond"/>
                <a:cs typeface="Garamond"/>
              </a:rPr>
              <a:t> </a:t>
            </a:r>
            <a:r>
              <a:rPr sz="2600" b="1" dirty="0">
                <a:latin typeface="Garamond"/>
                <a:cs typeface="Garamond"/>
              </a:rPr>
              <a:t>would</a:t>
            </a:r>
            <a:r>
              <a:rPr sz="2600" b="1" spc="25" dirty="0">
                <a:latin typeface="Garamond"/>
                <a:cs typeface="Garamond"/>
              </a:rPr>
              <a:t> </a:t>
            </a:r>
            <a:r>
              <a:rPr sz="2600" b="1" spc="-10" dirty="0">
                <a:latin typeface="Garamond"/>
                <a:cs typeface="Garamond"/>
              </a:rPr>
              <a:t>you</a:t>
            </a:r>
            <a:r>
              <a:rPr sz="2600" b="1" spc="5" dirty="0">
                <a:latin typeface="Garamond"/>
                <a:cs typeface="Garamond"/>
              </a:rPr>
              <a:t> </a:t>
            </a:r>
            <a:r>
              <a:rPr sz="2600" b="1" spc="-10" dirty="0">
                <a:latin typeface="Garamond"/>
                <a:cs typeface="Garamond"/>
              </a:rPr>
              <a:t>invest</a:t>
            </a:r>
            <a:r>
              <a:rPr sz="2600" b="1" spc="45" dirty="0">
                <a:latin typeface="Garamond"/>
                <a:cs typeface="Garamond"/>
              </a:rPr>
              <a:t> </a:t>
            </a:r>
            <a:r>
              <a:rPr sz="2600" b="1" spc="10" dirty="0">
                <a:latin typeface="Garamond"/>
                <a:cs typeface="Garamond"/>
              </a:rPr>
              <a:t>in</a:t>
            </a:r>
            <a:r>
              <a:rPr sz="2600" b="1" dirty="0">
                <a:latin typeface="Garamond"/>
                <a:cs typeface="Garamond"/>
              </a:rPr>
              <a:t> </a:t>
            </a:r>
            <a:r>
              <a:rPr sz="2600" b="1" spc="15" dirty="0">
                <a:latin typeface="Garamond"/>
                <a:cs typeface="Garamond"/>
              </a:rPr>
              <a:t>a</a:t>
            </a:r>
            <a:r>
              <a:rPr sz="2600" b="1" spc="20" dirty="0">
                <a:latin typeface="Garamond"/>
                <a:cs typeface="Garamond"/>
              </a:rPr>
              <a:t> </a:t>
            </a:r>
            <a:r>
              <a:rPr sz="2600" b="1" spc="10" dirty="0">
                <a:latin typeface="Garamond"/>
                <a:cs typeface="Garamond"/>
              </a:rPr>
              <a:t>bond</a:t>
            </a:r>
            <a:r>
              <a:rPr sz="2600" b="1" spc="30" dirty="0">
                <a:latin typeface="Garamond"/>
                <a:cs typeface="Garamond"/>
              </a:rPr>
              <a:t> </a:t>
            </a:r>
            <a:r>
              <a:rPr sz="2600" b="1" spc="10" dirty="0">
                <a:latin typeface="Garamond"/>
                <a:cs typeface="Garamond"/>
              </a:rPr>
              <a:t>?</a:t>
            </a:r>
            <a:endParaRPr sz="2600" dirty="0">
              <a:latin typeface="Garamond"/>
              <a:cs typeface="Garamond"/>
            </a:endParaRPr>
          </a:p>
        </p:txBody>
      </p:sp>
      <p:sp>
        <p:nvSpPr>
          <p:cNvPr id="3" name="object 3"/>
          <p:cNvSpPr txBox="1">
            <a:spLocks noGrp="1"/>
          </p:cNvSpPr>
          <p:nvPr>
            <p:ph type="sldNum" sz="quarter" idx="7"/>
          </p:nvPr>
        </p:nvSpPr>
        <p:spPr>
          <a:prstGeom prst="rect">
            <a:avLst/>
          </a:prstGeom>
        </p:spPr>
        <p:txBody>
          <a:bodyPr vert="horz" wrap="square" lIns="0" tIns="36195" rIns="0" bIns="0" rtlCol="0">
            <a:spAutoFit/>
          </a:bodyPr>
          <a:lstStyle/>
          <a:p>
            <a:pPr marL="38100">
              <a:lnSpc>
                <a:spcPct val="100000"/>
              </a:lnSpc>
              <a:spcBef>
                <a:spcPts val="285"/>
              </a:spcBef>
            </a:pPr>
            <a:fld id="{81D60167-4931-47E6-BA6A-407CBD079E47}" type="slidenum">
              <a:rPr spc="15" dirty="0"/>
              <a:t>8</a:t>
            </a:fld>
            <a:endParaRPr spc="1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9857" y="1701096"/>
            <a:ext cx="12903393" cy="5866991"/>
          </a:xfrm>
          <a:prstGeom prst="rect">
            <a:avLst/>
          </a:prstGeom>
        </p:spPr>
        <p:txBody>
          <a:bodyPr vert="horz" wrap="square" lIns="0" tIns="1270" rIns="0" bIns="0" rtlCol="0">
            <a:spAutoFit/>
          </a:bodyPr>
          <a:lstStyle/>
          <a:p>
            <a:pPr>
              <a:lnSpc>
                <a:spcPct val="100000"/>
              </a:lnSpc>
              <a:spcBef>
                <a:spcPts val="10"/>
              </a:spcBef>
            </a:pPr>
            <a:endParaRPr sz="5000" dirty="0">
              <a:latin typeface="Times New Roman"/>
              <a:cs typeface="Times New Roman"/>
            </a:endParaRPr>
          </a:p>
          <a:p>
            <a:pPr marR="13970" algn="ctr">
              <a:lnSpc>
                <a:spcPct val="100000"/>
              </a:lnSpc>
              <a:tabLst>
                <a:tab pos="3177540" algn="l"/>
                <a:tab pos="5261610" algn="l"/>
              </a:tabLst>
            </a:pPr>
            <a:r>
              <a:rPr sz="4950" b="1" spc="475" dirty="0">
                <a:latin typeface="Garamond"/>
                <a:cs typeface="Garamond"/>
              </a:rPr>
              <a:t>C</a:t>
            </a:r>
            <a:r>
              <a:rPr sz="4950" b="1" spc="480" dirty="0">
                <a:latin typeface="Garamond"/>
                <a:cs typeface="Garamond"/>
              </a:rPr>
              <a:t>u</a:t>
            </a:r>
            <a:r>
              <a:rPr sz="4950" b="1" spc="-5" dirty="0">
                <a:latin typeface="Garamond"/>
                <a:cs typeface="Garamond"/>
              </a:rPr>
              <a:t>r</a:t>
            </a:r>
            <a:r>
              <a:rPr sz="4950" b="1" spc="-590" dirty="0">
                <a:latin typeface="Garamond"/>
                <a:cs typeface="Garamond"/>
              </a:rPr>
              <a:t> </a:t>
            </a:r>
            <a:r>
              <a:rPr sz="4950" b="1" spc="525" dirty="0">
                <a:latin typeface="Garamond"/>
                <a:cs typeface="Garamond"/>
              </a:rPr>
              <a:t>r</a:t>
            </a:r>
            <a:r>
              <a:rPr sz="4950" b="1" spc="480" dirty="0">
                <a:latin typeface="Garamond"/>
                <a:cs typeface="Garamond"/>
              </a:rPr>
              <a:t>enc</a:t>
            </a:r>
            <a:r>
              <a:rPr sz="4950" b="1" spc="-5" dirty="0">
                <a:latin typeface="Garamond"/>
                <a:cs typeface="Garamond"/>
              </a:rPr>
              <a:t>y</a:t>
            </a:r>
            <a:r>
              <a:rPr sz="4950" b="1" dirty="0">
                <a:latin typeface="Garamond"/>
                <a:cs typeface="Garamond"/>
              </a:rPr>
              <a:t>	</a:t>
            </a:r>
            <a:r>
              <a:rPr sz="4950" b="1" spc="210" dirty="0">
                <a:latin typeface="Garamond"/>
                <a:cs typeface="Garamond"/>
              </a:rPr>
              <a:t>T</a:t>
            </a:r>
            <a:r>
              <a:rPr sz="4950" b="1" spc="484" dirty="0">
                <a:latin typeface="Garamond"/>
                <a:cs typeface="Garamond"/>
              </a:rPr>
              <a:t>ra</a:t>
            </a:r>
            <a:r>
              <a:rPr sz="4950" b="1" spc="480" dirty="0">
                <a:latin typeface="Garamond"/>
                <a:cs typeface="Garamond"/>
              </a:rPr>
              <a:t>d</a:t>
            </a:r>
            <a:r>
              <a:rPr sz="4950" b="1" spc="-5" dirty="0">
                <a:latin typeface="Garamond"/>
                <a:cs typeface="Garamond"/>
              </a:rPr>
              <a:t>e</a:t>
            </a:r>
            <a:r>
              <a:rPr sz="4950" b="1" dirty="0">
                <a:latin typeface="Garamond"/>
                <a:cs typeface="Garamond"/>
              </a:rPr>
              <a:t>	</a:t>
            </a:r>
            <a:r>
              <a:rPr sz="4950" b="1" spc="484" dirty="0">
                <a:latin typeface="Garamond"/>
                <a:cs typeface="Garamond"/>
              </a:rPr>
              <a:t>O</a:t>
            </a:r>
            <a:r>
              <a:rPr sz="4950" b="1" spc="409" dirty="0">
                <a:latin typeface="Garamond"/>
                <a:cs typeface="Garamond"/>
              </a:rPr>
              <a:t>v</a:t>
            </a:r>
            <a:r>
              <a:rPr sz="4950" b="1" spc="480" dirty="0">
                <a:latin typeface="Garamond"/>
                <a:cs typeface="Garamond"/>
              </a:rPr>
              <a:t>e</a:t>
            </a:r>
            <a:r>
              <a:rPr sz="4950" b="1" spc="-5" dirty="0">
                <a:latin typeface="Garamond"/>
                <a:cs typeface="Garamond"/>
              </a:rPr>
              <a:t>r</a:t>
            </a:r>
            <a:r>
              <a:rPr sz="4950" b="1" spc="-530" dirty="0">
                <a:latin typeface="Garamond"/>
                <a:cs typeface="Garamond"/>
              </a:rPr>
              <a:t> </a:t>
            </a:r>
            <a:r>
              <a:rPr sz="4950" b="1" spc="490" dirty="0">
                <a:latin typeface="Garamond"/>
                <a:cs typeface="Garamond"/>
              </a:rPr>
              <a:t>v</a:t>
            </a:r>
            <a:r>
              <a:rPr sz="4950" b="1" spc="475" dirty="0">
                <a:latin typeface="Garamond"/>
                <a:cs typeface="Garamond"/>
              </a:rPr>
              <a:t>i</a:t>
            </a:r>
            <a:r>
              <a:rPr sz="4950" b="1" spc="480" dirty="0">
                <a:latin typeface="Garamond"/>
                <a:cs typeface="Garamond"/>
              </a:rPr>
              <a:t>e</a:t>
            </a:r>
            <a:r>
              <a:rPr sz="4950" b="1" spc="-5" dirty="0">
                <a:latin typeface="Garamond"/>
                <a:cs typeface="Garamond"/>
              </a:rPr>
              <a:t>w</a:t>
            </a:r>
            <a:endParaRPr sz="4950" dirty="0">
              <a:latin typeface="Garamond"/>
              <a:cs typeface="Garamond"/>
            </a:endParaRPr>
          </a:p>
          <a:p>
            <a:pPr>
              <a:lnSpc>
                <a:spcPct val="100000"/>
              </a:lnSpc>
              <a:spcBef>
                <a:spcPts val="25"/>
              </a:spcBef>
            </a:pPr>
            <a:endParaRPr sz="250" dirty="0">
              <a:latin typeface="Garamond"/>
              <a:cs typeface="Garamond"/>
            </a:endParaRPr>
          </a:p>
          <a:p>
            <a:pPr marL="2311400" indent="-473075">
              <a:lnSpc>
                <a:spcPct val="100000"/>
              </a:lnSpc>
              <a:buFont typeface="Wingdings"/>
              <a:buChar char=""/>
              <a:tabLst>
                <a:tab pos="2311400" algn="l"/>
                <a:tab pos="2312035" algn="l"/>
              </a:tabLst>
            </a:pPr>
            <a:endParaRPr lang="en-US" sz="2600" b="1" spc="10" dirty="0">
              <a:latin typeface="Garamond"/>
              <a:cs typeface="Garamond"/>
            </a:endParaRPr>
          </a:p>
          <a:p>
            <a:pPr marL="2311400" indent="-473075">
              <a:lnSpc>
                <a:spcPct val="100000"/>
              </a:lnSpc>
              <a:buFont typeface="Wingdings"/>
              <a:buChar char=""/>
              <a:tabLst>
                <a:tab pos="2311400" algn="l"/>
                <a:tab pos="2312035" algn="l"/>
              </a:tabLst>
            </a:pPr>
            <a:endParaRPr lang="en-US" sz="2600" b="1" spc="10" dirty="0">
              <a:latin typeface="Garamond"/>
              <a:cs typeface="Garamond"/>
            </a:endParaRPr>
          </a:p>
          <a:p>
            <a:pPr marL="2311400" indent="-473075">
              <a:lnSpc>
                <a:spcPct val="100000"/>
              </a:lnSpc>
              <a:buFont typeface="Wingdings"/>
              <a:buChar char=""/>
              <a:tabLst>
                <a:tab pos="2311400" algn="l"/>
                <a:tab pos="2312035" algn="l"/>
              </a:tabLst>
            </a:pPr>
            <a:r>
              <a:rPr sz="2600" b="1" spc="10" dirty="0">
                <a:latin typeface="Garamond"/>
                <a:cs typeface="Garamond"/>
              </a:rPr>
              <a:t>How</a:t>
            </a:r>
            <a:r>
              <a:rPr sz="2600" b="1" dirty="0">
                <a:latin typeface="Garamond"/>
                <a:cs typeface="Garamond"/>
              </a:rPr>
              <a:t> </a:t>
            </a:r>
            <a:r>
              <a:rPr sz="2600" b="1" spc="20" dirty="0">
                <a:latin typeface="Garamond"/>
                <a:cs typeface="Garamond"/>
              </a:rPr>
              <a:t>are</a:t>
            </a:r>
            <a:r>
              <a:rPr sz="2600" b="1" spc="-5" dirty="0">
                <a:latin typeface="Garamond"/>
                <a:cs typeface="Garamond"/>
              </a:rPr>
              <a:t> </a:t>
            </a:r>
            <a:r>
              <a:rPr sz="2600" b="1" spc="15" dirty="0">
                <a:latin typeface="Garamond"/>
                <a:cs typeface="Garamond"/>
              </a:rPr>
              <a:t>currencies</a:t>
            </a:r>
            <a:r>
              <a:rPr sz="2600" b="1" spc="70" dirty="0">
                <a:latin typeface="Garamond"/>
                <a:cs typeface="Garamond"/>
              </a:rPr>
              <a:t> </a:t>
            </a:r>
            <a:r>
              <a:rPr sz="2600" b="1" spc="10" dirty="0">
                <a:latin typeface="Garamond"/>
                <a:cs typeface="Garamond"/>
              </a:rPr>
              <a:t>quoted?</a:t>
            </a:r>
            <a:endParaRPr sz="2600" dirty="0">
              <a:latin typeface="Garamond"/>
              <a:cs typeface="Garamond"/>
            </a:endParaRPr>
          </a:p>
          <a:p>
            <a:pPr marL="3065780" marR="1174115" lvl="1" indent="-472440">
              <a:lnSpc>
                <a:spcPts val="6330"/>
              </a:lnSpc>
              <a:spcBef>
                <a:spcPts val="750"/>
              </a:spcBef>
              <a:buFont typeface="Wingdings"/>
              <a:buChar char=""/>
              <a:tabLst>
                <a:tab pos="3065780" algn="l"/>
                <a:tab pos="3066415" algn="l"/>
              </a:tabLst>
            </a:pPr>
            <a:r>
              <a:rPr sz="2600" b="1" spc="15" dirty="0">
                <a:latin typeface="Garamond"/>
                <a:cs typeface="Garamond"/>
              </a:rPr>
              <a:t>USD/EUR</a:t>
            </a:r>
            <a:r>
              <a:rPr sz="2600" b="1" spc="50" dirty="0">
                <a:latin typeface="Garamond"/>
                <a:cs typeface="Garamond"/>
              </a:rPr>
              <a:t> </a:t>
            </a:r>
            <a:r>
              <a:rPr sz="2600" b="1" spc="10" dirty="0">
                <a:latin typeface="Garamond"/>
                <a:cs typeface="Garamond"/>
              </a:rPr>
              <a:t>(base</a:t>
            </a:r>
            <a:r>
              <a:rPr sz="2600" b="1" spc="30" dirty="0">
                <a:latin typeface="Garamond"/>
                <a:cs typeface="Garamond"/>
              </a:rPr>
              <a:t> </a:t>
            </a:r>
            <a:r>
              <a:rPr sz="2600" b="1" spc="20" dirty="0">
                <a:latin typeface="Garamond"/>
                <a:cs typeface="Garamond"/>
              </a:rPr>
              <a:t>currency-</a:t>
            </a:r>
            <a:r>
              <a:rPr sz="2600" b="1" spc="70" dirty="0">
                <a:latin typeface="Garamond"/>
                <a:cs typeface="Garamond"/>
              </a:rPr>
              <a:t> </a:t>
            </a:r>
            <a:r>
              <a:rPr sz="2600" b="1" spc="20" dirty="0">
                <a:latin typeface="Garamond"/>
                <a:cs typeface="Garamond"/>
              </a:rPr>
              <a:t>currency</a:t>
            </a:r>
            <a:r>
              <a:rPr sz="2600" b="1" spc="75" dirty="0">
                <a:latin typeface="Garamond"/>
                <a:cs typeface="Garamond"/>
              </a:rPr>
              <a:t> </a:t>
            </a:r>
            <a:r>
              <a:rPr sz="2600" b="1" spc="15" dirty="0">
                <a:latin typeface="Garamond"/>
                <a:cs typeface="Garamond"/>
              </a:rPr>
              <a:t>against</a:t>
            </a:r>
            <a:r>
              <a:rPr sz="2600" b="1" spc="50" dirty="0">
                <a:latin typeface="Garamond"/>
                <a:cs typeface="Garamond"/>
              </a:rPr>
              <a:t> </a:t>
            </a:r>
            <a:r>
              <a:rPr sz="2600" b="1" spc="5" dirty="0">
                <a:latin typeface="Garamond"/>
                <a:cs typeface="Garamond"/>
              </a:rPr>
              <a:t>which</a:t>
            </a:r>
            <a:r>
              <a:rPr sz="2600" b="1" spc="50" dirty="0">
                <a:latin typeface="Garamond"/>
                <a:cs typeface="Garamond"/>
              </a:rPr>
              <a:t> </a:t>
            </a:r>
            <a:r>
              <a:rPr sz="2600" b="1" spc="5" dirty="0">
                <a:latin typeface="Garamond"/>
                <a:cs typeface="Garamond"/>
              </a:rPr>
              <a:t>exchange</a:t>
            </a:r>
            <a:r>
              <a:rPr sz="2600" b="1" spc="25" dirty="0">
                <a:latin typeface="Garamond"/>
                <a:cs typeface="Garamond"/>
              </a:rPr>
              <a:t> </a:t>
            </a:r>
            <a:r>
              <a:rPr sz="2600" b="1" spc="10" dirty="0">
                <a:latin typeface="Garamond"/>
                <a:cs typeface="Garamond"/>
              </a:rPr>
              <a:t>rates</a:t>
            </a:r>
            <a:r>
              <a:rPr lang="en-US" sz="2600" b="1" spc="30" dirty="0">
                <a:latin typeface="Garamond"/>
                <a:cs typeface="Garamond"/>
              </a:rPr>
              <a:t> </a:t>
            </a:r>
            <a:r>
              <a:rPr lang="en-US" sz="2600" b="1" spc="20" dirty="0">
                <a:latin typeface="Garamond"/>
                <a:cs typeface="Garamond"/>
              </a:rPr>
              <a:t>are </a:t>
            </a:r>
            <a:r>
              <a:rPr lang="en-US" sz="2600" b="1" spc="-635" dirty="0">
                <a:latin typeface="Garamond"/>
                <a:cs typeface="Garamond"/>
              </a:rPr>
              <a:t> </a:t>
            </a:r>
            <a:r>
              <a:rPr lang="en-US" sz="2600" b="1" spc="10" dirty="0">
                <a:latin typeface="Garamond"/>
                <a:cs typeface="Garamond"/>
              </a:rPr>
              <a:t>generally</a:t>
            </a:r>
            <a:r>
              <a:rPr lang="en-US" sz="2600" b="1" spc="45" dirty="0">
                <a:latin typeface="Garamond"/>
                <a:cs typeface="Garamond"/>
              </a:rPr>
              <a:t> </a:t>
            </a:r>
            <a:r>
              <a:rPr lang="en-US" sz="2600" b="1" spc="5" dirty="0">
                <a:latin typeface="Garamond"/>
                <a:cs typeface="Garamond"/>
              </a:rPr>
              <a:t>quoted</a:t>
            </a:r>
          </a:p>
          <a:p>
            <a:pPr marL="3065780" marR="1174115" lvl="1" indent="-472440">
              <a:lnSpc>
                <a:spcPts val="6330"/>
              </a:lnSpc>
              <a:spcBef>
                <a:spcPts val="750"/>
              </a:spcBef>
              <a:buFont typeface="Wingdings"/>
              <a:buChar char=""/>
              <a:tabLst>
                <a:tab pos="3065780" algn="l"/>
                <a:tab pos="3066415" algn="l"/>
              </a:tabLst>
            </a:pPr>
            <a:r>
              <a:rPr sz="2600" b="1" spc="5" dirty="0">
                <a:latin typeface="Garamond"/>
                <a:cs typeface="Garamond"/>
              </a:rPr>
              <a:t>Buying</a:t>
            </a:r>
            <a:r>
              <a:rPr sz="2600" b="1" spc="60" dirty="0">
                <a:latin typeface="Garamond"/>
                <a:cs typeface="Garamond"/>
              </a:rPr>
              <a:t> </a:t>
            </a:r>
            <a:r>
              <a:rPr sz="2600" b="1" spc="10" dirty="0">
                <a:latin typeface="Garamond"/>
                <a:cs typeface="Garamond"/>
              </a:rPr>
              <a:t>one</a:t>
            </a:r>
            <a:r>
              <a:rPr sz="2600" b="1" spc="5" dirty="0">
                <a:latin typeface="Garamond"/>
                <a:cs typeface="Garamond"/>
              </a:rPr>
              <a:t> </a:t>
            </a:r>
            <a:r>
              <a:rPr sz="2600" b="1" spc="-5" dirty="0">
                <a:latin typeface="Garamond"/>
                <a:cs typeface="Garamond"/>
              </a:rPr>
              <a:t>currency,</a:t>
            </a:r>
            <a:r>
              <a:rPr sz="2600" b="1" spc="70" dirty="0">
                <a:latin typeface="Garamond"/>
                <a:cs typeface="Garamond"/>
              </a:rPr>
              <a:t> </a:t>
            </a:r>
            <a:r>
              <a:rPr sz="2600" b="1" spc="5" dirty="0">
                <a:latin typeface="Garamond"/>
                <a:cs typeface="Garamond"/>
              </a:rPr>
              <a:t>selling</a:t>
            </a:r>
            <a:r>
              <a:rPr sz="2600" b="1" spc="60" dirty="0">
                <a:latin typeface="Garamond"/>
                <a:cs typeface="Garamond"/>
              </a:rPr>
              <a:t> </a:t>
            </a:r>
            <a:r>
              <a:rPr sz="2600" b="1" spc="10" dirty="0">
                <a:latin typeface="Garamond"/>
                <a:cs typeface="Garamond"/>
              </a:rPr>
              <a:t>the other</a:t>
            </a:r>
            <a:r>
              <a:rPr sz="2600" b="1" spc="30" dirty="0">
                <a:latin typeface="Garamond"/>
                <a:cs typeface="Garamond"/>
              </a:rPr>
              <a:t> </a:t>
            </a:r>
            <a:r>
              <a:rPr sz="2600" b="1" spc="15" dirty="0">
                <a:latin typeface="Garamond"/>
                <a:cs typeface="Garamond"/>
              </a:rPr>
              <a:t>(long/short</a:t>
            </a:r>
            <a:r>
              <a:rPr sz="2600" b="1" spc="85" dirty="0">
                <a:latin typeface="Garamond"/>
                <a:cs typeface="Garamond"/>
              </a:rPr>
              <a:t> </a:t>
            </a:r>
            <a:r>
              <a:rPr sz="2600" b="1" spc="10" dirty="0">
                <a:latin typeface="Garamond"/>
                <a:cs typeface="Garamond"/>
              </a:rPr>
              <a:t>pair)</a:t>
            </a:r>
            <a:endParaRPr sz="2600" dirty="0">
              <a:latin typeface="Garamond"/>
              <a:cs typeface="Garamond"/>
            </a:endParaRPr>
          </a:p>
          <a:p>
            <a:pPr lvl="1">
              <a:lnSpc>
                <a:spcPct val="100000"/>
              </a:lnSpc>
              <a:spcBef>
                <a:spcPts val="434"/>
              </a:spcBef>
              <a:buFont typeface="Wingdings"/>
              <a:buChar char=""/>
            </a:pPr>
            <a:endParaRPr sz="100" dirty="0">
              <a:latin typeface="Garamond"/>
              <a:cs typeface="Garamond"/>
            </a:endParaRPr>
          </a:p>
          <a:p>
            <a:pPr marL="3065780" lvl="1" indent="-473075">
              <a:lnSpc>
                <a:spcPct val="100000"/>
              </a:lnSpc>
              <a:buFont typeface="Wingdings"/>
              <a:buChar char=""/>
              <a:tabLst>
                <a:tab pos="3065780" algn="l"/>
                <a:tab pos="3066415" algn="l"/>
              </a:tabLst>
            </a:pPr>
            <a:r>
              <a:rPr sz="2600" b="1" spc="10" dirty="0">
                <a:latin typeface="Garamond"/>
                <a:cs typeface="Garamond"/>
              </a:rPr>
              <a:t>Make money</a:t>
            </a:r>
            <a:r>
              <a:rPr sz="2600" b="1" spc="30" dirty="0">
                <a:latin typeface="Garamond"/>
                <a:cs typeface="Garamond"/>
              </a:rPr>
              <a:t> </a:t>
            </a:r>
            <a:r>
              <a:rPr sz="2600" b="1" spc="10" dirty="0">
                <a:latin typeface="Garamond"/>
                <a:cs typeface="Garamond"/>
              </a:rPr>
              <a:t>when</a:t>
            </a:r>
            <a:r>
              <a:rPr sz="2600" b="1" spc="25" dirty="0">
                <a:latin typeface="Garamond"/>
                <a:cs typeface="Garamond"/>
              </a:rPr>
              <a:t> </a:t>
            </a:r>
            <a:r>
              <a:rPr sz="2600" b="1" spc="20" dirty="0">
                <a:latin typeface="Garamond"/>
                <a:cs typeface="Garamond"/>
              </a:rPr>
              <a:t>currency</a:t>
            </a:r>
            <a:r>
              <a:rPr sz="2600" b="1" spc="70" dirty="0">
                <a:latin typeface="Garamond"/>
                <a:cs typeface="Garamond"/>
              </a:rPr>
              <a:t> </a:t>
            </a:r>
            <a:r>
              <a:rPr sz="2600" b="1" spc="10" dirty="0">
                <a:latin typeface="Garamond"/>
                <a:cs typeface="Garamond"/>
              </a:rPr>
              <a:t>appreciates</a:t>
            </a:r>
            <a:r>
              <a:rPr sz="2600" b="1" spc="70" dirty="0">
                <a:latin typeface="Garamond"/>
                <a:cs typeface="Garamond"/>
              </a:rPr>
              <a:t> </a:t>
            </a:r>
            <a:r>
              <a:rPr sz="2600" b="1" spc="10" dirty="0">
                <a:latin typeface="Garamond"/>
                <a:cs typeface="Garamond"/>
              </a:rPr>
              <a:t>or</a:t>
            </a:r>
            <a:r>
              <a:rPr sz="2600" b="1" dirty="0">
                <a:latin typeface="Garamond"/>
                <a:cs typeface="Garamond"/>
              </a:rPr>
              <a:t> </a:t>
            </a:r>
            <a:r>
              <a:rPr sz="2600" b="1" spc="5" dirty="0">
                <a:latin typeface="Garamond"/>
                <a:cs typeface="Garamond"/>
              </a:rPr>
              <a:t>depreciates</a:t>
            </a:r>
            <a:endParaRPr sz="2600" dirty="0">
              <a:latin typeface="Garamond"/>
              <a:cs typeface="Garamond"/>
            </a:endParaRPr>
          </a:p>
        </p:txBody>
      </p:sp>
      <p:sp>
        <p:nvSpPr>
          <p:cNvPr id="3" name="object 3"/>
          <p:cNvSpPr txBox="1">
            <a:spLocks noGrp="1"/>
          </p:cNvSpPr>
          <p:nvPr>
            <p:ph type="sldNum" sz="quarter" idx="7"/>
          </p:nvPr>
        </p:nvSpPr>
        <p:spPr>
          <a:prstGeom prst="rect">
            <a:avLst/>
          </a:prstGeom>
        </p:spPr>
        <p:txBody>
          <a:bodyPr vert="horz" wrap="square" lIns="0" tIns="36195" rIns="0" bIns="0" rtlCol="0">
            <a:spAutoFit/>
          </a:bodyPr>
          <a:lstStyle/>
          <a:p>
            <a:pPr marL="38100">
              <a:lnSpc>
                <a:spcPct val="100000"/>
              </a:lnSpc>
              <a:spcBef>
                <a:spcPts val="285"/>
              </a:spcBef>
            </a:pPr>
            <a:fld id="{81D60167-4931-47E6-BA6A-407CBD079E47}" type="slidenum">
              <a:rPr spc="15" dirty="0"/>
              <a:t>9</a:t>
            </a:fld>
            <a:endParaRPr spc="1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TotalTime>
  <Words>1342</Words>
  <Application>Microsoft Office PowerPoint</Application>
  <PresentationFormat>Custom</PresentationFormat>
  <Paragraphs>312</Paragraphs>
  <Slides>44</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Garamond</vt:lpstr>
      <vt:lpstr>Lato Light</vt:lpstr>
      <vt:lpstr>Segoe UI</vt:lpstr>
      <vt:lpstr>Times New Roman</vt:lpstr>
      <vt:lpstr>Wingdings</vt:lpstr>
      <vt:lpstr>Office Theme</vt:lpstr>
      <vt:lpstr>PowerPoint Presentation</vt:lpstr>
      <vt:lpstr>PowerPoint Presentation</vt:lpstr>
      <vt:lpstr>PowerPoint Presentation</vt:lpstr>
      <vt:lpstr>Macro Investing</vt:lpstr>
      <vt:lpstr>Review of Different Asset Classes</vt:lpstr>
      <vt:lpstr>PowerPoint Presentation</vt:lpstr>
      <vt:lpstr>PowerPoint Presentation</vt:lpstr>
      <vt:lpstr>PowerPoint Presentation</vt:lpstr>
      <vt:lpstr>PowerPoint Presentation</vt:lpstr>
      <vt:lpstr>PowerPoint Presentation</vt:lpstr>
      <vt:lpstr>PowerPoint Presentation</vt:lpstr>
      <vt:lpstr>Commodities Continued</vt:lpstr>
      <vt:lpstr>Fun &amp; Famous Macro Trades!</vt:lpstr>
      <vt:lpstr>How George Soros Broke the Bank of England ( 1992 )</vt:lpstr>
      <vt:lpstr>How George Soros Broke the Bank of Thailand( 1997 )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Connor Sheehy</cp:lastModifiedBy>
  <cp:revision>1</cp:revision>
  <dcterms:created xsi:type="dcterms:W3CDTF">2021-10-26T01:27:25Z</dcterms:created>
  <dcterms:modified xsi:type="dcterms:W3CDTF">2021-10-26T02:21:25Z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2019-10-27T00:00:00Z</vt:filetime>
  </property>
  <property fmtid="{D5CDD505-2E9C-101B-9397-08002B2CF9AE}" pid="3" name="Creator">
    <vt:lpwstr>Microsoft® PowerPoint® for Office 365</vt:lpwstr>
  </property>
  <property fmtid="{D5CDD505-2E9C-101B-9397-08002B2CF9AE}" pid="4" name="LastSaved">
    <vt:filetime>2021-10-26T00:00:00Z</vt:filetime>
  </property>
</Properties>
</file>