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81" r:id="rId2"/>
    <p:sldId id="257" r:id="rId3"/>
    <p:sldId id="258" r:id="rId4"/>
    <p:sldId id="2947" r:id="rId5"/>
    <p:sldId id="259" r:id="rId6"/>
    <p:sldId id="2946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945" r:id="rId26"/>
  </p:sldIdLst>
  <p:sldSz cx="20104100" cy="11309350"/>
  <p:notesSz cx="20104100" cy="11309350"/>
  <p:embeddedFontLst>
    <p:embeddedFont>
      <p:font typeface="Arial" panose="020B0604020202020204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aramond" panose="02020404030301010803" pitchFamily="18" charset="0"/>
      <p:regular r:id="rId33"/>
      <p:bold r:id="rId34"/>
      <p:italic r:id="rId35"/>
      <p:boldItalic r:id="rId36"/>
    </p:embeddedFont>
    <p:embeddedFont>
      <p:font typeface="Lato Light" panose="020F0302020204030204" pitchFamily="34" charset="0"/>
      <p:regular r:id="rId37"/>
      <p: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Times New Roman" panose="02020603050405020304" pitchFamily="18" charset="0"/>
      <p:regular r:id="rId43"/>
    </p:embeddedFont>
    <p:embeddedFont>
      <p:font typeface="Wingdings" pitchFamily="2" charset="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D74AC9-437B-433A-96FF-2EF06F949921}" v="5" dt="2020-09-20T15:53:11.1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6"/>
  </p:normalViewPr>
  <p:slideViewPr>
    <p:cSldViewPr>
      <p:cViewPr varScale="1">
        <p:scale>
          <a:sx n="62" d="100"/>
          <a:sy n="62" d="100"/>
        </p:scale>
        <p:origin x="976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B104-7C26-46A9-BE38-3041ED9C619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05FC1-50C5-4CDE-B53A-E797A8726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0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4" y="10490515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25" y="0"/>
            <a:ext cx="20094575" cy="11307445"/>
          </a:xfrm>
          <a:custGeom>
            <a:avLst/>
            <a:gdLst/>
            <a:ahLst/>
            <a:cxnLst/>
            <a:rect l="l" t="t" r="r" b="b"/>
            <a:pathLst>
              <a:path w="20094575" h="11307445">
                <a:moveTo>
                  <a:pt x="20094048" y="0"/>
                </a:moveTo>
                <a:lnTo>
                  <a:pt x="0" y="0"/>
                </a:lnTo>
                <a:lnTo>
                  <a:pt x="0" y="11307142"/>
                </a:lnTo>
                <a:lnTo>
                  <a:pt x="20094048" y="11307142"/>
                </a:lnTo>
                <a:lnTo>
                  <a:pt x="20094048" y="0"/>
                </a:lnTo>
                <a:close/>
              </a:path>
            </a:pathLst>
          </a:custGeom>
          <a:solidFill>
            <a:srgbClr val="3D576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5" y="0"/>
            <a:ext cx="20099074" cy="113071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29030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939857" y="1701096"/>
            <a:ext cx="14222094" cy="8493125"/>
          </a:xfrm>
          <a:custGeom>
            <a:avLst/>
            <a:gdLst/>
            <a:ahLst/>
            <a:cxnLst/>
            <a:rect l="l" t="t" r="r" b="b"/>
            <a:pathLst>
              <a:path w="14222094" h="8493125">
                <a:moveTo>
                  <a:pt x="14221872" y="0"/>
                </a:moveTo>
                <a:lnTo>
                  <a:pt x="0" y="0"/>
                </a:lnTo>
                <a:lnTo>
                  <a:pt x="0" y="8492920"/>
                </a:lnTo>
                <a:lnTo>
                  <a:pt x="14221872" y="8492920"/>
                </a:lnTo>
                <a:lnTo>
                  <a:pt x="14221872" y="0"/>
                </a:lnTo>
                <a:close/>
              </a:path>
            </a:pathLst>
          </a:custGeom>
          <a:solidFill>
            <a:srgbClr val="FFFFFF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5505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1377" y="1706257"/>
            <a:ext cx="4361344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5494" y="3057565"/>
            <a:ext cx="16153111" cy="5906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connor.sheehy@stern.nyu.edu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alex.poon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rer407@stern.nyu.edu" TargetMode="External"/><Relationship Id="rId5" Type="http://schemas.openxmlformats.org/officeDocument/2006/relationships/hyperlink" Target="http://www.quantfsnyu.com/" TargetMode="External"/><Relationship Id="rId4" Type="http://schemas.openxmlformats.org/officeDocument/2006/relationships/image" Target="../media/image24.jpg"/><Relationship Id="rId9" Type="http://schemas.openxmlformats.org/officeDocument/2006/relationships/hyperlink" Target="mailto:skd359@stern.ny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Intro </a:t>
            </a:r>
            <a:r>
              <a:rPr lang="en-US" sz="7000" b="1" u="none" spc="-5" dirty="0">
                <a:solidFill>
                  <a:schemeClr val="bg1"/>
                </a:solidFill>
                <a:latin typeface="Garamond"/>
                <a:cs typeface="Garamond"/>
              </a:rPr>
              <a:t>to </a:t>
            </a:r>
            <a:r>
              <a:rPr lang="en-US" sz="7000" b="1" u="none" dirty="0">
                <a:solidFill>
                  <a:schemeClr val="bg1"/>
                </a:solidFill>
                <a:latin typeface="Garamond"/>
                <a:cs typeface="Garamond"/>
              </a:rPr>
              <a:t>Financial </a:t>
            </a:r>
            <a:r>
              <a:rPr lang="en-US" sz="7000" b="1" u="none" spc="15" dirty="0">
                <a:solidFill>
                  <a:schemeClr val="bg1"/>
                </a:solidFill>
                <a:latin typeface="Garamond"/>
                <a:cs typeface="Garamond"/>
              </a:rPr>
              <a:t>Industry </a:t>
            </a:r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&amp; Asset</a:t>
            </a:r>
            <a:r>
              <a:rPr lang="en-US" sz="7000" b="1" u="none" spc="45" dirty="0">
                <a:solidFill>
                  <a:schemeClr val="bg1"/>
                </a:solidFill>
                <a:latin typeface="Garamond"/>
                <a:cs typeface="Garamond"/>
              </a:rPr>
              <a:t> </a:t>
            </a:r>
            <a:r>
              <a:rPr lang="en-US" sz="7000" b="1" u="none" spc="-5" dirty="0">
                <a:solidFill>
                  <a:schemeClr val="bg1"/>
                </a:solidFill>
                <a:latin typeface="Garamond"/>
                <a:cs typeface="Garamond"/>
              </a:rPr>
              <a:t>Classes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27"/>
            <a:ext cx="20104100" cy="11304905"/>
            <a:chOff x="0" y="2527"/>
            <a:chExt cx="20104100" cy="11304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27"/>
              <a:ext cx="20104099" cy="113046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45714" y="2420639"/>
            <a:ext cx="77908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28470" algn="l"/>
                <a:tab pos="3569970" algn="l"/>
                <a:tab pos="5937885" algn="l"/>
              </a:tabLst>
            </a:pPr>
            <a:r>
              <a:rPr u="none" spc="480" dirty="0">
                <a:solidFill>
                  <a:srgbClr val="000000"/>
                </a:solidFill>
              </a:rPr>
              <a:t>H</a:t>
            </a:r>
            <a:r>
              <a:rPr u="none" spc="440" dirty="0">
                <a:solidFill>
                  <a:srgbClr val="000000"/>
                </a:solidFill>
              </a:rPr>
              <a:t>o</a:t>
            </a:r>
            <a:r>
              <a:rPr u="none" spc="-5" dirty="0">
                <a:solidFill>
                  <a:srgbClr val="000000"/>
                </a:solidFill>
              </a:rPr>
              <a:t>w</a:t>
            </a:r>
            <a:r>
              <a:rPr u="none" dirty="0">
                <a:solidFill>
                  <a:srgbClr val="000000"/>
                </a:solidFill>
              </a:rPr>
              <a:t>	</a:t>
            </a:r>
            <a:r>
              <a:rPr u="none" spc="475" dirty="0">
                <a:solidFill>
                  <a:srgbClr val="000000"/>
                </a:solidFill>
              </a:rPr>
              <a:t>Do</a:t>
            </a:r>
            <a:r>
              <a:rPr u="none" spc="480" dirty="0">
                <a:solidFill>
                  <a:srgbClr val="000000"/>
                </a:solidFill>
              </a:rPr>
              <a:t>e</a:t>
            </a:r>
            <a:r>
              <a:rPr u="none" spc="-5" dirty="0">
                <a:solidFill>
                  <a:srgbClr val="000000"/>
                </a:solidFill>
              </a:rPr>
              <a:t>s</a:t>
            </a:r>
            <a:r>
              <a:rPr u="none" dirty="0">
                <a:solidFill>
                  <a:srgbClr val="000000"/>
                </a:solidFill>
              </a:rPr>
              <a:t>	</a:t>
            </a:r>
            <a:r>
              <a:rPr u="none" spc="480" dirty="0">
                <a:solidFill>
                  <a:srgbClr val="000000"/>
                </a:solidFill>
              </a:rPr>
              <a:t>M</a:t>
            </a:r>
            <a:r>
              <a:rPr u="none" spc="475" dirty="0">
                <a:solidFill>
                  <a:srgbClr val="000000"/>
                </a:solidFill>
              </a:rPr>
              <a:t>o</a:t>
            </a:r>
            <a:r>
              <a:rPr u="none" spc="480" dirty="0">
                <a:solidFill>
                  <a:srgbClr val="000000"/>
                </a:solidFill>
              </a:rPr>
              <a:t>ne</a:t>
            </a:r>
            <a:r>
              <a:rPr u="none" spc="-5" dirty="0">
                <a:solidFill>
                  <a:srgbClr val="000000"/>
                </a:solidFill>
              </a:rPr>
              <a:t>y</a:t>
            </a:r>
            <a:r>
              <a:rPr u="none" dirty="0">
                <a:solidFill>
                  <a:srgbClr val="000000"/>
                </a:solidFill>
              </a:rPr>
              <a:t>	</a:t>
            </a:r>
            <a:r>
              <a:rPr u="none" spc="585" dirty="0">
                <a:solidFill>
                  <a:srgbClr val="000000"/>
                </a:solidFill>
              </a:rPr>
              <a:t>F</a:t>
            </a:r>
            <a:r>
              <a:rPr u="none" spc="480" dirty="0">
                <a:solidFill>
                  <a:srgbClr val="000000"/>
                </a:solidFill>
              </a:rPr>
              <a:t>l</a:t>
            </a:r>
            <a:r>
              <a:rPr u="none" spc="440" dirty="0">
                <a:solidFill>
                  <a:srgbClr val="000000"/>
                </a:solidFill>
              </a:rPr>
              <a:t>o</a:t>
            </a:r>
            <a:r>
              <a:rPr u="none" spc="480" dirty="0">
                <a:solidFill>
                  <a:srgbClr val="000000"/>
                </a:solidFill>
              </a:rPr>
              <a:t>w</a:t>
            </a:r>
            <a:r>
              <a:rPr u="none" spc="-5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5553690" cy="7739380"/>
            <a:chOff x="246244" y="218604"/>
            <a:chExt cx="15553690" cy="7739380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8238" y="4449988"/>
              <a:ext cx="3510239" cy="35077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4911" y="4656030"/>
              <a:ext cx="3944936" cy="314338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73084" y="5691266"/>
              <a:ext cx="2521585" cy="1241425"/>
            </a:xfrm>
            <a:custGeom>
              <a:avLst/>
              <a:gdLst/>
              <a:ahLst/>
              <a:cxnLst/>
              <a:rect l="l" t="t" r="r" b="b"/>
              <a:pathLst>
                <a:path w="2521584" h="1241425">
                  <a:moveTo>
                    <a:pt x="2521381" y="1115644"/>
                  </a:moveTo>
                  <a:lnTo>
                    <a:pt x="188442" y="1115644"/>
                  </a:lnTo>
                  <a:lnTo>
                    <a:pt x="188442" y="1052817"/>
                  </a:lnTo>
                  <a:lnTo>
                    <a:pt x="0" y="1147051"/>
                  </a:lnTo>
                  <a:lnTo>
                    <a:pt x="188442" y="1241272"/>
                  </a:lnTo>
                  <a:lnTo>
                    <a:pt x="188442" y="1178458"/>
                  </a:lnTo>
                  <a:lnTo>
                    <a:pt x="2521381" y="1178458"/>
                  </a:lnTo>
                  <a:lnTo>
                    <a:pt x="2521381" y="1115644"/>
                  </a:lnTo>
                  <a:close/>
                </a:path>
                <a:path w="2521584" h="1241425">
                  <a:moveTo>
                    <a:pt x="2521381" y="94234"/>
                  </a:moveTo>
                  <a:lnTo>
                    <a:pt x="2458567" y="62814"/>
                  </a:lnTo>
                  <a:lnTo>
                    <a:pt x="2332926" y="0"/>
                  </a:lnTo>
                  <a:lnTo>
                    <a:pt x="2332926" y="62814"/>
                  </a:lnTo>
                  <a:lnTo>
                    <a:pt x="0" y="62814"/>
                  </a:lnTo>
                  <a:lnTo>
                    <a:pt x="0" y="125641"/>
                  </a:lnTo>
                  <a:lnTo>
                    <a:pt x="2332926" y="125641"/>
                  </a:lnTo>
                  <a:lnTo>
                    <a:pt x="2332926" y="188455"/>
                  </a:lnTo>
                  <a:lnTo>
                    <a:pt x="2458567" y="125641"/>
                  </a:lnTo>
                  <a:lnTo>
                    <a:pt x="2521381" y="942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556839" y="5399128"/>
            <a:ext cx="908685" cy="1398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latin typeface="Garamond"/>
                <a:cs typeface="Garamond"/>
              </a:rPr>
              <a:t>Capital</a:t>
            </a:r>
            <a:endParaRPr sz="24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800">
              <a:latin typeface="Garamond"/>
              <a:cs typeface="Garamond"/>
            </a:endParaRPr>
          </a:p>
          <a:p>
            <a:pPr marL="59055">
              <a:lnSpc>
                <a:spcPct val="100000"/>
              </a:lnSpc>
              <a:spcBef>
                <a:spcPts val="1750"/>
              </a:spcBef>
            </a:pPr>
            <a:r>
              <a:rPr sz="2450" spc="-50" dirty="0">
                <a:latin typeface="Garamond"/>
                <a:cs typeface="Garamond"/>
              </a:rPr>
              <a:t>R</a:t>
            </a:r>
            <a:r>
              <a:rPr sz="2450" spc="5" dirty="0">
                <a:latin typeface="Garamond"/>
                <a:cs typeface="Garamond"/>
              </a:rPr>
              <a:t>e</a:t>
            </a:r>
            <a:r>
              <a:rPr sz="2450" spc="-10" dirty="0">
                <a:latin typeface="Garamond"/>
                <a:cs typeface="Garamond"/>
              </a:rPr>
              <a:t>t</a:t>
            </a:r>
            <a:r>
              <a:rPr sz="2450" spc="10" dirty="0">
                <a:latin typeface="Garamond"/>
                <a:cs typeface="Garamond"/>
              </a:rPr>
              <a:t>u</a:t>
            </a:r>
            <a:r>
              <a:rPr sz="2450" spc="65" dirty="0">
                <a:latin typeface="Garamond"/>
                <a:cs typeface="Garamond"/>
              </a:rPr>
              <a:t>r</a:t>
            </a:r>
            <a:r>
              <a:rPr sz="2450" spc="10" dirty="0">
                <a:latin typeface="Garamond"/>
                <a:cs typeface="Garamond"/>
              </a:rPr>
              <a:t>n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  <p:sp>
        <p:nvSpPr>
          <p:cNvPr id="13" name="object 13"/>
          <p:cNvSpPr txBox="1"/>
          <p:nvPr/>
        </p:nvSpPr>
        <p:spPr>
          <a:xfrm>
            <a:off x="5223763" y="3944591"/>
            <a:ext cx="9333865" cy="5924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892415" algn="l"/>
              </a:tabLst>
            </a:pPr>
            <a:r>
              <a:rPr sz="3700" b="1" spc="-5" dirty="0">
                <a:latin typeface="Garamond"/>
                <a:cs typeface="Garamond"/>
              </a:rPr>
              <a:t>Investors	</a:t>
            </a:r>
            <a:r>
              <a:rPr sz="3700" b="1" spc="10" dirty="0">
                <a:latin typeface="Garamond"/>
                <a:cs typeface="Garamond"/>
              </a:rPr>
              <a:t>Issuers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62098" y="7796724"/>
            <a:ext cx="1587500" cy="90614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34010" marR="5080" indent="-334645">
              <a:lnSpc>
                <a:spcPct val="101000"/>
              </a:lnSpc>
              <a:spcBef>
                <a:spcPts val="55"/>
              </a:spcBef>
            </a:pPr>
            <a:r>
              <a:rPr sz="2900" spc="-40" dirty="0">
                <a:latin typeface="Garamond"/>
                <a:cs typeface="Garamond"/>
              </a:rPr>
              <a:t>Have </a:t>
            </a:r>
            <a:r>
              <a:rPr sz="2900" spc="-15" dirty="0">
                <a:latin typeface="Garamond"/>
                <a:cs typeface="Garamond"/>
              </a:rPr>
              <a:t>spare  </a:t>
            </a:r>
            <a:r>
              <a:rPr sz="2850" spc="10" dirty="0">
                <a:latin typeface="Garamond"/>
                <a:cs typeface="Garamond"/>
              </a:rPr>
              <a:t>capital</a:t>
            </a:r>
            <a:endParaRPr sz="2850"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84609" y="7969158"/>
            <a:ext cx="2105660" cy="4660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2900" spc="-20" dirty="0">
                <a:latin typeface="Garamond"/>
                <a:cs typeface="Garamond"/>
              </a:rPr>
              <a:t>Require</a:t>
            </a:r>
            <a:r>
              <a:rPr sz="2900" spc="-70" dirty="0">
                <a:latin typeface="Garamond"/>
                <a:cs typeface="Garamond"/>
              </a:rPr>
              <a:t> </a:t>
            </a:r>
            <a:r>
              <a:rPr sz="2900" spc="-10" dirty="0">
                <a:latin typeface="Garamond"/>
                <a:cs typeface="Garamond"/>
              </a:rPr>
              <a:t>capital</a:t>
            </a:r>
            <a:endParaRPr sz="29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715770" algn="l"/>
                <a:tab pos="3557270" algn="l"/>
                <a:tab pos="4138929" algn="l"/>
                <a:tab pos="6014720" algn="l"/>
                <a:tab pos="7976870" algn="l"/>
              </a:tabLst>
            </a:pPr>
            <a:r>
              <a:rPr sz="4950" b="1" spc="305" dirty="0">
                <a:latin typeface="Garamond"/>
                <a:cs typeface="Garamond"/>
              </a:rPr>
              <a:t>How	</a:t>
            </a:r>
            <a:r>
              <a:rPr sz="4950" b="1" spc="355" dirty="0">
                <a:latin typeface="Garamond"/>
                <a:cs typeface="Garamond"/>
              </a:rPr>
              <a:t>Does	</a:t>
            </a:r>
            <a:r>
              <a:rPr sz="4950" b="1" spc="-5" dirty="0">
                <a:latin typeface="Garamond"/>
                <a:cs typeface="Garamond"/>
              </a:rPr>
              <a:t>a	</a:t>
            </a:r>
            <a:r>
              <a:rPr sz="4950" b="1" spc="360" dirty="0">
                <a:latin typeface="Garamond"/>
                <a:cs typeface="Garamond"/>
              </a:rPr>
              <a:t>Bank	</a:t>
            </a:r>
            <a:r>
              <a:rPr sz="4950" b="1" spc="340" dirty="0">
                <a:latin typeface="Garamond"/>
                <a:cs typeface="Garamond"/>
              </a:rPr>
              <a:t>Make	</a:t>
            </a:r>
            <a:r>
              <a:rPr sz="4950" b="1" spc="400" dirty="0">
                <a:latin typeface="Garamond"/>
                <a:cs typeface="Garamond"/>
              </a:rPr>
              <a:t>Money?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spc="-5" dirty="0">
                <a:latin typeface="Garamond"/>
                <a:cs typeface="Garamond"/>
              </a:rPr>
              <a:t>How </a:t>
            </a:r>
            <a:r>
              <a:rPr sz="2950" spc="10" dirty="0">
                <a:latin typeface="Garamond"/>
                <a:cs typeface="Garamond"/>
              </a:rPr>
              <a:t>many </a:t>
            </a:r>
            <a:r>
              <a:rPr sz="2950" spc="5" dirty="0">
                <a:latin typeface="Garamond"/>
                <a:cs typeface="Garamond"/>
              </a:rPr>
              <a:t>people </a:t>
            </a:r>
            <a:r>
              <a:rPr sz="2950" dirty="0">
                <a:latin typeface="Garamond"/>
                <a:cs typeface="Garamond"/>
              </a:rPr>
              <a:t>here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spc="5" dirty="0">
                <a:latin typeface="Garamond"/>
                <a:cs typeface="Garamond"/>
              </a:rPr>
              <a:t>a </a:t>
            </a:r>
            <a:r>
              <a:rPr sz="2950" dirty="0">
                <a:latin typeface="Garamond"/>
                <a:cs typeface="Garamond"/>
              </a:rPr>
              <a:t>credit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5" dirty="0">
                <a:latin typeface="Garamond"/>
                <a:cs typeface="Garamond"/>
              </a:rPr>
              <a:t>debit card with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Chase?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-5" dirty="0">
                <a:latin typeface="Garamond"/>
                <a:cs typeface="Garamond"/>
              </a:rPr>
              <a:t>How </a:t>
            </a:r>
            <a:r>
              <a:rPr sz="2950" spc="5" dirty="0">
                <a:latin typeface="Garamond"/>
                <a:cs typeface="Garamond"/>
              </a:rPr>
              <a:t>does Chase </a:t>
            </a:r>
            <a:r>
              <a:rPr sz="2950" spc="-5" dirty="0">
                <a:latin typeface="Garamond"/>
                <a:cs typeface="Garamond"/>
              </a:rPr>
              <a:t>make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money?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9827"/>
            <a:ext cx="20096562" cy="23066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05911" y="4132791"/>
            <a:ext cx="116820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71190" algn="l"/>
                <a:tab pos="5241925" algn="l"/>
                <a:tab pos="6235700" algn="l"/>
                <a:tab pos="10074275" algn="l"/>
              </a:tabLst>
            </a:pPr>
            <a:r>
              <a:rPr u="none" spc="475" dirty="0">
                <a:solidFill>
                  <a:srgbClr val="242424"/>
                </a:solidFill>
              </a:rPr>
              <a:t>B</a:t>
            </a:r>
            <a:r>
              <a:rPr u="none" spc="525" dirty="0">
                <a:solidFill>
                  <a:srgbClr val="242424"/>
                </a:solidFill>
              </a:rPr>
              <a:t>r</a:t>
            </a:r>
            <a:r>
              <a:rPr u="none" spc="480" dirty="0">
                <a:solidFill>
                  <a:srgbClr val="242424"/>
                </a:solidFill>
              </a:rPr>
              <a:t>e</a:t>
            </a:r>
            <a:r>
              <a:rPr u="none" spc="484" dirty="0">
                <a:solidFill>
                  <a:srgbClr val="242424"/>
                </a:solidFill>
              </a:rPr>
              <a:t>ak</a:t>
            </a:r>
            <a:r>
              <a:rPr u="none" spc="475" dirty="0">
                <a:solidFill>
                  <a:srgbClr val="242424"/>
                </a:solidFill>
              </a:rPr>
              <a:t>i</a:t>
            </a:r>
            <a:r>
              <a:rPr u="none" spc="480" dirty="0">
                <a:solidFill>
                  <a:srgbClr val="242424"/>
                </a:solidFill>
              </a:rPr>
              <a:t>n</a:t>
            </a:r>
            <a:r>
              <a:rPr u="none" spc="-5" dirty="0">
                <a:solidFill>
                  <a:srgbClr val="242424"/>
                </a:solidFill>
              </a:rPr>
              <a:t>g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75" dirty="0">
                <a:solidFill>
                  <a:srgbClr val="242424"/>
                </a:solidFill>
              </a:rPr>
              <a:t>D</a:t>
            </a:r>
            <a:r>
              <a:rPr u="none" spc="440" dirty="0">
                <a:solidFill>
                  <a:srgbClr val="242424"/>
                </a:solidFill>
              </a:rPr>
              <a:t>o</a:t>
            </a:r>
            <a:r>
              <a:rPr u="none" spc="480" dirty="0">
                <a:solidFill>
                  <a:srgbClr val="242424"/>
                </a:solidFill>
              </a:rPr>
              <a:t>w</a:t>
            </a:r>
            <a:r>
              <a:rPr u="none" spc="-5" dirty="0">
                <a:solidFill>
                  <a:srgbClr val="242424"/>
                </a:solidFill>
              </a:rPr>
              <a:t>n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84" dirty="0">
                <a:solidFill>
                  <a:srgbClr val="242424"/>
                </a:solidFill>
              </a:rPr>
              <a:t>a</a:t>
            </a:r>
            <a:r>
              <a:rPr u="none" spc="-5" dirty="0">
                <a:solidFill>
                  <a:srgbClr val="242424"/>
                </a:solidFill>
              </a:rPr>
              <a:t>n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80" dirty="0">
                <a:solidFill>
                  <a:srgbClr val="242424"/>
                </a:solidFill>
              </a:rPr>
              <a:t>I</a:t>
            </a:r>
            <a:r>
              <a:rPr u="none" spc="400" dirty="0">
                <a:solidFill>
                  <a:srgbClr val="242424"/>
                </a:solidFill>
              </a:rPr>
              <a:t>n</a:t>
            </a:r>
            <a:r>
              <a:rPr u="none" spc="409" dirty="0">
                <a:solidFill>
                  <a:srgbClr val="242424"/>
                </a:solidFill>
              </a:rPr>
              <a:t>v</a:t>
            </a:r>
            <a:r>
              <a:rPr u="none" spc="480" dirty="0">
                <a:solidFill>
                  <a:srgbClr val="242424"/>
                </a:solidFill>
              </a:rPr>
              <a:t>est</a:t>
            </a:r>
            <a:r>
              <a:rPr u="none" spc="484" dirty="0">
                <a:solidFill>
                  <a:srgbClr val="242424"/>
                </a:solidFill>
              </a:rPr>
              <a:t>m</a:t>
            </a:r>
            <a:r>
              <a:rPr u="none" spc="480" dirty="0">
                <a:solidFill>
                  <a:srgbClr val="242424"/>
                </a:solidFill>
              </a:rPr>
              <a:t>en</a:t>
            </a:r>
            <a:r>
              <a:rPr u="none" spc="-5" dirty="0">
                <a:solidFill>
                  <a:srgbClr val="242424"/>
                </a:solidFill>
              </a:rPr>
              <a:t>t</a:t>
            </a:r>
            <a:r>
              <a:rPr u="none" dirty="0">
                <a:solidFill>
                  <a:srgbClr val="242424"/>
                </a:solidFill>
              </a:rPr>
              <a:t>	</a:t>
            </a:r>
            <a:r>
              <a:rPr u="none" spc="480" dirty="0">
                <a:solidFill>
                  <a:srgbClr val="242424"/>
                </a:solidFill>
              </a:rPr>
              <a:t>B</a:t>
            </a:r>
            <a:r>
              <a:rPr u="none" spc="484" dirty="0">
                <a:solidFill>
                  <a:srgbClr val="242424"/>
                </a:solidFill>
              </a:rPr>
              <a:t>a</a:t>
            </a:r>
            <a:r>
              <a:rPr u="none" spc="480" dirty="0">
                <a:solidFill>
                  <a:srgbClr val="242424"/>
                </a:solidFill>
              </a:rPr>
              <a:t>n</a:t>
            </a:r>
            <a:r>
              <a:rPr u="none" spc="-5" dirty="0">
                <a:solidFill>
                  <a:srgbClr val="242424"/>
                </a:solidFill>
              </a:rPr>
              <a:t>k</a:t>
            </a:r>
          </a:p>
        </p:txBody>
      </p:sp>
      <p:sp>
        <p:nvSpPr>
          <p:cNvPr id="5" name="object 5"/>
          <p:cNvSpPr/>
          <p:nvPr/>
        </p:nvSpPr>
        <p:spPr>
          <a:xfrm>
            <a:off x="7965254" y="5264103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4774" y="5537987"/>
            <a:ext cx="5139055" cy="5139055"/>
          </a:xfrm>
          <a:custGeom>
            <a:avLst/>
            <a:gdLst/>
            <a:ahLst/>
            <a:cxnLst/>
            <a:rect l="l" t="t" r="r" b="b"/>
            <a:pathLst>
              <a:path w="5139055" h="5139055">
                <a:moveTo>
                  <a:pt x="0" y="5138468"/>
                </a:moveTo>
                <a:lnTo>
                  <a:pt x="5138468" y="5138468"/>
                </a:lnTo>
                <a:lnTo>
                  <a:pt x="5138468" y="0"/>
                </a:lnTo>
                <a:lnTo>
                  <a:pt x="0" y="0"/>
                </a:lnTo>
                <a:lnTo>
                  <a:pt x="0" y="5138468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4718" y="5537987"/>
            <a:ext cx="5141595" cy="5139055"/>
          </a:xfrm>
          <a:custGeom>
            <a:avLst/>
            <a:gdLst/>
            <a:ahLst/>
            <a:cxnLst/>
            <a:rect l="l" t="t" r="r" b="b"/>
            <a:pathLst>
              <a:path w="5141595" h="5139055">
                <a:moveTo>
                  <a:pt x="0" y="5138468"/>
                </a:moveTo>
                <a:lnTo>
                  <a:pt x="5140980" y="5138468"/>
                </a:lnTo>
                <a:lnTo>
                  <a:pt x="5140980" y="0"/>
                </a:lnTo>
                <a:lnTo>
                  <a:pt x="0" y="0"/>
                </a:lnTo>
                <a:lnTo>
                  <a:pt x="0" y="5138468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41947" y="5532961"/>
            <a:ext cx="5141595" cy="5139055"/>
          </a:xfrm>
          <a:custGeom>
            <a:avLst/>
            <a:gdLst/>
            <a:ahLst/>
            <a:cxnLst/>
            <a:rect l="l" t="t" r="r" b="b"/>
            <a:pathLst>
              <a:path w="5141594" h="5139055">
                <a:moveTo>
                  <a:pt x="0" y="5138468"/>
                </a:moveTo>
                <a:lnTo>
                  <a:pt x="5140980" y="5138468"/>
                </a:lnTo>
                <a:lnTo>
                  <a:pt x="5140980" y="0"/>
                </a:lnTo>
                <a:lnTo>
                  <a:pt x="0" y="0"/>
                </a:lnTo>
                <a:lnTo>
                  <a:pt x="0" y="5138468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39718" y="5721801"/>
            <a:ext cx="4443730" cy="3498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39140" marR="492759" indent="203200">
              <a:lnSpc>
                <a:spcPct val="100499"/>
              </a:lnSpc>
              <a:spcBef>
                <a:spcPts val="90"/>
              </a:spcBef>
            </a:pPr>
            <a:r>
              <a:rPr sz="4100" b="1" spc="434" dirty="0">
                <a:solidFill>
                  <a:srgbClr val="242424"/>
                </a:solidFill>
                <a:latin typeface="Garamond"/>
                <a:cs typeface="Garamond"/>
              </a:rPr>
              <a:t>Customer  </a:t>
            </a: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aci</a:t>
            </a:r>
            <a:r>
              <a:rPr sz="4100" b="1" spc="484" dirty="0">
                <a:solidFill>
                  <a:srgbClr val="242424"/>
                </a:solidFill>
                <a:latin typeface="Garamond"/>
                <a:cs typeface="Garamond"/>
              </a:rPr>
              <a:t>l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84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endParaRPr sz="4100">
              <a:latin typeface="Garamond"/>
              <a:cs typeface="Garamond"/>
            </a:endParaRPr>
          </a:p>
          <a:p>
            <a:pPr marL="471805" marR="5080" indent="-472440">
              <a:lnSpc>
                <a:spcPct val="101000"/>
              </a:lnSpc>
              <a:spcBef>
                <a:spcPts val="261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dirty="0">
                <a:solidFill>
                  <a:srgbClr val="484848"/>
                </a:solidFill>
                <a:latin typeface="Garamond"/>
                <a:cs typeface="Garamond"/>
              </a:rPr>
              <a:t>Investment </a:t>
            </a: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Banking: 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Facilitate  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the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buying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and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selling 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of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businesses</a:t>
            </a:r>
            <a:endParaRPr sz="2450">
              <a:latin typeface="Garamond"/>
              <a:cs typeface="Garamond"/>
            </a:endParaRPr>
          </a:p>
          <a:p>
            <a:pPr marL="471805" marR="669925" indent="-472440">
              <a:lnSpc>
                <a:spcPts val="2970"/>
              </a:lnSpc>
              <a:spcBef>
                <a:spcPts val="105"/>
              </a:spcBef>
              <a:buFont typeface="Arial"/>
              <a:buChar char="•"/>
              <a:tabLst>
                <a:tab pos="471805" algn="l"/>
                <a:tab pos="472440" algn="l"/>
                <a:tab pos="2854325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Sa</a:t>
            </a:r>
            <a:r>
              <a:rPr sz="2450" b="1" spc="15" dirty="0">
                <a:solidFill>
                  <a:srgbClr val="484848"/>
                </a:solidFill>
                <a:latin typeface="Garamond"/>
                <a:cs typeface="Garamond"/>
              </a:rPr>
              <a:t>l</a:t>
            </a:r>
            <a:r>
              <a:rPr sz="2450" b="1" spc="10" dirty="0">
                <a:solidFill>
                  <a:srgbClr val="484848"/>
                </a:solidFill>
                <a:latin typeface="Garamond"/>
                <a:cs typeface="Garamond"/>
              </a:rPr>
              <a:t>es</a:t>
            </a:r>
            <a:r>
              <a:rPr sz="2450" b="1" spc="-15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b="1" spc="20" dirty="0">
                <a:solidFill>
                  <a:srgbClr val="484848"/>
                </a:solidFill>
                <a:latin typeface="Garamond"/>
                <a:cs typeface="Garamond"/>
              </a:rPr>
              <a:t>&amp;</a:t>
            </a:r>
            <a:r>
              <a:rPr sz="2450" b="1" spc="1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b="1" spc="-125" dirty="0">
                <a:solidFill>
                  <a:srgbClr val="484848"/>
                </a:solidFill>
                <a:latin typeface="Garamond"/>
                <a:cs typeface="Garamond"/>
              </a:rPr>
              <a:t>T</a:t>
            </a:r>
            <a:r>
              <a:rPr sz="2450" b="1" spc="10" dirty="0">
                <a:solidFill>
                  <a:srgbClr val="484848"/>
                </a:solidFill>
                <a:latin typeface="Garamond"/>
                <a:cs typeface="Garamond"/>
              </a:rPr>
              <a:t>rading:</a:t>
            </a:r>
            <a:r>
              <a:rPr sz="2450" b="1" dirty="0">
                <a:solidFill>
                  <a:srgbClr val="484848"/>
                </a:solidFill>
                <a:latin typeface="Garamond"/>
                <a:cs typeface="Garamond"/>
              </a:rPr>
              <a:t>	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Mak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i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ng  markets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for</a:t>
            </a:r>
            <a:r>
              <a:rPr sz="245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clients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  <p:sp>
        <p:nvSpPr>
          <p:cNvPr id="10" name="object 10"/>
          <p:cNvSpPr txBox="1"/>
          <p:nvPr/>
        </p:nvSpPr>
        <p:spPr>
          <a:xfrm>
            <a:off x="7561756" y="5721801"/>
            <a:ext cx="4500245" cy="4629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25170" marR="225425" indent="-27940">
              <a:lnSpc>
                <a:spcPct val="100499"/>
              </a:lnSpc>
              <a:spcBef>
                <a:spcPts val="90"/>
              </a:spcBef>
              <a:tabLst>
                <a:tab pos="2393950" algn="l"/>
                <a:tab pos="3069590" algn="l"/>
              </a:tabLst>
            </a:pPr>
            <a:r>
              <a:rPr sz="4100" b="1" spc="505" dirty="0">
                <a:solidFill>
                  <a:srgbClr val="242424"/>
                </a:solidFill>
                <a:latin typeface="Garamond"/>
                <a:cs typeface="Garamond"/>
              </a:rPr>
              <a:t>Asse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t	</a:t>
            </a:r>
            <a:r>
              <a:rPr sz="4100" b="1" spc="10" dirty="0">
                <a:solidFill>
                  <a:srgbClr val="242424"/>
                </a:solidFill>
                <a:latin typeface="Garamond"/>
                <a:cs typeface="Garamond"/>
              </a:rPr>
              <a:t>&amp;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	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4100" b="1" spc="505" dirty="0">
                <a:solidFill>
                  <a:srgbClr val="242424"/>
                </a:solidFill>
                <a:latin typeface="Garamond"/>
                <a:cs typeface="Garamond"/>
              </a:rPr>
              <a:t>is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k  </a:t>
            </a:r>
            <a:r>
              <a:rPr sz="4100" b="1" spc="380" dirty="0">
                <a:solidFill>
                  <a:srgbClr val="242424"/>
                </a:solidFill>
                <a:latin typeface="Garamond"/>
                <a:cs typeface="Garamond"/>
              </a:rPr>
              <a:t>Mana</a:t>
            </a:r>
            <a:r>
              <a:rPr sz="4100" b="1" spc="-51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420" dirty="0">
                <a:solidFill>
                  <a:srgbClr val="242424"/>
                </a:solidFill>
                <a:latin typeface="Garamond"/>
                <a:cs typeface="Garamond"/>
              </a:rPr>
              <a:t>gement</a:t>
            </a:r>
            <a:endParaRPr sz="4100">
              <a:latin typeface="Garamond"/>
              <a:cs typeface="Garamond"/>
            </a:endParaRPr>
          </a:p>
          <a:p>
            <a:pPr marL="471805" marR="177165" indent="-472440">
              <a:lnSpc>
                <a:spcPct val="101000"/>
              </a:lnSpc>
              <a:spcBef>
                <a:spcPts val="261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spc="-10" dirty="0">
                <a:solidFill>
                  <a:srgbClr val="484848"/>
                </a:solidFill>
                <a:latin typeface="Garamond"/>
                <a:cs typeface="Garamond"/>
              </a:rPr>
              <a:t>Private </a:t>
            </a:r>
            <a:r>
              <a:rPr sz="2450" b="1" spc="-15" dirty="0">
                <a:solidFill>
                  <a:srgbClr val="484848"/>
                </a:solidFill>
                <a:latin typeface="Garamond"/>
                <a:cs typeface="Garamond"/>
              </a:rPr>
              <a:t>Wealth </a:t>
            </a:r>
            <a:r>
              <a:rPr sz="2450" b="1" spc="15" dirty="0">
                <a:solidFill>
                  <a:srgbClr val="484848"/>
                </a:solidFill>
                <a:latin typeface="Garamond"/>
                <a:cs typeface="Garamond"/>
              </a:rPr>
              <a:t>Management:  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Invest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on behalf of 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wealthy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individuals</a:t>
            </a:r>
            <a:endParaRPr sz="245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471805" algn="l"/>
                <a:tab pos="472440" algn="l"/>
                <a:tab pos="3276600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Asset</a:t>
            </a:r>
            <a:r>
              <a:rPr sz="2450" b="1" spc="25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b="1" spc="15" dirty="0">
                <a:solidFill>
                  <a:srgbClr val="484848"/>
                </a:solidFill>
                <a:latin typeface="Garamond"/>
                <a:cs typeface="Garamond"/>
              </a:rPr>
              <a:t>Management:	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Invest</a:t>
            </a:r>
            <a:r>
              <a:rPr sz="2450" spc="-45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on</a:t>
            </a:r>
            <a:endParaRPr sz="2450">
              <a:latin typeface="Garamond"/>
              <a:cs typeface="Garamond"/>
            </a:endParaRPr>
          </a:p>
          <a:p>
            <a:pPr marL="471805" marR="194945">
              <a:lnSpc>
                <a:spcPct val="100899"/>
              </a:lnSpc>
              <a:spcBef>
                <a:spcPts val="5"/>
              </a:spcBef>
            </a:pP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behalf of institutional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money /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pensions</a:t>
            </a:r>
            <a:endParaRPr sz="2450">
              <a:latin typeface="Garamond"/>
              <a:cs typeface="Garamond"/>
            </a:endParaRPr>
          </a:p>
          <a:p>
            <a:pPr marL="471805" marR="5080" indent="-472440">
              <a:lnSpc>
                <a:spcPts val="2970"/>
              </a:lnSpc>
              <a:spcBef>
                <a:spcPts val="10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Commercial Banking: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Lending  and borrowing</a:t>
            </a:r>
            <a:r>
              <a:rPr sz="2450" spc="-7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money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096238" y="5721801"/>
            <a:ext cx="4231005" cy="31210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46990" algn="ctr">
              <a:lnSpc>
                <a:spcPct val="100000"/>
              </a:lnSpc>
              <a:spcBef>
                <a:spcPts val="114"/>
              </a:spcBef>
            </a:pP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Mar</a:t>
            </a:r>
            <a:r>
              <a:rPr sz="4100" b="1" spc="-49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310" dirty="0">
                <a:solidFill>
                  <a:srgbClr val="242424"/>
                </a:solidFill>
                <a:latin typeface="Garamond"/>
                <a:cs typeface="Garamond"/>
              </a:rPr>
              <a:t>ket</a:t>
            </a:r>
            <a:endParaRPr sz="4100">
              <a:latin typeface="Garamond"/>
              <a:cs typeface="Garamond"/>
            </a:endParaRPr>
          </a:p>
          <a:p>
            <a:pPr marL="135890" algn="ctr">
              <a:lnSpc>
                <a:spcPct val="100000"/>
              </a:lnSpc>
              <a:spcBef>
                <a:spcPts val="25"/>
              </a:spcBef>
            </a:pPr>
            <a:r>
              <a:rPr sz="4100" b="1" spc="455" dirty="0">
                <a:solidFill>
                  <a:srgbClr val="242424"/>
                </a:solidFill>
                <a:latin typeface="Garamond"/>
                <a:cs typeface="Garamond"/>
              </a:rPr>
              <a:t>Intelligence</a:t>
            </a:r>
            <a:endParaRPr sz="4100">
              <a:latin typeface="Garamond"/>
              <a:cs typeface="Garamond"/>
            </a:endParaRPr>
          </a:p>
          <a:p>
            <a:pPr marL="471805" marR="5080" indent="-472440">
              <a:lnSpc>
                <a:spcPct val="101000"/>
              </a:lnSpc>
              <a:spcBef>
                <a:spcPts val="2610"/>
              </a:spcBef>
              <a:buFont typeface="Arial"/>
              <a:buChar char="•"/>
              <a:tabLst>
                <a:tab pos="471805" algn="l"/>
                <a:tab pos="472440" algn="l"/>
              </a:tabLst>
            </a:pPr>
            <a:r>
              <a:rPr sz="2450" b="1" spc="5" dirty="0">
                <a:solidFill>
                  <a:srgbClr val="484848"/>
                </a:solidFill>
                <a:latin typeface="Garamond"/>
                <a:cs typeface="Garamond"/>
              </a:rPr>
              <a:t>Market Research: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Gather  </a:t>
            </a:r>
            <a:r>
              <a:rPr sz="2450" spc="15" dirty="0">
                <a:solidFill>
                  <a:srgbClr val="484848"/>
                </a:solidFill>
                <a:latin typeface="Garamond"/>
                <a:cs typeface="Garamond"/>
              </a:rPr>
              <a:t>industry information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and</a:t>
            </a:r>
            <a:r>
              <a:rPr sz="2450" spc="-150" dirty="0">
                <a:solidFill>
                  <a:srgbClr val="484848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trade  ideas </a:t>
            </a:r>
            <a:r>
              <a:rPr sz="2450" spc="-25" dirty="0">
                <a:solidFill>
                  <a:srgbClr val="484848"/>
                </a:solidFill>
                <a:latin typeface="Garamond"/>
                <a:cs typeface="Garamond"/>
              </a:rPr>
              <a:t>(eg. Equity,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Credit, </a:t>
            </a:r>
            <a:r>
              <a:rPr sz="2450" spc="10" dirty="0">
                <a:solidFill>
                  <a:srgbClr val="484848"/>
                </a:solidFill>
                <a:latin typeface="Garamond"/>
                <a:cs typeface="Garamond"/>
              </a:rPr>
              <a:t>and  </a:t>
            </a:r>
            <a:r>
              <a:rPr sz="2450" spc="5" dirty="0">
                <a:solidFill>
                  <a:srgbClr val="484848"/>
                </a:solidFill>
                <a:latin typeface="Garamond"/>
                <a:cs typeface="Garamond"/>
              </a:rPr>
              <a:t>Macro</a:t>
            </a:r>
            <a:r>
              <a:rPr sz="2450" spc="-5" dirty="0">
                <a:solidFill>
                  <a:srgbClr val="484848"/>
                </a:solidFill>
                <a:latin typeface="Garamond"/>
                <a:cs typeface="Garamond"/>
              </a:rPr>
              <a:t> Research)</a:t>
            </a:r>
            <a:endParaRPr sz="24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9827"/>
            <a:ext cx="20096562" cy="23066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56316" y="4132791"/>
            <a:ext cx="1216406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88665" algn="l"/>
                <a:tab pos="5680075" algn="l"/>
                <a:tab pos="9506585" algn="l"/>
              </a:tabLst>
            </a:pPr>
            <a:r>
              <a:rPr u="none" spc="415" dirty="0">
                <a:solidFill>
                  <a:srgbClr val="242424"/>
                </a:solidFill>
              </a:rPr>
              <a:t>Divisions	</a:t>
            </a:r>
            <a:r>
              <a:rPr u="none" spc="395" dirty="0">
                <a:solidFill>
                  <a:srgbClr val="242424"/>
                </a:solidFill>
              </a:rPr>
              <a:t>Within	</a:t>
            </a:r>
            <a:r>
              <a:rPr u="none" spc="420" dirty="0">
                <a:solidFill>
                  <a:srgbClr val="242424"/>
                </a:solidFill>
              </a:rPr>
              <a:t>Investment	</a:t>
            </a:r>
            <a:r>
              <a:rPr u="none" spc="409" dirty="0">
                <a:solidFill>
                  <a:srgbClr val="242424"/>
                </a:solidFill>
              </a:rPr>
              <a:t>Banking</a:t>
            </a:r>
          </a:p>
        </p:txBody>
      </p:sp>
      <p:sp>
        <p:nvSpPr>
          <p:cNvPr id="5" name="object 5"/>
          <p:cNvSpPr/>
          <p:nvPr/>
        </p:nvSpPr>
        <p:spPr>
          <a:xfrm>
            <a:off x="7965254" y="5264103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6244" y="5749054"/>
            <a:ext cx="4601210" cy="4804410"/>
          </a:xfrm>
          <a:custGeom>
            <a:avLst/>
            <a:gdLst/>
            <a:ahLst/>
            <a:cxnLst/>
            <a:rect l="l" t="t" r="r" b="b"/>
            <a:pathLst>
              <a:path w="4601210" h="4804409">
                <a:moveTo>
                  <a:pt x="0" y="4804279"/>
                </a:moveTo>
                <a:lnTo>
                  <a:pt x="4600750" y="4804279"/>
                </a:lnTo>
                <a:lnTo>
                  <a:pt x="4600750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2203" y="6103689"/>
            <a:ext cx="3470910" cy="12814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R="5080" indent="185420">
              <a:lnSpc>
                <a:spcPct val="100600"/>
              </a:lnSpc>
              <a:spcBef>
                <a:spcPts val="85"/>
              </a:spcBef>
              <a:tabLst>
                <a:tab pos="2658110" algn="l"/>
              </a:tabLst>
            </a:pPr>
            <a:r>
              <a:rPr sz="4100" b="1" spc="420" dirty="0">
                <a:solidFill>
                  <a:srgbClr val="242424"/>
                </a:solidFill>
                <a:latin typeface="Garamond"/>
                <a:cs typeface="Garamond"/>
              </a:rPr>
              <a:t>Merger</a:t>
            </a:r>
            <a:r>
              <a:rPr sz="4100" b="1" spc="-45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s	</a:t>
            </a:r>
            <a:r>
              <a:rPr sz="4100" b="1" spc="10" dirty="0">
                <a:solidFill>
                  <a:srgbClr val="242424"/>
                </a:solidFill>
                <a:latin typeface="Garamond"/>
                <a:cs typeface="Garamond"/>
              </a:rPr>
              <a:t>&amp;  </a:t>
            </a:r>
            <a:r>
              <a:rPr sz="4100" b="1" spc="509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qu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isi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84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57356" y="6103689"/>
            <a:ext cx="4055745" cy="12814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070610" marR="5080" indent="-1071245">
              <a:lnSpc>
                <a:spcPct val="100600"/>
              </a:lnSpc>
              <a:spcBef>
                <a:spcPts val="85"/>
              </a:spcBef>
              <a:tabLst>
                <a:tab pos="2074545" algn="l"/>
              </a:tabLst>
            </a:pP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qu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y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	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Ca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p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l  </a:t>
            </a:r>
            <a:r>
              <a:rPr sz="4100" b="1" spc="335" dirty="0">
                <a:solidFill>
                  <a:srgbClr val="242424"/>
                </a:solidFill>
                <a:latin typeface="Garamond"/>
                <a:cs typeface="Garamond"/>
              </a:rPr>
              <a:t>Mar</a:t>
            </a:r>
            <a:r>
              <a:rPr sz="4100" b="1" spc="-49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310" dirty="0">
                <a:solidFill>
                  <a:srgbClr val="242424"/>
                </a:solidFill>
                <a:latin typeface="Garamond"/>
                <a:cs typeface="Garamond"/>
              </a:rPr>
              <a:t>ket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69874" y="6055215"/>
            <a:ext cx="3520440" cy="12814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899160" marR="5080" indent="-899794">
              <a:lnSpc>
                <a:spcPct val="100600"/>
              </a:lnSpc>
              <a:spcBef>
                <a:spcPts val="85"/>
              </a:spcBef>
              <a:tabLst>
                <a:tab pos="1539240" algn="l"/>
              </a:tabLst>
            </a:pPr>
            <a:r>
              <a:rPr sz="4100" b="1" spc="505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4100" b="1" spc="425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b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	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Ca</a:t>
            </a:r>
            <a:r>
              <a:rPr sz="4100" b="1" spc="495" dirty="0">
                <a:solidFill>
                  <a:srgbClr val="242424"/>
                </a:solidFill>
                <a:latin typeface="Garamond"/>
                <a:cs typeface="Garamond"/>
              </a:rPr>
              <a:t>p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490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50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l  </a:t>
            </a: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Mar</a:t>
            </a:r>
            <a:r>
              <a:rPr sz="4100" b="1" spc="-49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310" dirty="0">
                <a:solidFill>
                  <a:srgbClr val="242424"/>
                </a:solidFill>
                <a:latin typeface="Garamond"/>
                <a:cs typeface="Garamond"/>
              </a:rPr>
              <a:t>ket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18874" y="5749054"/>
            <a:ext cx="4598670" cy="4804410"/>
          </a:xfrm>
          <a:custGeom>
            <a:avLst/>
            <a:gdLst/>
            <a:ahLst/>
            <a:cxnLst/>
            <a:rect l="l" t="t" r="r" b="b"/>
            <a:pathLst>
              <a:path w="4598670" h="4804409">
                <a:moveTo>
                  <a:pt x="0" y="4804279"/>
                </a:moveTo>
                <a:lnTo>
                  <a:pt x="4598238" y="4804279"/>
                </a:lnTo>
                <a:lnTo>
                  <a:pt x="4598238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56326" y="5749054"/>
            <a:ext cx="4598670" cy="4804410"/>
          </a:xfrm>
          <a:custGeom>
            <a:avLst/>
            <a:gdLst/>
            <a:ahLst/>
            <a:cxnLst/>
            <a:rect l="l" t="t" r="r" b="b"/>
            <a:pathLst>
              <a:path w="4598669" h="4804409">
                <a:moveTo>
                  <a:pt x="0" y="4804279"/>
                </a:moveTo>
                <a:lnTo>
                  <a:pt x="4598238" y="4804279"/>
                </a:lnTo>
                <a:lnTo>
                  <a:pt x="4598238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073676" y="5749054"/>
            <a:ext cx="4601210" cy="4804410"/>
          </a:xfrm>
          <a:custGeom>
            <a:avLst/>
            <a:gdLst/>
            <a:ahLst/>
            <a:cxnLst/>
            <a:rect l="l" t="t" r="r" b="b"/>
            <a:pathLst>
              <a:path w="4601209" h="4804409">
                <a:moveTo>
                  <a:pt x="0" y="4804279"/>
                </a:moveTo>
                <a:lnTo>
                  <a:pt x="4600750" y="4804279"/>
                </a:lnTo>
                <a:lnTo>
                  <a:pt x="4600750" y="0"/>
                </a:lnTo>
                <a:lnTo>
                  <a:pt x="0" y="0"/>
                </a:lnTo>
                <a:lnTo>
                  <a:pt x="0" y="4804279"/>
                </a:lnTo>
                <a:close/>
              </a:path>
            </a:pathLst>
          </a:custGeom>
          <a:ln w="35177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483037" y="6055215"/>
            <a:ext cx="3835400" cy="653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4100" b="1" spc="390" dirty="0">
                <a:solidFill>
                  <a:srgbClr val="242424"/>
                </a:solidFill>
                <a:latin typeface="Garamond"/>
                <a:cs typeface="Garamond"/>
              </a:rPr>
              <a:t>Restr</a:t>
            </a:r>
            <a:r>
              <a:rPr sz="4100" b="1" spc="-44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434" dirty="0">
                <a:solidFill>
                  <a:srgbClr val="242424"/>
                </a:solidFill>
                <a:latin typeface="Garamond"/>
                <a:cs typeface="Garamond"/>
              </a:rPr>
              <a:t>ucturing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  <p:sp>
        <p:nvSpPr>
          <p:cNvPr id="14" name="object 14"/>
          <p:cNvSpPr txBox="1"/>
          <p:nvPr/>
        </p:nvSpPr>
        <p:spPr>
          <a:xfrm>
            <a:off x="372633" y="8103525"/>
            <a:ext cx="42322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6555" indent="-37719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76555" algn="l"/>
                <a:tab pos="377190" algn="l"/>
                <a:tab pos="1729105" algn="l"/>
                <a:tab pos="2313305" algn="l"/>
                <a:tab pos="3648075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b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u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y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a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3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9789" y="8480178"/>
            <a:ext cx="3755390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1339215" algn="l"/>
                <a:tab pos="1908810" algn="l"/>
              </a:tabLst>
            </a:pP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l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l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	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b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u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66375" y="8103525"/>
            <a:ext cx="3938904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 marR="5080" indent="-377190">
              <a:lnSpc>
                <a:spcPct val="100899"/>
              </a:lnSpc>
              <a:spcBef>
                <a:spcPts val="95"/>
              </a:spcBef>
              <a:buFont typeface="Arial"/>
              <a:buChar char="•"/>
              <a:tabLst>
                <a:tab pos="376555" algn="l"/>
                <a:tab pos="377190" algn="l"/>
                <a:tab pos="1728470" algn="l"/>
                <a:tab pos="2306320" algn="l"/>
                <a:tab pos="3354704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P</a:t>
            </a:r>
            <a:r>
              <a:rPr sz="2450" spc="-26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	a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3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 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y	o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53364" y="8103525"/>
            <a:ext cx="4184015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6555" indent="-37719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76555" algn="l"/>
                <a:tab pos="377190" algn="l"/>
                <a:tab pos="1728470" algn="l"/>
                <a:tab pos="2313305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d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b</a:t>
            </a:r>
            <a:r>
              <a:rPr sz="2450" spc="-39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endParaRPr sz="2450">
              <a:latin typeface="Garamond"/>
              <a:cs typeface="Garamond"/>
            </a:endParaRPr>
          </a:p>
          <a:p>
            <a:pPr marL="376555">
              <a:lnSpc>
                <a:spcPct val="100000"/>
              </a:lnSpc>
              <a:spcBef>
                <a:spcPts val="30"/>
              </a:spcBef>
              <a:tabLst>
                <a:tab pos="1746250" algn="l"/>
                <a:tab pos="2180590" algn="l"/>
              </a:tabLst>
            </a:pP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	</a:t>
            </a: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&amp;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g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256372" y="8103525"/>
            <a:ext cx="405193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6555" indent="-37719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76555" algn="l"/>
                <a:tab pos="377190" algn="l"/>
                <a:tab pos="1729739" algn="l"/>
                <a:tab pos="2315210" algn="l"/>
              </a:tabLst>
            </a:pPr>
            <a:r>
              <a:rPr sz="2450" spc="1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v</a:t>
            </a:r>
            <a:r>
              <a:rPr sz="2450" spc="-10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1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e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	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u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633276" y="8480178"/>
            <a:ext cx="3651885" cy="403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567055" algn="l"/>
                <a:tab pos="2296795" algn="l"/>
              </a:tabLst>
            </a:pP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o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f	f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r>
              <a:rPr sz="2450" spc="-12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a</a:t>
            </a:r>
            <a:r>
              <a:rPr sz="2450" spc="-114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l	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d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2450" spc="-14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r</a:t>
            </a:r>
            <a:r>
              <a:rPr sz="2450" spc="-12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10" dirty="0">
                <a:solidFill>
                  <a:srgbClr val="242424"/>
                </a:solidFill>
                <a:latin typeface="Garamond"/>
                <a:cs typeface="Garamond"/>
              </a:rPr>
              <a:t>e</a:t>
            </a:r>
            <a:r>
              <a:rPr sz="2450" spc="-1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r>
              <a:rPr sz="2450" spc="-1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2450" spc="5" dirty="0">
                <a:solidFill>
                  <a:srgbClr val="242424"/>
                </a:solidFill>
                <a:latin typeface="Garamond"/>
                <a:cs typeface="Garamond"/>
              </a:rPr>
              <a:t>s</a:t>
            </a:r>
            <a:endParaRPr sz="24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12522" y="2281665"/>
            <a:ext cx="6509384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0" marR="5080" indent="-495934">
              <a:lnSpc>
                <a:spcPct val="100000"/>
              </a:lnSpc>
              <a:spcBef>
                <a:spcPts val="95"/>
              </a:spcBef>
              <a:tabLst>
                <a:tab pos="2094864" algn="l"/>
                <a:tab pos="3780154" algn="l"/>
                <a:tab pos="4666615" algn="l"/>
                <a:tab pos="5534025" algn="l"/>
              </a:tabLst>
            </a:pPr>
            <a:r>
              <a:rPr u="none" spc="484" dirty="0"/>
              <a:t>O</a:t>
            </a:r>
            <a:r>
              <a:rPr u="none" spc="480" dirty="0"/>
              <a:t>the</a:t>
            </a:r>
            <a:r>
              <a:rPr u="none" spc="-5" dirty="0"/>
              <a:t>r</a:t>
            </a:r>
            <a:r>
              <a:rPr u="none" dirty="0"/>
              <a:t>	</a:t>
            </a:r>
            <a:r>
              <a:rPr u="none" spc="490" dirty="0"/>
              <a:t>P</a:t>
            </a:r>
            <a:r>
              <a:rPr u="none" spc="480" dirty="0"/>
              <a:t>l</a:t>
            </a:r>
            <a:r>
              <a:rPr u="none" spc="484" dirty="0"/>
              <a:t>a</a:t>
            </a:r>
            <a:r>
              <a:rPr u="none" spc="400" dirty="0"/>
              <a:t>y</a:t>
            </a:r>
            <a:r>
              <a:rPr u="none" spc="480" dirty="0"/>
              <a:t>e</a:t>
            </a:r>
            <a:r>
              <a:rPr u="none" spc="565" dirty="0"/>
              <a:t>r</a:t>
            </a:r>
            <a:r>
              <a:rPr u="none" spc="-5" dirty="0"/>
              <a:t>s</a:t>
            </a:r>
            <a:r>
              <a:rPr u="none" dirty="0"/>
              <a:t>	</a:t>
            </a:r>
            <a:r>
              <a:rPr u="none" spc="475" dirty="0"/>
              <a:t>i</a:t>
            </a:r>
            <a:r>
              <a:rPr u="none" spc="-5" dirty="0"/>
              <a:t>n</a:t>
            </a:r>
            <a:r>
              <a:rPr u="none" dirty="0"/>
              <a:t>	</a:t>
            </a:r>
            <a:r>
              <a:rPr u="none" spc="480" dirty="0"/>
              <a:t>th</a:t>
            </a:r>
            <a:r>
              <a:rPr u="none" spc="-5" dirty="0"/>
              <a:t>e  </a:t>
            </a:r>
            <a:r>
              <a:rPr u="none" spc="430" dirty="0"/>
              <a:t>Financial	</a:t>
            </a:r>
            <a:r>
              <a:rPr u="none" spc="395" dirty="0"/>
              <a:t>Market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922395"/>
            <a:chOff x="246244" y="218604"/>
            <a:chExt cx="11918950" cy="3922395"/>
          </a:xfrm>
        </p:grpSpPr>
        <p:sp>
          <p:nvSpPr>
            <p:cNvPr id="7" name="object 7"/>
            <p:cNvSpPr/>
            <p:nvPr/>
          </p:nvSpPr>
          <p:spPr>
            <a:xfrm>
              <a:off x="7940126" y="4130876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083005" y="4646353"/>
            <a:ext cx="3942715" cy="2618105"/>
          </a:xfrm>
          <a:prstGeom prst="rect">
            <a:avLst/>
          </a:prstGeom>
        </p:spPr>
        <p:txBody>
          <a:bodyPr vert="horz" wrap="square" lIns="0" tIns="331470" rIns="0" bIns="0" rtlCol="0">
            <a:spAutoFit/>
          </a:bodyPr>
          <a:lstStyle/>
          <a:p>
            <a:pPr marL="484505" indent="-472440">
              <a:lnSpc>
                <a:spcPct val="100000"/>
              </a:lnSpc>
              <a:spcBef>
                <a:spcPts val="2610"/>
              </a:spcBef>
              <a:buFont typeface="Wingdings"/>
              <a:buChar char=""/>
              <a:tabLst>
                <a:tab pos="485140" algn="l"/>
              </a:tabLst>
            </a:pPr>
            <a:r>
              <a:rPr sz="3700" spc="5" dirty="0">
                <a:solidFill>
                  <a:srgbClr val="FFFFFF"/>
                </a:solidFill>
                <a:latin typeface="Garamond"/>
                <a:cs typeface="Garamond"/>
              </a:rPr>
              <a:t>Buy-Side</a:t>
            </a:r>
            <a:r>
              <a:rPr sz="3700" spc="-8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700" spc="-5" dirty="0">
                <a:solidFill>
                  <a:srgbClr val="FFFFFF"/>
                </a:solidFill>
                <a:latin typeface="Garamond"/>
                <a:cs typeface="Garamond"/>
              </a:rPr>
              <a:t>Investors</a:t>
            </a:r>
            <a:endParaRPr sz="3700">
              <a:latin typeface="Garamond"/>
              <a:cs typeface="Garamond"/>
            </a:endParaRPr>
          </a:p>
          <a:p>
            <a:pPr marL="948055" lvl="1" indent="-473075">
              <a:lnSpc>
                <a:spcPct val="100000"/>
              </a:lnSpc>
              <a:spcBef>
                <a:spcPts val="2515"/>
              </a:spcBef>
              <a:buFont typeface="Wingdings"/>
              <a:buChar char=""/>
              <a:tabLst>
                <a:tab pos="948690" algn="l"/>
              </a:tabLst>
            </a:pPr>
            <a:r>
              <a:rPr sz="3700" dirty="0">
                <a:solidFill>
                  <a:srgbClr val="FFFFFF"/>
                </a:solidFill>
                <a:latin typeface="Garamond"/>
                <a:cs typeface="Garamond"/>
              </a:rPr>
              <a:t>Central</a:t>
            </a:r>
            <a:r>
              <a:rPr sz="3700" spc="-4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700" spc="10" dirty="0">
                <a:solidFill>
                  <a:srgbClr val="FFFFFF"/>
                </a:solidFill>
                <a:latin typeface="Garamond"/>
                <a:cs typeface="Garamond"/>
              </a:rPr>
              <a:t>Banks</a:t>
            </a:r>
            <a:endParaRPr sz="3700">
              <a:latin typeface="Garamond"/>
              <a:cs typeface="Garamond"/>
            </a:endParaRPr>
          </a:p>
          <a:p>
            <a:pPr marL="1290320" lvl="2" indent="-473075">
              <a:lnSpc>
                <a:spcPct val="100000"/>
              </a:lnSpc>
              <a:spcBef>
                <a:spcPts val="2060"/>
              </a:spcBef>
              <a:buFont typeface="Wingdings"/>
              <a:buChar char=""/>
              <a:tabLst>
                <a:tab pos="1290955" algn="l"/>
              </a:tabLst>
            </a:pPr>
            <a:r>
              <a:rPr sz="3700" spc="-5" dirty="0">
                <a:solidFill>
                  <a:srgbClr val="FFFFFF"/>
                </a:solidFill>
                <a:latin typeface="Garamond"/>
                <a:cs typeface="Garamond"/>
              </a:rPr>
              <a:t>Regulators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42229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601345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4735"/>
              </a:spcBef>
              <a:tabLst>
                <a:tab pos="3133090" algn="l"/>
              </a:tabLst>
            </a:pPr>
            <a:r>
              <a:rPr sz="4950" b="1" spc="360" dirty="0">
                <a:latin typeface="Garamond"/>
                <a:cs typeface="Garamond"/>
              </a:rPr>
              <a:t>Buy-</a:t>
            </a:r>
            <a:r>
              <a:rPr sz="4950" b="1" spc="-750" dirty="0">
                <a:latin typeface="Garamond"/>
                <a:cs typeface="Garamond"/>
              </a:rPr>
              <a:t> </a:t>
            </a:r>
            <a:r>
              <a:rPr sz="4950" b="1" spc="360" dirty="0">
                <a:latin typeface="Garamond"/>
                <a:cs typeface="Garamond"/>
              </a:rPr>
              <a:t>Side	</a:t>
            </a:r>
            <a:r>
              <a:rPr sz="4950" b="1" spc="420" dirty="0">
                <a:latin typeface="Garamond"/>
                <a:cs typeface="Garamond"/>
              </a:rPr>
              <a:t>Investors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5" dirty="0">
                <a:latin typeface="Garamond"/>
                <a:cs typeface="Garamond"/>
              </a:rPr>
              <a:t>Funds that </a:t>
            </a:r>
            <a:r>
              <a:rPr sz="2950" spc="-5" dirty="0">
                <a:latin typeface="Garamond"/>
                <a:cs typeface="Garamond"/>
              </a:rPr>
              <a:t>purchase </a:t>
            </a:r>
            <a:r>
              <a:rPr sz="2950" spc="-15" dirty="0">
                <a:latin typeface="Garamond"/>
                <a:cs typeface="Garamond"/>
              </a:rPr>
              <a:t>stocks, securities, </a:t>
            </a:r>
            <a:r>
              <a:rPr sz="2950" spc="5" dirty="0">
                <a:latin typeface="Garamond"/>
                <a:cs typeface="Garamond"/>
              </a:rPr>
              <a:t>and other financial products</a:t>
            </a:r>
            <a:r>
              <a:rPr sz="2950" spc="7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based</a:t>
            </a:r>
            <a:endParaRPr sz="2950">
              <a:latin typeface="Garamond"/>
              <a:cs typeface="Garamond"/>
            </a:endParaRPr>
          </a:p>
          <a:p>
            <a:pPr marL="847090" algn="ctr">
              <a:lnSpc>
                <a:spcPct val="100000"/>
              </a:lnSpc>
              <a:spcBef>
                <a:spcPts val="25"/>
              </a:spcBef>
              <a:tabLst>
                <a:tab pos="5118100" algn="l"/>
              </a:tabLst>
            </a:pPr>
            <a:r>
              <a:rPr sz="2950" spc="10" dirty="0">
                <a:latin typeface="Garamond"/>
                <a:cs typeface="Garamond"/>
              </a:rPr>
              <a:t>on the </a:t>
            </a:r>
            <a:r>
              <a:rPr sz="2950" dirty="0">
                <a:latin typeface="Garamond"/>
                <a:cs typeface="Garamond"/>
              </a:rPr>
              <a:t>needs </a:t>
            </a:r>
            <a:r>
              <a:rPr sz="2950" spc="10" dirty="0">
                <a:latin typeface="Garamond"/>
                <a:cs typeface="Garamond"/>
              </a:rPr>
              <a:t>and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20" dirty="0">
                <a:latin typeface="Garamond"/>
                <a:cs typeface="Garamond"/>
              </a:rPr>
              <a:t>strategy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their </a:t>
            </a:r>
            <a:r>
              <a:rPr sz="2950" spc="-20" dirty="0">
                <a:latin typeface="Garamond"/>
                <a:cs typeface="Garamond"/>
              </a:rPr>
              <a:t>company’s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-30" dirty="0">
                <a:latin typeface="Garamond"/>
                <a:cs typeface="Garamond"/>
              </a:rPr>
              <a:t>client’s </a:t>
            </a:r>
            <a:r>
              <a:rPr sz="2950" spc="10" dirty="0">
                <a:latin typeface="Garamond"/>
                <a:cs typeface="Garamond"/>
              </a:rPr>
              <a:t>portfolio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-20" dirty="0">
                <a:latin typeface="Garamond"/>
                <a:cs typeface="Garamond"/>
              </a:rPr>
              <a:t>needs.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Garamond"/>
              <a:cs typeface="Garamond"/>
            </a:endParaRPr>
          </a:p>
          <a:p>
            <a:pPr marL="2311400" marR="1662430" indent="-472440">
              <a:lnSpc>
                <a:spcPct val="1006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-5" dirty="0">
                <a:latin typeface="Garamond"/>
                <a:cs typeface="Garamond"/>
              </a:rPr>
              <a:t>Make </a:t>
            </a:r>
            <a:r>
              <a:rPr sz="2950" dirty="0">
                <a:latin typeface="Garamond"/>
                <a:cs typeface="Garamond"/>
              </a:rPr>
              <a:t>direct </a:t>
            </a:r>
            <a:r>
              <a:rPr sz="2950" spc="-5" dirty="0">
                <a:latin typeface="Garamond"/>
                <a:cs typeface="Garamond"/>
              </a:rPr>
              <a:t>investments </a:t>
            </a:r>
            <a:r>
              <a:rPr sz="2950" dirty="0">
                <a:latin typeface="Garamond"/>
                <a:cs typeface="Garamond"/>
              </a:rPr>
              <a:t>in public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spc="-15" dirty="0">
                <a:latin typeface="Garamond"/>
                <a:cs typeface="Garamond"/>
              </a:rPr>
              <a:t>private markets, </a:t>
            </a:r>
            <a:r>
              <a:rPr sz="2950" dirty="0">
                <a:latin typeface="Garamond"/>
                <a:cs typeface="Garamond"/>
              </a:rPr>
              <a:t>rather </a:t>
            </a:r>
            <a:r>
              <a:rPr sz="2950" spc="5" dirty="0">
                <a:latin typeface="Garamond"/>
                <a:cs typeface="Garamond"/>
              </a:rPr>
              <a:t>than </a:t>
            </a:r>
            <a:r>
              <a:rPr sz="2950" dirty="0">
                <a:latin typeface="Garamond"/>
                <a:cs typeface="Garamond"/>
              </a:rPr>
              <a:t>just  </a:t>
            </a:r>
            <a:r>
              <a:rPr sz="2950" spc="5" dirty="0">
                <a:latin typeface="Garamond"/>
                <a:cs typeface="Garamond"/>
              </a:rPr>
              <a:t>assist the </a:t>
            </a:r>
            <a:r>
              <a:rPr sz="2950" spc="-10" dirty="0">
                <a:latin typeface="Garamond"/>
                <a:cs typeface="Garamond"/>
              </a:rPr>
              <a:t>investing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5" dirty="0">
                <a:latin typeface="Garamond"/>
                <a:cs typeface="Garamond"/>
              </a:rPr>
              <a:t>with recommendations </a:t>
            </a:r>
            <a:r>
              <a:rPr sz="2950" dirty="0">
                <a:latin typeface="Garamond"/>
                <a:cs typeface="Garamond"/>
              </a:rPr>
              <a:t>(sell-side)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-20" dirty="0">
                <a:latin typeface="Garamond"/>
                <a:cs typeface="Garamond"/>
              </a:rPr>
              <a:t>Vary </a:t>
            </a:r>
            <a:r>
              <a:rPr sz="2950" spc="5" dirty="0">
                <a:latin typeface="Garamond"/>
                <a:cs typeface="Garamond"/>
              </a:rPr>
              <a:t>in size – can </a:t>
            </a:r>
            <a:r>
              <a:rPr sz="2950" spc="10" dirty="0">
                <a:latin typeface="Garamond"/>
                <a:cs typeface="Garamond"/>
              </a:rPr>
              <a:t>range </a:t>
            </a:r>
            <a:r>
              <a:rPr sz="2950" spc="5" dirty="0">
                <a:latin typeface="Garamond"/>
                <a:cs typeface="Garamond"/>
              </a:rPr>
              <a:t>from $50 million to </a:t>
            </a:r>
            <a:r>
              <a:rPr sz="2950" dirty="0">
                <a:latin typeface="Garamond"/>
                <a:cs typeface="Garamond"/>
              </a:rPr>
              <a:t>$5</a:t>
            </a:r>
            <a:r>
              <a:rPr sz="2950" spc="3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trillion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2950" spc="5" dirty="0">
                <a:latin typeface="Garamond"/>
                <a:cs typeface="Garamond"/>
              </a:rPr>
              <a:t>Examples:</a:t>
            </a:r>
            <a:endParaRPr sz="295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"/>
              <a:tabLst>
                <a:tab pos="3066415" algn="l"/>
              </a:tabLst>
            </a:pPr>
            <a:r>
              <a:rPr sz="2950" spc="10" dirty="0">
                <a:latin typeface="Garamond"/>
                <a:cs typeface="Garamond"/>
              </a:rPr>
              <a:t>Hedge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Funds</a:t>
            </a:r>
            <a:endParaRPr sz="295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"/>
              <a:tabLst>
                <a:tab pos="3066415" algn="l"/>
              </a:tabLst>
            </a:pPr>
            <a:r>
              <a:rPr sz="2950" spc="-15" dirty="0">
                <a:latin typeface="Garamond"/>
                <a:cs typeface="Garamond"/>
              </a:rPr>
              <a:t>Private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Equity</a:t>
            </a:r>
            <a:endParaRPr sz="295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"/>
              <a:tabLst>
                <a:tab pos="3066415" algn="l"/>
              </a:tabLst>
            </a:pPr>
            <a:r>
              <a:rPr sz="2950" spc="-30" dirty="0">
                <a:latin typeface="Garamond"/>
                <a:cs typeface="Garamond"/>
              </a:rPr>
              <a:t>Venture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Capital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2597785" algn="l"/>
              </a:tabLst>
            </a:pPr>
            <a:r>
              <a:rPr sz="4950" b="1" spc="409" dirty="0">
                <a:latin typeface="Garamond"/>
                <a:cs typeface="Garamond"/>
              </a:rPr>
              <a:t>Central	</a:t>
            </a:r>
            <a:r>
              <a:rPr sz="4950" b="1" spc="385" dirty="0">
                <a:latin typeface="Garamond"/>
                <a:cs typeface="Garamond"/>
              </a:rPr>
              <a:t>Banks</a:t>
            </a:r>
            <a:endParaRPr sz="4950">
              <a:latin typeface="Garamond"/>
              <a:cs typeface="Garamond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6244" y="218604"/>
            <a:ext cx="16687165" cy="8375015"/>
            <a:chOff x="246244" y="218604"/>
            <a:chExt cx="16687165" cy="8375015"/>
          </a:xfrm>
        </p:grpSpPr>
        <p:sp>
          <p:nvSpPr>
            <p:cNvPr id="4" name="object 4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5999" y="4449988"/>
              <a:ext cx="3251431" cy="40630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3625" y="4392196"/>
              <a:ext cx="3306711" cy="41359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6682" y="4424861"/>
              <a:ext cx="3334350" cy="41685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94713" y="4409785"/>
              <a:ext cx="3138360" cy="41333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2597785" algn="l"/>
              </a:tabLst>
            </a:pPr>
            <a:r>
              <a:rPr sz="4950" b="1" spc="409" dirty="0">
                <a:latin typeface="Garamond"/>
                <a:cs typeface="Garamond"/>
              </a:rPr>
              <a:t>Central	</a:t>
            </a:r>
            <a:r>
              <a:rPr sz="4950" b="1" spc="385" dirty="0">
                <a:latin typeface="Garamond"/>
                <a:cs typeface="Garamond"/>
              </a:rPr>
              <a:t>Banks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spc="10" dirty="0">
                <a:latin typeface="Garamond"/>
                <a:cs typeface="Garamond"/>
              </a:rPr>
              <a:t>An </a:t>
            </a:r>
            <a:r>
              <a:rPr sz="2950" b="1" dirty="0">
                <a:latin typeface="Garamond"/>
                <a:cs typeface="Garamond"/>
              </a:rPr>
              <a:t>independent </a:t>
            </a:r>
            <a:r>
              <a:rPr sz="2950" spc="5" dirty="0">
                <a:latin typeface="Garamond"/>
                <a:cs typeface="Garamond"/>
              </a:rPr>
              <a:t>national authority that </a:t>
            </a:r>
            <a:r>
              <a:rPr sz="2950" dirty="0">
                <a:latin typeface="Garamond"/>
                <a:cs typeface="Garamond"/>
              </a:rPr>
              <a:t>conducts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15" dirty="0">
                <a:latin typeface="Garamond"/>
                <a:cs typeface="Garamond"/>
              </a:rPr>
              <a:t>monetary</a:t>
            </a:r>
            <a:endParaRPr sz="2950">
              <a:latin typeface="Garamond"/>
              <a:cs typeface="Garamond"/>
            </a:endParaRPr>
          </a:p>
          <a:p>
            <a:pPr marL="2311400" marR="1096645">
              <a:lnSpc>
                <a:spcPct val="100600"/>
              </a:lnSpc>
            </a:pPr>
            <a:r>
              <a:rPr sz="2950" spc="-35" dirty="0">
                <a:latin typeface="Garamond"/>
                <a:cs typeface="Garamond"/>
              </a:rPr>
              <a:t>policy, </a:t>
            </a:r>
            <a:r>
              <a:rPr sz="2950" dirty="0">
                <a:latin typeface="Garamond"/>
                <a:cs typeface="Garamond"/>
              </a:rPr>
              <a:t>regulates </a:t>
            </a:r>
            <a:r>
              <a:rPr sz="2950" spc="-10" dirty="0">
                <a:latin typeface="Garamond"/>
                <a:cs typeface="Garamond"/>
              </a:rPr>
              <a:t>banks,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spc="-5" dirty="0">
                <a:latin typeface="Garamond"/>
                <a:cs typeface="Garamond"/>
              </a:rPr>
              <a:t>provides </a:t>
            </a:r>
            <a:r>
              <a:rPr sz="2950" dirty="0">
                <a:latin typeface="Garamond"/>
                <a:cs typeface="Garamond"/>
              </a:rPr>
              <a:t>financial </a:t>
            </a:r>
            <a:r>
              <a:rPr sz="2950" spc="10" dirty="0">
                <a:latin typeface="Garamond"/>
                <a:cs typeface="Garamond"/>
              </a:rPr>
              <a:t>services </a:t>
            </a:r>
            <a:r>
              <a:rPr sz="2950" dirty="0">
                <a:latin typeface="Garamond"/>
                <a:cs typeface="Garamond"/>
              </a:rPr>
              <a:t>including </a:t>
            </a:r>
            <a:r>
              <a:rPr sz="2950" spc="5" dirty="0">
                <a:latin typeface="Garamond"/>
                <a:cs typeface="Garamond"/>
              </a:rPr>
              <a:t>economic  </a:t>
            </a:r>
            <a:r>
              <a:rPr sz="2950" spc="-5" dirty="0">
                <a:latin typeface="Garamond"/>
                <a:cs typeface="Garamond"/>
              </a:rPr>
              <a:t>research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8438515" algn="l"/>
              </a:tabLst>
            </a:pPr>
            <a:r>
              <a:rPr sz="2950" dirty="0">
                <a:latin typeface="Garamond"/>
                <a:cs typeface="Garamond"/>
              </a:rPr>
              <a:t>Central </a:t>
            </a:r>
            <a:r>
              <a:rPr sz="2950" spc="5" dirty="0">
                <a:latin typeface="Garamond"/>
                <a:cs typeface="Garamond"/>
              </a:rPr>
              <a:t>Banks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15" dirty="0">
                <a:latin typeface="Garamond"/>
                <a:cs typeface="Garamond"/>
              </a:rPr>
              <a:t>important</a:t>
            </a:r>
            <a:r>
              <a:rPr sz="2950" spc="3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role of	</a:t>
            </a:r>
            <a:r>
              <a:rPr sz="2950" b="1" spc="5" dirty="0">
                <a:latin typeface="Garamond"/>
                <a:cs typeface="Garamond"/>
              </a:rPr>
              <a:t>setting the interest rate </a:t>
            </a:r>
            <a:r>
              <a:rPr sz="2950" spc="5" dirty="0">
                <a:latin typeface="Garamond"/>
                <a:cs typeface="Garamond"/>
              </a:rPr>
              <a:t>so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as</a:t>
            </a:r>
            <a:endParaRPr sz="2950">
              <a:latin typeface="Garamond"/>
              <a:cs typeface="Garamond"/>
            </a:endParaRPr>
          </a:p>
          <a:p>
            <a:pPr marL="2311400">
              <a:lnSpc>
                <a:spcPct val="100000"/>
              </a:lnSpc>
              <a:spcBef>
                <a:spcPts val="25"/>
              </a:spcBef>
            </a:pPr>
            <a:r>
              <a:rPr sz="2950" spc="5" dirty="0">
                <a:latin typeface="Garamond"/>
                <a:cs typeface="Garamond"/>
              </a:rPr>
              <a:t>to </a:t>
            </a:r>
            <a:r>
              <a:rPr sz="2950" spc="15" dirty="0">
                <a:latin typeface="Garamond"/>
                <a:cs typeface="Garamond"/>
              </a:rPr>
              <a:t>manage </a:t>
            </a:r>
            <a:r>
              <a:rPr sz="2950" spc="5" dirty="0">
                <a:latin typeface="Garamond"/>
                <a:cs typeface="Garamond"/>
              </a:rPr>
              <a:t>economic </a:t>
            </a:r>
            <a:r>
              <a:rPr sz="2950" spc="10" dirty="0">
                <a:latin typeface="Garamond"/>
                <a:cs typeface="Garamond"/>
              </a:rPr>
              <a:t>growth, inflation, </a:t>
            </a:r>
            <a:r>
              <a:rPr sz="2950" spc="5" dirty="0">
                <a:latin typeface="Garamond"/>
                <a:cs typeface="Garamond"/>
              </a:rPr>
              <a:t>and the </a:t>
            </a:r>
            <a:r>
              <a:rPr sz="2950" spc="-15" dirty="0">
                <a:latin typeface="Garamond"/>
                <a:cs typeface="Garamond"/>
              </a:rPr>
              <a:t>country’s </a:t>
            </a:r>
            <a:r>
              <a:rPr sz="2950" spc="-10" dirty="0">
                <a:latin typeface="Garamond"/>
                <a:cs typeface="Garamond"/>
              </a:rPr>
              <a:t>exchange</a:t>
            </a:r>
            <a:r>
              <a:rPr sz="2950" spc="-4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rate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2312035" algn="l"/>
                <a:tab pos="6571615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-5" dirty="0">
                <a:latin typeface="Garamond"/>
                <a:cs typeface="Garamond"/>
              </a:rPr>
              <a:t>is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5" dirty="0">
                <a:latin typeface="Garamond"/>
                <a:cs typeface="Garamond"/>
              </a:rPr>
              <a:t>dual</a:t>
            </a:r>
            <a:r>
              <a:rPr sz="2950" spc="3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mandate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-35" dirty="0">
                <a:latin typeface="Garamond"/>
                <a:cs typeface="Garamond"/>
              </a:rPr>
              <a:t>Fed?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6496050" algn="l"/>
                <a:tab pos="1025017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10" dirty="0">
                <a:latin typeface="Garamond"/>
                <a:cs typeface="Garamond"/>
              </a:rPr>
              <a:t>some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examples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of	Central </a:t>
            </a:r>
            <a:r>
              <a:rPr sz="2950" spc="5" dirty="0">
                <a:latin typeface="Garamond"/>
                <a:cs typeface="Garamond"/>
              </a:rPr>
              <a:t>Banks</a:t>
            </a:r>
            <a:r>
              <a:rPr sz="2950" spc="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outside 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US?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7620" algn="ctr">
              <a:lnSpc>
                <a:spcPct val="100000"/>
              </a:lnSpc>
            </a:pPr>
            <a:r>
              <a:rPr sz="4950" b="1" spc="434" dirty="0">
                <a:latin typeface="Garamond"/>
                <a:cs typeface="Garamond"/>
              </a:rPr>
              <a:t>Regulators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marR="1307465" indent="-472440">
              <a:lnSpc>
                <a:spcPct val="100699"/>
              </a:lnSpc>
              <a:spcBef>
                <a:spcPts val="4815"/>
              </a:spcBef>
              <a:buFont typeface="Wingdings"/>
              <a:buChar char=""/>
              <a:tabLst>
                <a:tab pos="2312035" algn="l"/>
                <a:tab pos="4983480" algn="l"/>
              </a:tabLst>
            </a:pPr>
            <a:r>
              <a:rPr sz="2950" spc="20" dirty="0">
                <a:latin typeface="Garamond"/>
                <a:cs typeface="Garamond"/>
              </a:rPr>
              <a:t>The</a:t>
            </a:r>
            <a:r>
              <a:rPr sz="2950" spc="5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objectives</a:t>
            </a:r>
            <a:r>
              <a:rPr sz="2950" spc="45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of	</a:t>
            </a:r>
            <a:r>
              <a:rPr sz="2950" spc="5" dirty="0">
                <a:latin typeface="Garamond"/>
                <a:cs typeface="Garamond"/>
              </a:rPr>
              <a:t>financial </a:t>
            </a:r>
            <a:r>
              <a:rPr sz="2950" dirty="0">
                <a:latin typeface="Garamond"/>
                <a:cs typeface="Garamond"/>
              </a:rPr>
              <a:t>regulators are </a:t>
            </a:r>
            <a:r>
              <a:rPr sz="2950" spc="5" dirty="0">
                <a:latin typeface="Garamond"/>
                <a:cs typeface="Garamond"/>
              </a:rPr>
              <a:t>to maintain </a:t>
            </a:r>
            <a:r>
              <a:rPr sz="2950" spc="-5" dirty="0">
                <a:latin typeface="Garamond"/>
                <a:cs typeface="Garamond"/>
              </a:rPr>
              <a:t>market confidence,  </a:t>
            </a:r>
            <a:r>
              <a:rPr sz="2950" spc="5" dirty="0">
                <a:latin typeface="Garamond"/>
                <a:cs typeface="Garamond"/>
              </a:rPr>
              <a:t>ensure </a:t>
            </a:r>
            <a:r>
              <a:rPr sz="2950" dirty="0">
                <a:latin typeface="Garamond"/>
                <a:cs typeface="Garamond"/>
              </a:rPr>
              <a:t>financial </a:t>
            </a:r>
            <a:r>
              <a:rPr sz="2950" spc="-25" dirty="0">
                <a:latin typeface="Garamond"/>
                <a:cs typeface="Garamond"/>
              </a:rPr>
              <a:t>stability,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dirty="0">
                <a:latin typeface="Garamond"/>
                <a:cs typeface="Garamond"/>
              </a:rPr>
              <a:t>provide </a:t>
            </a:r>
            <a:r>
              <a:rPr sz="2950" spc="5" dirty="0">
                <a:latin typeface="Garamond"/>
                <a:cs typeface="Garamond"/>
              </a:rPr>
              <a:t>consumer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protection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marR="1551940" indent="-472440">
              <a:lnSpc>
                <a:spcPct val="100600"/>
              </a:lnSpc>
              <a:spcBef>
                <a:spcPts val="5"/>
              </a:spcBef>
              <a:buFont typeface="Wingdings"/>
              <a:buChar char=""/>
              <a:tabLst>
                <a:tab pos="2312035" algn="l"/>
                <a:tab pos="7350125" algn="l"/>
              </a:tabLst>
            </a:pPr>
            <a:r>
              <a:rPr sz="2950" spc="10" dirty="0">
                <a:latin typeface="Garamond"/>
                <a:cs typeface="Garamond"/>
              </a:rPr>
              <a:t>There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10" dirty="0">
                <a:latin typeface="Garamond"/>
                <a:cs typeface="Garamond"/>
              </a:rPr>
              <a:t>many </a:t>
            </a:r>
            <a:r>
              <a:rPr sz="2950" dirty="0">
                <a:latin typeface="Garamond"/>
                <a:cs typeface="Garamond"/>
              </a:rPr>
              <a:t>different</a:t>
            </a:r>
            <a:r>
              <a:rPr sz="2950" spc="4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types of	</a:t>
            </a:r>
            <a:r>
              <a:rPr sz="2950" dirty="0">
                <a:latin typeface="Garamond"/>
                <a:cs typeface="Garamond"/>
              </a:rPr>
              <a:t>regulators </a:t>
            </a:r>
            <a:r>
              <a:rPr sz="2950" spc="5" dirty="0">
                <a:latin typeface="Garamond"/>
                <a:cs typeface="Garamond"/>
              </a:rPr>
              <a:t>– </a:t>
            </a:r>
            <a:r>
              <a:rPr sz="2950" spc="-50" dirty="0">
                <a:latin typeface="Garamond"/>
                <a:cs typeface="Garamond"/>
              </a:rPr>
              <a:t>eg. </a:t>
            </a:r>
            <a:r>
              <a:rPr sz="2950" spc="-5" dirty="0">
                <a:latin typeface="Garamond"/>
                <a:cs typeface="Garamond"/>
              </a:rPr>
              <a:t>Securities </a:t>
            </a:r>
            <a:r>
              <a:rPr sz="2950" spc="5" dirty="0">
                <a:latin typeface="Garamond"/>
                <a:cs typeface="Garamond"/>
              </a:rPr>
              <a:t>and  </a:t>
            </a:r>
            <a:r>
              <a:rPr sz="2950" spc="-5" dirty="0">
                <a:latin typeface="Garamond"/>
                <a:cs typeface="Garamond"/>
              </a:rPr>
              <a:t>Exchange </a:t>
            </a:r>
            <a:r>
              <a:rPr sz="2950" spc="5" dirty="0">
                <a:latin typeface="Garamond"/>
                <a:cs typeface="Garamond"/>
              </a:rPr>
              <a:t>Commission (SEC), </a:t>
            </a:r>
            <a:r>
              <a:rPr sz="2950" dirty="0">
                <a:latin typeface="Garamond"/>
                <a:cs typeface="Garamond"/>
              </a:rPr>
              <a:t>Financial </a:t>
            </a:r>
            <a:r>
              <a:rPr sz="2950" spc="15" dirty="0">
                <a:latin typeface="Garamond"/>
                <a:cs typeface="Garamond"/>
              </a:rPr>
              <a:t>Industry </a:t>
            </a:r>
            <a:r>
              <a:rPr sz="2950" dirty="0">
                <a:latin typeface="Garamond"/>
                <a:cs typeface="Garamond"/>
              </a:rPr>
              <a:t>Regulatory Authority  </a:t>
            </a:r>
            <a:r>
              <a:rPr sz="2950" spc="10" dirty="0">
                <a:latin typeface="Garamond"/>
                <a:cs typeface="Garamond"/>
              </a:rPr>
              <a:t>(FINRA), Commodity </a:t>
            </a:r>
            <a:r>
              <a:rPr sz="2950" dirty="0">
                <a:latin typeface="Garamond"/>
                <a:cs typeface="Garamond"/>
              </a:rPr>
              <a:t>Futures </a:t>
            </a:r>
            <a:r>
              <a:rPr sz="2950" spc="-20" dirty="0">
                <a:latin typeface="Garamond"/>
                <a:cs typeface="Garamond"/>
              </a:rPr>
              <a:t>Trading </a:t>
            </a:r>
            <a:r>
              <a:rPr sz="2950" spc="10" dirty="0">
                <a:latin typeface="Garamond"/>
                <a:cs typeface="Garamond"/>
              </a:rPr>
              <a:t>Commission </a:t>
            </a:r>
            <a:r>
              <a:rPr sz="2950" spc="5" dirty="0">
                <a:latin typeface="Garamond"/>
                <a:cs typeface="Garamond"/>
              </a:rPr>
              <a:t>(CFTC),</a:t>
            </a:r>
            <a:r>
              <a:rPr sz="2950" spc="-45" dirty="0">
                <a:latin typeface="Garamond"/>
                <a:cs typeface="Garamond"/>
              </a:rPr>
              <a:t> </a:t>
            </a:r>
            <a:r>
              <a:rPr sz="2950" spc="-20" dirty="0">
                <a:latin typeface="Garamond"/>
                <a:cs typeface="Garamond"/>
              </a:rPr>
              <a:t>etc.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95"/>
              </a:spcBef>
              <a:tabLst>
                <a:tab pos="2005964" algn="l"/>
              </a:tabLst>
            </a:pPr>
            <a:r>
              <a:rPr spc="385" dirty="0"/>
              <a:t>Asset	</a:t>
            </a:r>
            <a:r>
              <a:rPr spc="409" dirty="0"/>
              <a:t>Classes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70329" y="2653544"/>
            <a:ext cx="6671309" cy="629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4445" algn="ctr">
              <a:lnSpc>
                <a:spcPct val="100000"/>
              </a:lnSpc>
              <a:spcBef>
                <a:spcPts val="105"/>
              </a:spcBef>
            </a:pP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Grouping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of </a:t>
            </a:r>
            <a:r>
              <a:rPr sz="3300" spc="-10" dirty="0">
                <a:solidFill>
                  <a:srgbClr val="FFFFFF"/>
                </a:solidFill>
                <a:latin typeface="Garamond"/>
                <a:cs typeface="Garamond"/>
              </a:rPr>
              <a:t>investments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that exhibit  similar </a:t>
            </a:r>
            <a:r>
              <a:rPr sz="3300" spc="-15" dirty="0">
                <a:solidFill>
                  <a:srgbClr val="FFFFFF"/>
                </a:solidFill>
                <a:latin typeface="Garamond"/>
                <a:cs typeface="Garamond"/>
              </a:rPr>
              <a:t>characteristics, </a:t>
            </a:r>
            <a:r>
              <a:rPr sz="3300" spc="-20" dirty="0">
                <a:solidFill>
                  <a:srgbClr val="FFFFFF"/>
                </a:solidFill>
                <a:latin typeface="Garamond"/>
                <a:cs typeface="Garamond"/>
              </a:rPr>
              <a:t>behave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similarly to  </a:t>
            </a: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one </a:t>
            </a:r>
            <a:r>
              <a:rPr sz="3300" spc="-15" dirty="0">
                <a:solidFill>
                  <a:srgbClr val="FFFFFF"/>
                </a:solidFill>
                <a:latin typeface="Garamond"/>
                <a:cs typeface="Garamond"/>
              </a:rPr>
              <a:t>another, </a:t>
            </a: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and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are subject to the same  </a:t>
            </a:r>
            <a:r>
              <a:rPr sz="3300" spc="-10" dirty="0">
                <a:solidFill>
                  <a:srgbClr val="FFFFFF"/>
                </a:solidFill>
                <a:latin typeface="Garamond"/>
                <a:cs typeface="Garamond"/>
              </a:rPr>
              <a:t>laws </a:t>
            </a:r>
            <a:r>
              <a:rPr sz="3300" spc="-5" dirty="0">
                <a:solidFill>
                  <a:srgbClr val="FFFFFF"/>
                </a:solidFill>
                <a:latin typeface="Garamond"/>
                <a:cs typeface="Garamond"/>
              </a:rPr>
              <a:t>and</a:t>
            </a:r>
            <a:r>
              <a:rPr sz="3300" spc="-2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regulations</a:t>
            </a:r>
            <a:endParaRPr sz="3300">
              <a:latin typeface="Garamond"/>
              <a:cs typeface="Garamond"/>
            </a:endParaRPr>
          </a:p>
          <a:p>
            <a:pPr marL="3028315" indent="-473709">
              <a:lnSpc>
                <a:spcPct val="100000"/>
              </a:lnSpc>
              <a:spcBef>
                <a:spcPts val="3025"/>
              </a:spcBef>
              <a:buFont typeface="Wingdings"/>
              <a:buChar char=""/>
              <a:tabLst>
                <a:tab pos="3028950" algn="l"/>
              </a:tabLst>
            </a:pP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Equity</a:t>
            </a:r>
            <a:endParaRPr sz="3300">
              <a:latin typeface="Garamond"/>
              <a:cs typeface="Garamond"/>
            </a:endParaRPr>
          </a:p>
          <a:p>
            <a:pPr marL="2468245" indent="-473075">
              <a:lnSpc>
                <a:spcPct val="100000"/>
              </a:lnSpc>
              <a:spcBef>
                <a:spcPts val="2675"/>
              </a:spcBef>
              <a:buFont typeface="Wingdings"/>
              <a:buChar char=""/>
              <a:tabLst>
                <a:tab pos="2468880" algn="l"/>
              </a:tabLst>
            </a:pPr>
            <a:r>
              <a:rPr sz="3300" spc="-10" dirty="0">
                <a:solidFill>
                  <a:srgbClr val="FFFFFF"/>
                </a:solidFill>
                <a:latin typeface="Garamond"/>
                <a:cs typeface="Garamond"/>
              </a:rPr>
              <a:t>Fixed</a:t>
            </a:r>
            <a:r>
              <a:rPr sz="3300" spc="-4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Income</a:t>
            </a:r>
            <a:endParaRPr sz="3300">
              <a:latin typeface="Garamond"/>
              <a:cs typeface="Garamond"/>
            </a:endParaRPr>
          </a:p>
          <a:p>
            <a:pPr marL="2524760" lvl="1" indent="-473075">
              <a:lnSpc>
                <a:spcPct val="100000"/>
              </a:lnSpc>
              <a:spcBef>
                <a:spcPts val="2670"/>
              </a:spcBef>
              <a:buFont typeface="Wingdings"/>
              <a:buChar char=""/>
              <a:tabLst>
                <a:tab pos="2525395" algn="l"/>
              </a:tabLst>
            </a:pPr>
            <a:r>
              <a:rPr sz="3300" dirty="0">
                <a:solidFill>
                  <a:srgbClr val="FFFFFF"/>
                </a:solidFill>
                <a:latin typeface="Garamond"/>
                <a:cs typeface="Garamond"/>
              </a:rPr>
              <a:t>Commodities</a:t>
            </a:r>
            <a:endParaRPr sz="3300">
              <a:latin typeface="Garamond"/>
              <a:cs typeface="Garamond"/>
            </a:endParaRPr>
          </a:p>
          <a:p>
            <a:pPr marL="2693670" lvl="2" indent="-473075">
              <a:lnSpc>
                <a:spcPct val="100000"/>
              </a:lnSpc>
              <a:spcBef>
                <a:spcPts val="2675"/>
              </a:spcBef>
              <a:buFont typeface="Wingdings"/>
              <a:buChar char=""/>
              <a:tabLst>
                <a:tab pos="2694305" algn="l"/>
              </a:tabLst>
            </a:pPr>
            <a:r>
              <a:rPr sz="3300" spc="5" dirty="0">
                <a:solidFill>
                  <a:srgbClr val="FFFFFF"/>
                </a:solidFill>
                <a:latin typeface="Garamond"/>
                <a:cs typeface="Garamond"/>
              </a:rPr>
              <a:t>Currencies</a:t>
            </a:r>
            <a:endParaRPr sz="3300">
              <a:latin typeface="Garamond"/>
              <a:cs typeface="Garamond"/>
            </a:endParaRPr>
          </a:p>
          <a:p>
            <a:pPr marL="2684780" lvl="2" indent="-473075">
              <a:lnSpc>
                <a:spcPct val="100000"/>
              </a:lnSpc>
              <a:spcBef>
                <a:spcPts val="2675"/>
              </a:spcBef>
              <a:buFont typeface="Wingdings"/>
              <a:buChar char=""/>
              <a:tabLst>
                <a:tab pos="2685415" algn="l"/>
              </a:tabLst>
            </a:pPr>
            <a:r>
              <a:rPr sz="3300" spc="-20" dirty="0">
                <a:solidFill>
                  <a:srgbClr val="FFFFFF"/>
                </a:solidFill>
                <a:latin typeface="Garamond"/>
                <a:cs typeface="Garamond"/>
              </a:rPr>
              <a:t>Derivatives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91926" y="1457752"/>
            <a:ext cx="4079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08505" algn="l"/>
              </a:tabLst>
            </a:pP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53138" y="3257577"/>
            <a:ext cx="7631430" cy="3795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1430" algn="ctr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r>
              <a:rPr sz="4950" spc="20" dirty="0">
                <a:latin typeface="Garamond"/>
                <a:cs typeface="Garamond"/>
              </a:rPr>
              <a:t>The </a:t>
            </a:r>
            <a:r>
              <a:rPr sz="4950" spc="-5" dirty="0">
                <a:latin typeface="Garamond"/>
                <a:cs typeface="Garamond"/>
              </a:rPr>
              <a:t>mean, median, and </a:t>
            </a:r>
            <a:r>
              <a:rPr sz="4950" spc="10" dirty="0">
                <a:latin typeface="Garamond"/>
                <a:cs typeface="Garamond"/>
              </a:rPr>
              <a:t>range  </a:t>
            </a:r>
            <a:r>
              <a:rPr sz="4950" spc="-5" dirty="0">
                <a:latin typeface="Garamond"/>
                <a:cs typeface="Garamond"/>
              </a:rPr>
              <a:t>of	a</a:t>
            </a:r>
            <a:r>
              <a:rPr sz="4950" dirty="0">
                <a:latin typeface="Garamond"/>
                <a:cs typeface="Garamond"/>
              </a:rPr>
              <a:t> </a:t>
            </a:r>
            <a:r>
              <a:rPr sz="4950" spc="-10" dirty="0">
                <a:latin typeface="Garamond"/>
                <a:cs typeface="Garamond"/>
              </a:rPr>
              <a:t>set</a:t>
            </a:r>
            <a:r>
              <a:rPr sz="4950" spc="5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of	eight </a:t>
            </a:r>
            <a:r>
              <a:rPr sz="4950" spc="5" dirty="0">
                <a:latin typeface="Garamond"/>
                <a:cs typeface="Garamond"/>
              </a:rPr>
              <a:t>integers </a:t>
            </a:r>
            <a:r>
              <a:rPr sz="4950" spc="-5" dirty="0">
                <a:latin typeface="Garamond"/>
                <a:cs typeface="Garamond"/>
              </a:rPr>
              <a:t>are</a:t>
            </a:r>
            <a:r>
              <a:rPr sz="4950" spc="-55" dirty="0">
                <a:latin typeface="Garamond"/>
                <a:cs typeface="Garamond"/>
              </a:rPr>
              <a:t> </a:t>
            </a:r>
            <a:r>
              <a:rPr sz="4950" dirty="0">
                <a:latin typeface="Garamond"/>
                <a:cs typeface="Garamond"/>
              </a:rPr>
              <a:t>all  </a:t>
            </a:r>
            <a:r>
              <a:rPr sz="4950" spc="-5" dirty="0">
                <a:latin typeface="Garamond"/>
                <a:cs typeface="Garamond"/>
              </a:rPr>
              <a:t>equal to 8. </a:t>
            </a:r>
            <a:r>
              <a:rPr sz="4950" spc="-60" dirty="0">
                <a:latin typeface="Garamond"/>
                <a:cs typeface="Garamond"/>
              </a:rPr>
              <a:t>What’s </a:t>
            </a:r>
            <a:r>
              <a:rPr sz="4950" spc="-5" dirty="0">
                <a:latin typeface="Garamond"/>
                <a:cs typeface="Garamond"/>
              </a:rPr>
              <a:t>the </a:t>
            </a:r>
            <a:r>
              <a:rPr sz="4950" spc="5" dirty="0">
                <a:latin typeface="Garamond"/>
                <a:cs typeface="Garamond"/>
              </a:rPr>
              <a:t>largest  </a:t>
            </a:r>
            <a:r>
              <a:rPr sz="4950" spc="-15" dirty="0">
                <a:latin typeface="Garamond"/>
                <a:cs typeface="Garamond"/>
              </a:rPr>
              <a:t>number </a:t>
            </a:r>
            <a:r>
              <a:rPr sz="4950" dirty="0">
                <a:latin typeface="Garamond"/>
                <a:cs typeface="Garamond"/>
              </a:rPr>
              <a:t>that </a:t>
            </a:r>
            <a:r>
              <a:rPr sz="4950" spc="-5" dirty="0">
                <a:latin typeface="Garamond"/>
                <a:cs typeface="Garamond"/>
              </a:rPr>
              <a:t>can be</a:t>
            </a:r>
            <a:r>
              <a:rPr sz="4950" spc="50" dirty="0">
                <a:latin typeface="Garamond"/>
                <a:cs typeface="Garamond"/>
              </a:rPr>
              <a:t> </a:t>
            </a:r>
            <a:r>
              <a:rPr sz="4950" spc="20" dirty="0">
                <a:latin typeface="Garamond"/>
                <a:cs typeface="Garamond"/>
              </a:rPr>
              <a:t>part</a:t>
            </a:r>
            <a:r>
              <a:rPr sz="4950" spc="10" dirty="0">
                <a:latin typeface="Garamond"/>
                <a:cs typeface="Garamond"/>
              </a:rPr>
              <a:t> </a:t>
            </a:r>
            <a:r>
              <a:rPr sz="4950" spc="-5" dirty="0">
                <a:latin typeface="Garamond"/>
                <a:cs typeface="Garamond"/>
              </a:rPr>
              <a:t>of	the  set?</a:t>
            </a:r>
            <a:endParaRPr sz="495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64654" y="1457752"/>
            <a:ext cx="21412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80" dirty="0">
                <a:solidFill>
                  <a:srgbClr val="242424"/>
                </a:solidFill>
              </a:rPr>
              <a:t>Equ</a:t>
            </a:r>
            <a:r>
              <a:rPr u="none" spc="475" dirty="0">
                <a:solidFill>
                  <a:srgbClr val="242424"/>
                </a:solidFill>
              </a:rPr>
              <a:t>i</a:t>
            </a:r>
            <a:r>
              <a:rPr u="none" spc="480" dirty="0">
                <a:solidFill>
                  <a:srgbClr val="242424"/>
                </a:solidFill>
              </a:rPr>
              <a:t>t</a:t>
            </a:r>
            <a:r>
              <a:rPr u="none" spc="-5" dirty="0">
                <a:solidFill>
                  <a:srgbClr val="242424"/>
                </a:solidFill>
              </a:rPr>
              <a:t>y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72030" y="3057565"/>
            <a:ext cx="8091805" cy="6359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  <a:tab pos="2150110" algn="l"/>
                <a:tab pos="2642870" algn="l"/>
                <a:tab pos="6182360" algn="l"/>
              </a:tabLst>
            </a:pPr>
            <a:r>
              <a:rPr sz="2950" spc="10" dirty="0">
                <a:latin typeface="Garamond"/>
                <a:cs typeface="Garamond"/>
              </a:rPr>
              <a:t>A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share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dirty="0">
                <a:latin typeface="Garamond"/>
                <a:cs typeface="Garamond"/>
              </a:rPr>
              <a:t>stock </a:t>
            </a:r>
            <a:r>
              <a:rPr sz="2950" spc="5" dirty="0">
                <a:latin typeface="Garamond"/>
                <a:cs typeface="Garamond"/>
              </a:rPr>
              <a:t>is </a:t>
            </a:r>
            <a:r>
              <a:rPr sz="2950" dirty="0">
                <a:latin typeface="Garamond"/>
                <a:cs typeface="Garamond"/>
              </a:rPr>
              <a:t>basically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piece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ownership</a:t>
            </a:r>
            <a:r>
              <a:rPr sz="2950" spc="-1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in  a corporation – </a:t>
            </a:r>
            <a:r>
              <a:rPr sz="2950" dirty="0">
                <a:latin typeface="Garamond"/>
                <a:cs typeface="Garamond"/>
              </a:rPr>
              <a:t>entitles stockholder </a:t>
            </a:r>
            <a:r>
              <a:rPr sz="2950" spc="5" dirty="0">
                <a:latin typeface="Garamond"/>
                <a:cs typeface="Garamond"/>
              </a:rPr>
              <a:t>to that  </a:t>
            </a:r>
            <a:r>
              <a:rPr sz="2950" spc="10" dirty="0">
                <a:latin typeface="Garamond"/>
                <a:cs typeface="Garamond"/>
              </a:rPr>
              <a:t>proportion</a:t>
            </a:r>
            <a:r>
              <a:rPr sz="2950" spc="5" dirty="0">
                <a:latin typeface="Garamond"/>
                <a:cs typeface="Garamond"/>
              </a:rPr>
              <a:t> 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-20" dirty="0">
                <a:latin typeface="Garamond"/>
                <a:cs typeface="Garamond"/>
              </a:rPr>
              <a:t>corporation’s </a:t>
            </a:r>
            <a:r>
              <a:rPr sz="2950" dirty="0">
                <a:latin typeface="Garamond"/>
                <a:cs typeface="Garamond"/>
              </a:rPr>
              <a:t>assets </a:t>
            </a:r>
            <a:r>
              <a:rPr sz="2950" spc="5" dirty="0">
                <a:latin typeface="Garamond"/>
                <a:cs typeface="Garamond"/>
              </a:rPr>
              <a:t>and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earnings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662305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5" dirty="0">
                <a:latin typeface="Garamond"/>
                <a:cs typeface="Garamond"/>
              </a:rPr>
              <a:t>Bought and sold predominantly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sz="2950" spc="5" dirty="0">
                <a:latin typeface="Garamond"/>
                <a:cs typeface="Garamond"/>
              </a:rPr>
              <a:t>global</a:t>
            </a:r>
            <a:r>
              <a:rPr sz="2950" spc="-1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stock  </a:t>
            </a:r>
            <a:r>
              <a:rPr sz="2950" spc="-10" dirty="0">
                <a:latin typeface="Garamond"/>
                <a:cs typeface="Garamond"/>
              </a:rPr>
              <a:t>exchanges </a:t>
            </a:r>
            <a:r>
              <a:rPr sz="2950" spc="10" dirty="0">
                <a:latin typeface="Garamond"/>
                <a:cs typeface="Garamond"/>
              </a:rPr>
              <a:t>(NYSE, </a:t>
            </a:r>
            <a:r>
              <a:rPr sz="2950" spc="-20" dirty="0">
                <a:latin typeface="Garamond"/>
                <a:cs typeface="Garamond"/>
              </a:rPr>
              <a:t>NASDAQ, </a:t>
            </a:r>
            <a:r>
              <a:rPr sz="2950" spc="5" dirty="0">
                <a:latin typeface="Garamond"/>
                <a:cs typeface="Garamond"/>
              </a:rPr>
              <a:t>FTSE,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TSE)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5" dirty="0">
                <a:latin typeface="Garamond"/>
                <a:cs typeface="Garamond"/>
              </a:rPr>
              <a:t>does </a:t>
            </a:r>
            <a:r>
              <a:rPr sz="2950" dirty="0">
                <a:latin typeface="Garamond"/>
                <a:cs typeface="Garamond"/>
              </a:rPr>
              <a:t>it </a:t>
            </a:r>
            <a:r>
              <a:rPr sz="2950" spc="5" dirty="0">
                <a:latin typeface="Garamond"/>
                <a:cs typeface="Garamond"/>
              </a:rPr>
              <a:t>mean to long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15" dirty="0">
                <a:latin typeface="Garamond"/>
                <a:cs typeface="Garamond"/>
              </a:rPr>
              <a:t>short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-8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stock?</a:t>
            </a:r>
            <a:endParaRPr sz="29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spcBef>
                <a:spcPts val="20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-5" dirty="0">
                <a:latin typeface="Garamond"/>
                <a:cs typeface="Garamond"/>
              </a:rPr>
              <a:t>How </a:t>
            </a:r>
            <a:r>
              <a:rPr sz="2950" spc="10" dirty="0">
                <a:latin typeface="Garamond"/>
                <a:cs typeface="Garamond"/>
              </a:rPr>
              <a:t>do </a:t>
            </a:r>
            <a:r>
              <a:rPr sz="2950" spc="-15" dirty="0">
                <a:latin typeface="Garamond"/>
                <a:cs typeface="Garamond"/>
              </a:rPr>
              <a:t>you </a:t>
            </a:r>
            <a:r>
              <a:rPr sz="2950" spc="20" dirty="0">
                <a:latin typeface="Garamond"/>
                <a:cs typeface="Garamond"/>
              </a:rPr>
              <a:t>short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stock?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299085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latin typeface="Garamond"/>
                <a:cs typeface="Garamond"/>
              </a:rPr>
              <a:t>ETFs (exchange-traded funds) </a:t>
            </a:r>
            <a:r>
              <a:rPr sz="2950" spc="5" dirty="0">
                <a:latin typeface="Garamond"/>
                <a:cs typeface="Garamond"/>
              </a:rPr>
              <a:t>– a </a:t>
            </a:r>
            <a:r>
              <a:rPr sz="2950" dirty="0">
                <a:latin typeface="Garamond"/>
                <a:cs typeface="Garamond"/>
              </a:rPr>
              <a:t>collection of  </a:t>
            </a:r>
            <a:r>
              <a:rPr sz="2950" spc="-10" dirty="0">
                <a:latin typeface="Garamond"/>
                <a:cs typeface="Garamond"/>
              </a:rPr>
              <a:t>securities, such </a:t>
            </a:r>
            <a:r>
              <a:rPr sz="2950" dirty="0">
                <a:latin typeface="Garamond"/>
                <a:cs typeface="Garamond"/>
              </a:rPr>
              <a:t>as </a:t>
            </a:r>
            <a:r>
              <a:rPr sz="2950" spc="-15" dirty="0">
                <a:latin typeface="Garamond"/>
                <a:cs typeface="Garamond"/>
              </a:rPr>
              <a:t>stocks, </a:t>
            </a:r>
            <a:r>
              <a:rPr sz="2950" spc="5" dirty="0">
                <a:latin typeface="Garamond"/>
                <a:cs typeface="Garamond"/>
              </a:rPr>
              <a:t>that </a:t>
            </a:r>
            <a:r>
              <a:rPr sz="2950" spc="-5" dirty="0">
                <a:latin typeface="Garamond"/>
                <a:cs typeface="Garamond"/>
              </a:rPr>
              <a:t>tracks </a:t>
            </a:r>
            <a:r>
              <a:rPr sz="2950" spc="10" dirty="0">
                <a:latin typeface="Garamond"/>
                <a:cs typeface="Garamond"/>
              </a:rPr>
              <a:t>an </a:t>
            </a:r>
            <a:r>
              <a:rPr sz="2950" dirty="0">
                <a:latin typeface="Garamond"/>
                <a:cs typeface="Garamond"/>
              </a:rPr>
              <a:t>underlying  </a:t>
            </a:r>
            <a:r>
              <a:rPr sz="2950" spc="5" dirty="0">
                <a:latin typeface="Garamond"/>
                <a:cs typeface="Garamond"/>
              </a:rPr>
              <a:t>index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-45" dirty="0">
                <a:latin typeface="Garamond"/>
                <a:cs typeface="Garamond"/>
              </a:rPr>
              <a:t>Eg. </a:t>
            </a:r>
            <a:r>
              <a:rPr sz="2950" spc="10" dirty="0">
                <a:latin typeface="Garamond"/>
                <a:cs typeface="Garamond"/>
              </a:rPr>
              <a:t>S&amp;P</a:t>
            </a:r>
            <a:r>
              <a:rPr sz="2950" spc="5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500</a:t>
            </a:r>
            <a:endParaRPr sz="2950">
              <a:latin typeface="Garamond"/>
              <a:cs typeface="Garamond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78055"/>
            <a:ext cx="9093454" cy="769639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98762" y="1457752"/>
            <a:ext cx="447103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390" dirty="0">
                <a:solidFill>
                  <a:srgbClr val="242424"/>
                </a:solidFill>
              </a:rPr>
              <a:t>Fixed-</a:t>
            </a:r>
            <a:r>
              <a:rPr u="none" spc="-800" dirty="0">
                <a:solidFill>
                  <a:srgbClr val="242424"/>
                </a:solidFill>
              </a:rPr>
              <a:t> </a:t>
            </a:r>
            <a:r>
              <a:rPr u="none" spc="400" dirty="0">
                <a:solidFill>
                  <a:srgbClr val="242424"/>
                </a:solidFill>
              </a:rPr>
              <a:t>Income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72030" y="3057565"/>
            <a:ext cx="8122284" cy="7263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10795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-5" dirty="0">
                <a:latin typeface="Garamond"/>
                <a:cs typeface="Garamond"/>
              </a:rPr>
              <a:t>Investment </a:t>
            </a:r>
            <a:r>
              <a:rPr sz="2950" dirty="0">
                <a:latin typeface="Garamond"/>
                <a:cs typeface="Garamond"/>
              </a:rPr>
              <a:t>security </a:t>
            </a:r>
            <a:r>
              <a:rPr sz="2950" spc="5" dirty="0">
                <a:latin typeface="Garamond"/>
                <a:cs typeface="Garamond"/>
              </a:rPr>
              <a:t>that </a:t>
            </a:r>
            <a:r>
              <a:rPr sz="2950" spc="-10" dirty="0">
                <a:latin typeface="Garamond"/>
                <a:cs typeface="Garamond"/>
              </a:rPr>
              <a:t>pays investors </a:t>
            </a:r>
            <a:r>
              <a:rPr sz="2950" spc="-15" dirty="0">
                <a:latin typeface="Garamond"/>
                <a:cs typeface="Garamond"/>
              </a:rPr>
              <a:t>fixed </a:t>
            </a:r>
            <a:r>
              <a:rPr sz="2950" dirty="0">
                <a:latin typeface="Garamond"/>
                <a:cs typeface="Garamond"/>
              </a:rPr>
              <a:t>interest  payments until </a:t>
            </a:r>
            <a:r>
              <a:rPr sz="2950" spc="5" dirty="0">
                <a:latin typeface="Garamond"/>
                <a:cs typeface="Garamond"/>
              </a:rPr>
              <a:t>its maturity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date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85140" algn="l"/>
                <a:tab pos="4339590" algn="l"/>
              </a:tabLst>
            </a:pPr>
            <a:r>
              <a:rPr sz="2950" spc="-10" dirty="0">
                <a:latin typeface="Garamond"/>
                <a:cs typeface="Garamond"/>
              </a:rPr>
              <a:t>Relates </a:t>
            </a:r>
            <a:r>
              <a:rPr sz="2950" spc="5" dirty="0">
                <a:latin typeface="Garamond"/>
                <a:cs typeface="Garamond"/>
              </a:rPr>
              <a:t>to </a:t>
            </a:r>
            <a:r>
              <a:rPr sz="2950" dirty="0">
                <a:latin typeface="Garamond"/>
                <a:cs typeface="Garamond"/>
              </a:rPr>
              <a:t>credit</a:t>
            </a:r>
            <a:r>
              <a:rPr sz="2950" spc="7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(debt)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a company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spc="-80" dirty="0">
                <a:latin typeface="Garamond"/>
                <a:cs typeface="Garamond"/>
              </a:rPr>
              <a:t> </a:t>
            </a:r>
            <a:r>
              <a:rPr sz="2950" spc="15" dirty="0">
                <a:latin typeface="Garamond"/>
                <a:cs typeface="Garamond"/>
              </a:rPr>
              <a:t>country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-45" dirty="0">
                <a:latin typeface="Garamond"/>
                <a:cs typeface="Garamond"/>
              </a:rPr>
              <a:t>Eg. </a:t>
            </a:r>
            <a:r>
              <a:rPr sz="2950" spc="-20" dirty="0">
                <a:latin typeface="Garamond"/>
                <a:cs typeface="Garamond"/>
              </a:rPr>
              <a:t>Give </a:t>
            </a:r>
            <a:r>
              <a:rPr sz="2950" spc="10" dirty="0">
                <a:latin typeface="Garamond"/>
                <a:cs typeface="Garamond"/>
              </a:rPr>
              <a:t>me </a:t>
            </a:r>
            <a:r>
              <a:rPr sz="2950" spc="5" dirty="0">
                <a:latin typeface="Garamond"/>
                <a:cs typeface="Garamond"/>
              </a:rPr>
              <a:t>$100 </a:t>
            </a:r>
            <a:r>
              <a:rPr sz="2950" spc="-80" dirty="0">
                <a:latin typeface="Garamond"/>
                <a:cs typeface="Garamond"/>
              </a:rPr>
              <a:t>now, </a:t>
            </a:r>
            <a:r>
              <a:rPr sz="2950" spc="5" dirty="0">
                <a:latin typeface="Garamond"/>
                <a:cs typeface="Garamond"/>
              </a:rPr>
              <a:t>and I </a:t>
            </a:r>
            <a:r>
              <a:rPr sz="2950" dirty="0">
                <a:latin typeface="Garamond"/>
                <a:cs typeface="Garamond"/>
              </a:rPr>
              <a:t>will </a:t>
            </a:r>
            <a:r>
              <a:rPr sz="2950" spc="-5" dirty="0">
                <a:latin typeface="Garamond"/>
                <a:cs typeface="Garamond"/>
              </a:rPr>
              <a:t>pay </a:t>
            </a:r>
            <a:r>
              <a:rPr sz="2950" spc="5" dirty="0">
                <a:latin typeface="Garamond"/>
                <a:cs typeface="Garamond"/>
              </a:rPr>
              <a:t>out </a:t>
            </a:r>
            <a:r>
              <a:rPr sz="2950" spc="-5" dirty="0">
                <a:latin typeface="Garamond"/>
                <a:cs typeface="Garamond"/>
              </a:rPr>
              <a:t>back</a:t>
            </a:r>
            <a:r>
              <a:rPr sz="2950" spc="114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the</a:t>
            </a:r>
            <a:endParaRPr sz="2950">
              <a:latin typeface="Garamond"/>
              <a:cs typeface="Garamond"/>
            </a:endParaRPr>
          </a:p>
          <a:p>
            <a:pPr marL="484505" marR="25400">
              <a:lnSpc>
                <a:spcPct val="100600"/>
              </a:lnSpc>
              <a:spcBef>
                <a:spcPts val="5"/>
              </a:spcBef>
            </a:pPr>
            <a:r>
              <a:rPr sz="2950" dirty="0">
                <a:latin typeface="Garamond"/>
                <a:cs typeface="Garamond"/>
              </a:rPr>
              <a:t>$100 </a:t>
            </a:r>
            <a:r>
              <a:rPr sz="2950" spc="10" dirty="0">
                <a:latin typeface="Garamond"/>
                <a:cs typeface="Garamond"/>
              </a:rPr>
              <a:t>+ </a:t>
            </a:r>
            <a:r>
              <a:rPr sz="2950" dirty="0">
                <a:latin typeface="Garamond"/>
                <a:cs typeface="Garamond"/>
              </a:rPr>
              <a:t>extra </a:t>
            </a:r>
            <a:r>
              <a:rPr sz="2950" spc="5" dirty="0">
                <a:latin typeface="Garamond"/>
                <a:cs typeface="Garamond"/>
              </a:rPr>
              <a:t>compensation </a:t>
            </a:r>
            <a:r>
              <a:rPr sz="2950" spc="-5" dirty="0">
                <a:latin typeface="Garamond"/>
                <a:cs typeface="Garamond"/>
              </a:rPr>
              <a:t>back </a:t>
            </a:r>
            <a:r>
              <a:rPr sz="2950" spc="5" dirty="0">
                <a:latin typeface="Garamond"/>
                <a:cs typeface="Garamond"/>
              </a:rPr>
              <a:t>(generally coupons  from </a:t>
            </a:r>
            <a:r>
              <a:rPr sz="2950" dirty="0">
                <a:latin typeface="Garamond"/>
                <a:cs typeface="Garamond"/>
              </a:rPr>
              <a:t>interest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rate)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50">
              <a:latin typeface="Garamond"/>
              <a:cs typeface="Garamond"/>
            </a:endParaRPr>
          </a:p>
          <a:p>
            <a:pPr marL="484505" marR="508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  <a:tab pos="3759835" algn="l"/>
              </a:tabLst>
            </a:pPr>
            <a:r>
              <a:rPr sz="2950" spc="-25" dirty="0">
                <a:latin typeface="Garamond"/>
                <a:cs typeface="Garamond"/>
              </a:rPr>
              <a:t>What’s </a:t>
            </a:r>
            <a:r>
              <a:rPr sz="2950" spc="5" dirty="0">
                <a:latin typeface="Garamond"/>
                <a:cs typeface="Garamond"/>
              </a:rPr>
              <a:t>an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example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a </a:t>
            </a:r>
            <a:r>
              <a:rPr sz="2950" dirty="0">
                <a:latin typeface="Garamond"/>
                <a:cs typeface="Garamond"/>
              </a:rPr>
              <a:t>fixed-income security </a:t>
            </a:r>
            <a:r>
              <a:rPr sz="2950" spc="5" dirty="0">
                <a:latin typeface="Garamond"/>
                <a:cs typeface="Garamond"/>
              </a:rPr>
              <a:t>that is  </a:t>
            </a:r>
            <a:r>
              <a:rPr sz="2950" spc="10" dirty="0">
                <a:latin typeface="Garamond"/>
                <a:cs typeface="Garamond"/>
              </a:rPr>
              <a:t>common </a:t>
            </a:r>
            <a:r>
              <a:rPr sz="2950" spc="5" dirty="0">
                <a:latin typeface="Garamond"/>
                <a:cs typeface="Garamond"/>
              </a:rPr>
              <a:t>to</a:t>
            </a:r>
            <a:r>
              <a:rPr sz="2950" spc="-3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households?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176530" indent="-472440">
              <a:lnSpc>
                <a:spcPct val="100600"/>
              </a:lnSpc>
              <a:spcBef>
                <a:spcPts val="5"/>
              </a:spcBef>
              <a:buFont typeface="Wingdings"/>
              <a:buChar char=""/>
              <a:tabLst>
                <a:tab pos="485140" algn="l"/>
                <a:tab pos="883285" algn="l"/>
              </a:tabLst>
            </a:pPr>
            <a:r>
              <a:rPr sz="2950" spc="5" dirty="0">
                <a:latin typeface="Garamond"/>
                <a:cs typeface="Garamond"/>
              </a:rPr>
              <a:t>If	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dirty="0">
                <a:latin typeface="Garamond"/>
                <a:cs typeface="Garamond"/>
              </a:rPr>
              <a:t>are deciding </a:t>
            </a:r>
            <a:r>
              <a:rPr sz="2950" spc="-5" dirty="0">
                <a:latin typeface="Garamond"/>
                <a:cs typeface="Garamond"/>
              </a:rPr>
              <a:t>between </a:t>
            </a:r>
            <a:r>
              <a:rPr sz="2950" spc="-10" dirty="0">
                <a:latin typeface="Garamond"/>
                <a:cs typeface="Garamond"/>
              </a:rPr>
              <a:t>investing </a:t>
            </a:r>
            <a:r>
              <a:rPr sz="2950" spc="5" dirty="0">
                <a:latin typeface="Garamond"/>
                <a:cs typeface="Garamond"/>
              </a:rPr>
              <a:t>in </a:t>
            </a:r>
            <a:r>
              <a:rPr sz="2950" spc="-5" dirty="0">
                <a:latin typeface="Garamond"/>
                <a:cs typeface="Garamond"/>
              </a:rPr>
              <a:t>fixed-  </a:t>
            </a:r>
            <a:r>
              <a:rPr sz="2950" spc="5" dirty="0">
                <a:latin typeface="Garamond"/>
                <a:cs typeface="Garamond"/>
              </a:rPr>
              <a:t>income </a:t>
            </a:r>
            <a:r>
              <a:rPr sz="2950" dirty="0">
                <a:latin typeface="Garamond"/>
                <a:cs typeface="Garamond"/>
              </a:rPr>
              <a:t>asset </a:t>
            </a:r>
            <a:r>
              <a:rPr sz="2950" spc="-10" dirty="0">
                <a:latin typeface="Garamond"/>
                <a:cs typeface="Garamond"/>
              </a:rPr>
              <a:t>versus </a:t>
            </a:r>
            <a:r>
              <a:rPr sz="2950" spc="-35" dirty="0">
                <a:latin typeface="Garamond"/>
                <a:cs typeface="Garamond"/>
              </a:rPr>
              <a:t>equity, </a:t>
            </a:r>
            <a:r>
              <a:rPr sz="2950" spc="-5" dirty="0">
                <a:latin typeface="Garamond"/>
                <a:cs typeface="Garamond"/>
              </a:rPr>
              <a:t>which </a:t>
            </a:r>
            <a:r>
              <a:rPr sz="2950" spc="10" dirty="0">
                <a:latin typeface="Garamond"/>
                <a:cs typeface="Garamond"/>
              </a:rPr>
              <a:t>one </a:t>
            </a:r>
            <a:r>
              <a:rPr sz="2950" spc="5" dirty="0">
                <a:latin typeface="Garamond"/>
                <a:cs typeface="Garamond"/>
              </a:rPr>
              <a:t>is </a:t>
            </a:r>
            <a:r>
              <a:rPr sz="2950" dirty="0">
                <a:latin typeface="Garamond"/>
                <a:cs typeface="Garamond"/>
              </a:rPr>
              <a:t>usually  safer? Which </a:t>
            </a:r>
            <a:r>
              <a:rPr sz="2950" spc="10" dirty="0">
                <a:latin typeface="Garamond"/>
                <a:cs typeface="Garamond"/>
              </a:rPr>
              <a:t>one </a:t>
            </a:r>
            <a:r>
              <a:rPr sz="2950" spc="5" dirty="0">
                <a:latin typeface="Garamond"/>
                <a:cs typeface="Garamond"/>
              </a:rPr>
              <a:t>do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spc="5" dirty="0">
                <a:latin typeface="Garamond"/>
                <a:cs typeface="Garamond"/>
              </a:rPr>
              <a:t>think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spc="5" dirty="0">
                <a:latin typeface="Garamond"/>
                <a:cs typeface="Garamond"/>
              </a:rPr>
              <a:t>should </a:t>
            </a:r>
            <a:r>
              <a:rPr sz="2950" dirty="0">
                <a:latin typeface="Garamond"/>
                <a:cs typeface="Garamond"/>
              </a:rPr>
              <a:t>expect </a:t>
            </a:r>
            <a:r>
              <a:rPr sz="2950" spc="5" dirty="0">
                <a:latin typeface="Garamond"/>
                <a:cs typeface="Garamond"/>
              </a:rPr>
              <a:t>a  </a:t>
            </a:r>
            <a:r>
              <a:rPr sz="2950" dirty="0">
                <a:latin typeface="Garamond"/>
                <a:cs typeface="Garamond"/>
              </a:rPr>
              <a:t>higher </a:t>
            </a:r>
            <a:r>
              <a:rPr sz="2950" spc="10" dirty="0">
                <a:latin typeface="Garamond"/>
                <a:cs typeface="Garamond"/>
              </a:rPr>
              <a:t>return</a:t>
            </a:r>
            <a:r>
              <a:rPr sz="2950" spc="5" dirty="0">
                <a:latin typeface="Garamond"/>
                <a:cs typeface="Garamond"/>
              </a:rPr>
              <a:t> from?</a:t>
            </a:r>
            <a:endParaRPr sz="2950">
              <a:latin typeface="Garamond"/>
              <a:cs typeface="Garamond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42877"/>
            <a:ext cx="9073354" cy="773408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13823" y="1457752"/>
            <a:ext cx="4236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34" dirty="0">
                <a:solidFill>
                  <a:srgbClr val="242424"/>
                </a:solidFill>
              </a:rPr>
              <a:t>Commodities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72030" y="2815551"/>
            <a:ext cx="8152130" cy="77158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169545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  <a:tab pos="4580890" algn="l"/>
              </a:tabLst>
            </a:pPr>
            <a:r>
              <a:rPr sz="2950" spc="5" dirty="0">
                <a:latin typeface="Garamond"/>
                <a:cs typeface="Garamond"/>
              </a:rPr>
              <a:t>Basic </a:t>
            </a:r>
            <a:r>
              <a:rPr sz="2950" spc="25" dirty="0">
                <a:latin typeface="Garamond"/>
                <a:cs typeface="Garamond"/>
              </a:rPr>
              <a:t>good </a:t>
            </a:r>
            <a:r>
              <a:rPr sz="2950" spc="5" dirty="0">
                <a:latin typeface="Garamond"/>
                <a:cs typeface="Garamond"/>
              </a:rPr>
              <a:t>used in </a:t>
            </a:r>
            <a:r>
              <a:rPr sz="2950" dirty="0">
                <a:latin typeface="Garamond"/>
                <a:cs typeface="Garamond"/>
              </a:rPr>
              <a:t>commerce </a:t>
            </a:r>
            <a:r>
              <a:rPr sz="2950" spc="5" dirty="0">
                <a:latin typeface="Garamond"/>
                <a:cs typeface="Garamond"/>
              </a:rPr>
              <a:t>– </a:t>
            </a:r>
            <a:r>
              <a:rPr sz="2950" spc="10" dirty="0">
                <a:latin typeface="Garamond"/>
                <a:cs typeface="Garamond"/>
              </a:rPr>
              <a:t>most </a:t>
            </a:r>
            <a:r>
              <a:rPr sz="2950" spc="5" dirty="0">
                <a:latin typeface="Garamond"/>
                <a:cs typeface="Garamond"/>
              </a:rPr>
              <a:t>often used </a:t>
            </a:r>
            <a:r>
              <a:rPr sz="2950" dirty="0">
                <a:latin typeface="Garamond"/>
                <a:cs typeface="Garamond"/>
              </a:rPr>
              <a:t>as  </a:t>
            </a:r>
            <a:r>
              <a:rPr sz="2950" spc="5" dirty="0">
                <a:latin typeface="Garamond"/>
                <a:cs typeface="Garamond"/>
              </a:rPr>
              <a:t>inputs </a:t>
            </a:r>
            <a:r>
              <a:rPr sz="2950" dirty="0">
                <a:latin typeface="Garamond"/>
                <a:cs typeface="Garamond"/>
              </a:rPr>
              <a:t>in 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5" dirty="0">
                <a:latin typeface="Garamond"/>
                <a:cs typeface="Garamond"/>
              </a:rPr>
              <a:t> production</a:t>
            </a:r>
            <a:r>
              <a:rPr sz="2950" spc="-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other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20" dirty="0">
                <a:latin typeface="Garamond"/>
                <a:cs typeface="Garamond"/>
              </a:rPr>
              <a:t>goods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b="1" spc="5" dirty="0">
                <a:latin typeface="Garamond"/>
                <a:cs typeface="Garamond"/>
              </a:rPr>
              <a:t>Agricultural: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5" dirty="0">
                <a:latin typeface="Garamond"/>
                <a:cs typeface="Garamond"/>
              </a:rPr>
              <a:t>Grains: </a:t>
            </a:r>
            <a:r>
              <a:rPr sz="2950" spc="10" dirty="0">
                <a:latin typeface="Garamond"/>
                <a:cs typeface="Garamond"/>
              </a:rPr>
              <a:t>corn, </a:t>
            </a:r>
            <a:r>
              <a:rPr sz="2950" spc="-5" dirty="0">
                <a:latin typeface="Garamond"/>
                <a:cs typeface="Garamond"/>
              </a:rPr>
              <a:t>soybean,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wheat</a:t>
            </a:r>
            <a:endParaRPr sz="2950">
              <a:latin typeface="Garamond"/>
              <a:cs typeface="Garamond"/>
            </a:endParaRPr>
          </a:p>
          <a:p>
            <a:pPr marL="1238885" marR="5080" lvl="1" indent="-472440">
              <a:lnSpc>
                <a:spcPct val="100600"/>
              </a:lnSpc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5" dirty="0">
                <a:latin typeface="Garamond"/>
                <a:cs typeface="Garamond"/>
              </a:rPr>
              <a:t>Softs: </a:t>
            </a:r>
            <a:r>
              <a:rPr sz="2950" dirty="0">
                <a:latin typeface="Garamond"/>
                <a:cs typeface="Garamond"/>
              </a:rPr>
              <a:t>cocoa, </a:t>
            </a:r>
            <a:r>
              <a:rPr sz="2950" spc="-10" dirty="0">
                <a:latin typeface="Garamond"/>
                <a:cs typeface="Garamond"/>
              </a:rPr>
              <a:t>coffee, </a:t>
            </a:r>
            <a:r>
              <a:rPr sz="2950" dirty="0">
                <a:latin typeface="Garamond"/>
                <a:cs typeface="Garamond"/>
              </a:rPr>
              <a:t>sugar, frozen concentrated  </a:t>
            </a:r>
            <a:r>
              <a:rPr sz="2950" spc="10" dirty="0">
                <a:latin typeface="Garamond"/>
                <a:cs typeface="Garamond"/>
              </a:rPr>
              <a:t>orange</a:t>
            </a:r>
            <a:r>
              <a:rPr sz="2950" spc="-5" dirty="0">
                <a:latin typeface="Garamond"/>
                <a:cs typeface="Garamond"/>
              </a:rPr>
              <a:t> juice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-10" dirty="0">
                <a:latin typeface="Garamond"/>
                <a:cs typeface="Garamond"/>
              </a:rPr>
              <a:t>Livestock: </a:t>
            </a:r>
            <a:r>
              <a:rPr sz="2950" spc="-5" dirty="0">
                <a:latin typeface="Garamond"/>
                <a:cs typeface="Garamond"/>
              </a:rPr>
              <a:t>cattle,</a:t>
            </a:r>
            <a:r>
              <a:rPr sz="2950" spc="45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hogs</a:t>
            </a:r>
            <a:endParaRPr sz="295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Wingdings"/>
              <a:buChar char="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b="1" dirty="0">
                <a:latin typeface="Garamond"/>
                <a:cs typeface="Garamond"/>
              </a:rPr>
              <a:t>Metals: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spc="5" dirty="0">
                <a:latin typeface="Garamond"/>
                <a:cs typeface="Garamond"/>
              </a:rPr>
              <a:t>Industrial: </a:t>
            </a:r>
            <a:r>
              <a:rPr sz="2950" spc="-10" dirty="0">
                <a:latin typeface="Garamond"/>
                <a:cs typeface="Garamond"/>
              </a:rPr>
              <a:t>copper, </a:t>
            </a:r>
            <a:r>
              <a:rPr sz="2950" dirty="0">
                <a:latin typeface="Garamond"/>
                <a:cs typeface="Garamond"/>
              </a:rPr>
              <a:t>aluminum, </a:t>
            </a:r>
            <a:r>
              <a:rPr sz="2950" spc="5" dirty="0">
                <a:latin typeface="Garamond"/>
                <a:cs typeface="Garamond"/>
              </a:rPr>
              <a:t>iron, </a:t>
            </a:r>
            <a:r>
              <a:rPr sz="2950" spc="-15" dirty="0">
                <a:latin typeface="Garamond"/>
                <a:cs typeface="Garamond"/>
              </a:rPr>
              <a:t>nickel,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zinc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dirty="0">
                <a:latin typeface="Garamond"/>
                <a:cs typeface="Garamond"/>
              </a:rPr>
              <a:t>Precious: </a:t>
            </a:r>
            <a:r>
              <a:rPr sz="2950" spc="20" dirty="0">
                <a:latin typeface="Garamond"/>
                <a:cs typeface="Garamond"/>
              </a:rPr>
              <a:t>gold,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silver</a:t>
            </a:r>
            <a:endParaRPr sz="295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>
              <a:latin typeface="Garamond"/>
              <a:cs typeface="Garamond"/>
            </a:endParaRPr>
          </a:p>
          <a:p>
            <a:pPr marL="484505" indent="-472440">
              <a:lnSpc>
                <a:spcPct val="1000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b="1" spc="15" dirty="0">
                <a:latin typeface="Garamond"/>
                <a:cs typeface="Garamond"/>
              </a:rPr>
              <a:t>Energy:</a:t>
            </a:r>
            <a:endParaRPr sz="2950">
              <a:latin typeface="Garamond"/>
              <a:cs typeface="Garamond"/>
            </a:endParaRPr>
          </a:p>
          <a:p>
            <a:pPr marL="12388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dirty="0">
                <a:latin typeface="Garamond"/>
                <a:cs typeface="Garamond"/>
              </a:rPr>
              <a:t>Oil: </a:t>
            </a:r>
            <a:r>
              <a:rPr sz="2950" spc="5" dirty="0">
                <a:latin typeface="Garamond"/>
                <a:cs typeface="Garamond"/>
              </a:rPr>
              <a:t>WTI, </a:t>
            </a:r>
            <a:r>
              <a:rPr sz="2950" dirty="0">
                <a:latin typeface="Garamond"/>
                <a:cs typeface="Garamond"/>
              </a:rPr>
              <a:t>Brent</a:t>
            </a:r>
            <a:endParaRPr sz="2950">
              <a:latin typeface="Garamond"/>
              <a:cs typeface="Garamond"/>
            </a:endParaRPr>
          </a:p>
          <a:p>
            <a:pPr marL="1238885" marR="847725" lvl="1" indent="-472440">
              <a:lnSpc>
                <a:spcPct val="100600"/>
              </a:lnSpc>
              <a:buFont typeface="Wingdings"/>
              <a:buChar char=""/>
              <a:tabLst>
                <a:tab pos="1238250" algn="l"/>
                <a:tab pos="1239520" algn="l"/>
              </a:tabLst>
            </a:pPr>
            <a:r>
              <a:rPr sz="2950" dirty="0">
                <a:latin typeface="Garamond"/>
                <a:cs typeface="Garamond"/>
              </a:rPr>
              <a:t>Distillates </a:t>
            </a:r>
            <a:r>
              <a:rPr sz="2950" spc="-5" dirty="0">
                <a:latin typeface="Garamond"/>
                <a:cs typeface="Garamond"/>
              </a:rPr>
              <a:t>(Refined </a:t>
            </a:r>
            <a:r>
              <a:rPr sz="2950" dirty="0">
                <a:latin typeface="Garamond"/>
                <a:cs typeface="Garamond"/>
              </a:rPr>
              <a:t>Products): heating oil,  </a:t>
            </a:r>
            <a:r>
              <a:rPr sz="2950" spc="10" dirty="0">
                <a:latin typeface="Garamond"/>
                <a:cs typeface="Garamond"/>
              </a:rPr>
              <a:t>gasoline</a:t>
            </a:r>
            <a:endParaRPr sz="2950">
              <a:latin typeface="Garamond"/>
              <a:cs typeface="Garamond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35958"/>
            <a:ext cx="9580919" cy="685351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93031" y="1457752"/>
            <a:ext cx="348043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315" dirty="0">
                <a:solidFill>
                  <a:srgbClr val="242424"/>
                </a:solidFill>
              </a:rPr>
              <a:t>Cur</a:t>
            </a:r>
            <a:r>
              <a:rPr u="none" spc="-635" dirty="0">
                <a:solidFill>
                  <a:srgbClr val="242424"/>
                </a:solidFill>
              </a:rPr>
              <a:t> </a:t>
            </a:r>
            <a:r>
              <a:rPr u="none" spc="415" dirty="0">
                <a:solidFill>
                  <a:srgbClr val="242424"/>
                </a:solidFill>
              </a:rPr>
              <a:t>rencies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934831"/>
            <a:ext cx="9324623" cy="71838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72030" y="3057565"/>
            <a:ext cx="8039734" cy="5454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845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latin typeface="Garamond"/>
                <a:cs typeface="Garamond"/>
              </a:rPr>
              <a:t>Any </a:t>
            </a:r>
            <a:r>
              <a:rPr sz="2950" spc="-15" dirty="0">
                <a:latin typeface="Garamond"/>
                <a:cs typeface="Garamond"/>
              </a:rPr>
              <a:t>country’s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currency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205740" indent="-472440">
              <a:lnSpc>
                <a:spcPct val="100699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-5" dirty="0">
                <a:latin typeface="Garamond"/>
                <a:cs typeface="Garamond"/>
              </a:rPr>
              <a:t>Why </a:t>
            </a:r>
            <a:r>
              <a:rPr sz="2950" spc="5" dirty="0">
                <a:latin typeface="Garamond"/>
                <a:cs typeface="Garamond"/>
              </a:rPr>
              <a:t>do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dirty="0">
                <a:latin typeface="Garamond"/>
                <a:cs typeface="Garamond"/>
              </a:rPr>
              <a:t>need </a:t>
            </a:r>
            <a:r>
              <a:rPr sz="2950" spc="5" dirty="0">
                <a:latin typeface="Garamond"/>
                <a:cs typeface="Garamond"/>
              </a:rPr>
              <a:t>to pair </a:t>
            </a:r>
            <a:r>
              <a:rPr sz="2950" spc="-20" dirty="0">
                <a:latin typeface="Garamond"/>
                <a:cs typeface="Garamond"/>
              </a:rPr>
              <a:t>two </a:t>
            </a:r>
            <a:r>
              <a:rPr sz="2950" spc="5" dirty="0">
                <a:latin typeface="Garamond"/>
                <a:cs typeface="Garamond"/>
              </a:rPr>
              <a:t>currencies when </a:t>
            </a:r>
            <a:r>
              <a:rPr sz="2950" spc="-10" dirty="0">
                <a:latin typeface="Garamond"/>
                <a:cs typeface="Garamond"/>
              </a:rPr>
              <a:t>you  </a:t>
            </a:r>
            <a:r>
              <a:rPr sz="2950" spc="-5" dirty="0">
                <a:latin typeface="Garamond"/>
                <a:cs typeface="Garamond"/>
              </a:rPr>
              <a:t>make </a:t>
            </a:r>
            <a:r>
              <a:rPr sz="2950" spc="5" dirty="0">
                <a:latin typeface="Garamond"/>
                <a:cs typeface="Garamond"/>
              </a:rPr>
              <a:t>a</a:t>
            </a:r>
            <a:r>
              <a:rPr sz="2950" dirty="0">
                <a:latin typeface="Garamond"/>
                <a:cs typeface="Garamond"/>
              </a:rPr>
              <a:t> trade?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50927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-15" dirty="0">
                <a:latin typeface="Garamond"/>
                <a:cs typeface="Garamond"/>
              </a:rPr>
              <a:t>Driven </a:t>
            </a:r>
            <a:r>
              <a:rPr sz="2950" spc="-10" dirty="0">
                <a:latin typeface="Garamond"/>
                <a:cs typeface="Garamond"/>
              </a:rPr>
              <a:t>by </a:t>
            </a:r>
            <a:r>
              <a:rPr sz="2950" spc="10" dirty="0">
                <a:latin typeface="Garamond"/>
                <a:cs typeface="Garamond"/>
              </a:rPr>
              <a:t>many </a:t>
            </a:r>
            <a:r>
              <a:rPr sz="2950" spc="-5" dirty="0">
                <a:latin typeface="Garamond"/>
                <a:cs typeface="Garamond"/>
              </a:rPr>
              <a:t>different </a:t>
            </a:r>
            <a:r>
              <a:rPr sz="2950" spc="-10" dirty="0">
                <a:latin typeface="Garamond"/>
                <a:cs typeface="Garamond"/>
              </a:rPr>
              <a:t>factors, </a:t>
            </a:r>
            <a:r>
              <a:rPr sz="2950" dirty="0">
                <a:latin typeface="Garamond"/>
                <a:cs typeface="Garamond"/>
              </a:rPr>
              <a:t>but </a:t>
            </a:r>
            <a:r>
              <a:rPr sz="2950" spc="5" dirty="0">
                <a:latin typeface="Garamond"/>
                <a:cs typeface="Garamond"/>
              </a:rPr>
              <a:t>broadly  </a:t>
            </a:r>
            <a:r>
              <a:rPr sz="2950" dirty="0">
                <a:latin typeface="Garamond"/>
                <a:cs typeface="Garamond"/>
              </a:rPr>
              <a:t>speaking, </a:t>
            </a:r>
            <a:r>
              <a:rPr sz="2950" spc="5" dirty="0">
                <a:latin typeface="Garamond"/>
                <a:cs typeface="Garamond"/>
              </a:rPr>
              <a:t>currencies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5" dirty="0">
                <a:latin typeface="Garamond"/>
                <a:cs typeface="Garamond"/>
              </a:rPr>
              <a:t>influenced </a:t>
            </a:r>
            <a:r>
              <a:rPr sz="2950" spc="-10" dirty="0">
                <a:latin typeface="Garamond"/>
                <a:cs typeface="Garamond"/>
              </a:rPr>
              <a:t>by </a:t>
            </a:r>
            <a:r>
              <a:rPr sz="2950" spc="5" dirty="0">
                <a:latin typeface="Garamond"/>
                <a:cs typeface="Garamond"/>
              </a:rPr>
              <a:t>economic  </a:t>
            </a:r>
            <a:r>
              <a:rPr sz="2950" spc="-5" dirty="0">
                <a:latin typeface="Garamond"/>
                <a:cs typeface="Garamond"/>
              </a:rPr>
              <a:t>well-being, </a:t>
            </a:r>
            <a:r>
              <a:rPr sz="2950" dirty="0">
                <a:latin typeface="Garamond"/>
                <a:cs typeface="Garamond"/>
              </a:rPr>
              <a:t>interest </a:t>
            </a:r>
            <a:r>
              <a:rPr sz="2950" spc="-15" dirty="0">
                <a:latin typeface="Garamond"/>
                <a:cs typeface="Garamond"/>
              </a:rPr>
              <a:t>rates, </a:t>
            </a:r>
            <a:r>
              <a:rPr sz="2950" spc="5" dirty="0">
                <a:latin typeface="Garamond"/>
                <a:cs typeface="Garamond"/>
              </a:rPr>
              <a:t>and </a:t>
            </a:r>
            <a:r>
              <a:rPr sz="2950" spc="-10" dirty="0">
                <a:latin typeface="Garamond"/>
                <a:cs typeface="Garamond"/>
              </a:rPr>
              <a:t>investor </a:t>
            </a:r>
            <a:r>
              <a:rPr sz="2950" spc="5" dirty="0">
                <a:latin typeface="Garamond"/>
                <a:cs typeface="Garamond"/>
              </a:rPr>
              <a:t>flows of  money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484505" marR="508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latin typeface="Garamond"/>
                <a:cs typeface="Garamond"/>
              </a:rPr>
              <a:t>Which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10" dirty="0">
                <a:latin typeface="Garamond"/>
                <a:cs typeface="Garamond"/>
              </a:rPr>
              <a:t>do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spc="5" dirty="0">
                <a:latin typeface="Garamond"/>
                <a:cs typeface="Garamond"/>
              </a:rPr>
              <a:t>think is </a:t>
            </a:r>
            <a:r>
              <a:rPr sz="2950" spc="20" dirty="0">
                <a:latin typeface="Garamond"/>
                <a:cs typeface="Garamond"/>
              </a:rPr>
              <a:t>bigger? </a:t>
            </a:r>
            <a:r>
              <a:rPr sz="2950" spc="5" dirty="0">
                <a:latin typeface="Garamond"/>
                <a:cs typeface="Garamond"/>
              </a:rPr>
              <a:t>Global </a:t>
            </a:r>
            <a:r>
              <a:rPr sz="2950" dirty="0">
                <a:latin typeface="Garamond"/>
                <a:cs typeface="Garamond"/>
              </a:rPr>
              <a:t>equity 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10" dirty="0">
                <a:latin typeface="Garamond"/>
                <a:cs typeface="Garamond"/>
              </a:rPr>
              <a:t>or </a:t>
            </a:r>
            <a:r>
              <a:rPr sz="2950" spc="5" dirty="0">
                <a:latin typeface="Garamond"/>
                <a:cs typeface="Garamond"/>
              </a:rPr>
              <a:t>the </a:t>
            </a:r>
            <a:r>
              <a:rPr sz="2950" dirty="0">
                <a:latin typeface="Garamond"/>
                <a:cs typeface="Garamond"/>
              </a:rPr>
              <a:t>foreign </a:t>
            </a:r>
            <a:r>
              <a:rPr sz="2950" spc="-10" dirty="0">
                <a:latin typeface="Garamond"/>
                <a:cs typeface="Garamond"/>
              </a:rPr>
              <a:t>exchange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market?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23</a:t>
            </a:fld>
            <a:endParaRPr spc="1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40683" y="1457752"/>
            <a:ext cx="358521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05" dirty="0">
                <a:solidFill>
                  <a:srgbClr val="242424"/>
                </a:solidFill>
              </a:rPr>
              <a:t>Derivatives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80425" marR="34925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8481695" algn="l"/>
                <a:tab pos="8937625" algn="l"/>
              </a:tabLst>
            </a:pPr>
            <a:r>
              <a:rPr spc="5" dirty="0"/>
              <a:t>An </a:t>
            </a:r>
            <a:r>
              <a:rPr dirty="0"/>
              <a:t>asset </a:t>
            </a:r>
            <a:r>
              <a:rPr spc="5" dirty="0"/>
              <a:t>that </a:t>
            </a:r>
            <a:r>
              <a:rPr spc="-15" dirty="0"/>
              <a:t>derives </a:t>
            </a:r>
            <a:r>
              <a:rPr spc="5" dirty="0"/>
              <a:t>its </a:t>
            </a:r>
            <a:r>
              <a:rPr spc="-15" dirty="0"/>
              <a:t>value </a:t>
            </a:r>
            <a:r>
              <a:rPr spc="5" dirty="0"/>
              <a:t>from the </a:t>
            </a:r>
            <a:r>
              <a:rPr spc="15" dirty="0"/>
              <a:t>performance  </a:t>
            </a:r>
            <a:r>
              <a:rPr spc="5" dirty="0"/>
              <a:t>of	an </a:t>
            </a:r>
            <a:r>
              <a:rPr dirty="0"/>
              <a:t>underlying</a:t>
            </a:r>
            <a:r>
              <a:rPr spc="20" dirty="0"/>
              <a:t> </a:t>
            </a:r>
            <a:r>
              <a:rPr dirty="0"/>
              <a:t>entity</a:t>
            </a:r>
          </a:p>
          <a:p>
            <a:pPr marL="7995920"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/>
          </a:p>
          <a:p>
            <a:pPr marL="848042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8481695" algn="l"/>
                <a:tab pos="10661015" algn="l"/>
                <a:tab pos="15006319" algn="l"/>
              </a:tabLst>
            </a:pPr>
            <a:r>
              <a:rPr spc="5" dirty="0"/>
              <a:t>Ownership </a:t>
            </a:r>
            <a:r>
              <a:rPr dirty="0"/>
              <a:t>of	</a:t>
            </a:r>
            <a:r>
              <a:rPr spc="-20" dirty="0"/>
              <a:t>derivative </a:t>
            </a:r>
            <a:r>
              <a:rPr spc="10" dirty="0"/>
              <a:t>=/=</a:t>
            </a:r>
            <a:r>
              <a:rPr spc="75" dirty="0"/>
              <a:t> </a:t>
            </a:r>
            <a:r>
              <a:rPr dirty="0"/>
              <a:t>ownership</a:t>
            </a:r>
            <a:r>
              <a:rPr spc="15" dirty="0"/>
              <a:t> </a:t>
            </a:r>
            <a:r>
              <a:rPr dirty="0"/>
              <a:t>of	</a:t>
            </a:r>
            <a:r>
              <a:rPr spc="5" dirty="0"/>
              <a:t>an</a:t>
            </a:r>
            <a:r>
              <a:rPr spc="-75" dirty="0"/>
              <a:t> </a:t>
            </a:r>
            <a:r>
              <a:rPr dirty="0"/>
              <a:t>asset</a:t>
            </a:r>
          </a:p>
          <a:p>
            <a:pPr marL="7995920">
              <a:lnSpc>
                <a:spcPct val="100000"/>
              </a:lnSpc>
              <a:spcBef>
                <a:spcPts val="35"/>
              </a:spcBef>
              <a:buFont typeface="Wingdings"/>
              <a:buChar char=""/>
            </a:pPr>
            <a:endParaRPr sz="3150"/>
          </a:p>
          <a:p>
            <a:pPr marL="8480425" indent="-472440">
              <a:lnSpc>
                <a:spcPct val="100000"/>
              </a:lnSpc>
              <a:buFont typeface="Wingdings"/>
              <a:buChar char=""/>
              <a:tabLst>
                <a:tab pos="8481695" algn="l"/>
                <a:tab pos="10469880" algn="l"/>
              </a:tabLst>
            </a:pPr>
            <a:r>
              <a:rPr spc="5" dirty="0"/>
              <a:t>Examples of	</a:t>
            </a:r>
            <a:r>
              <a:rPr spc="-20" dirty="0"/>
              <a:t>derivatives</a:t>
            </a:r>
          </a:p>
          <a:p>
            <a:pPr marL="923480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dirty="0">
                <a:latin typeface="Garamond"/>
                <a:cs typeface="Garamond"/>
              </a:rPr>
              <a:t>Futures</a:t>
            </a:r>
            <a:endParaRPr sz="2950">
              <a:latin typeface="Garamond"/>
              <a:cs typeface="Garamond"/>
            </a:endParaRPr>
          </a:p>
          <a:p>
            <a:pPr marL="923480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spc="5" dirty="0">
                <a:latin typeface="Garamond"/>
                <a:cs typeface="Garamond"/>
              </a:rPr>
              <a:t>Options</a:t>
            </a:r>
            <a:endParaRPr sz="2950">
              <a:latin typeface="Garamond"/>
              <a:cs typeface="Garamond"/>
            </a:endParaRPr>
          </a:p>
          <a:p>
            <a:pPr marL="923480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dirty="0">
                <a:latin typeface="Garamond"/>
                <a:cs typeface="Garamond"/>
              </a:rPr>
              <a:t>Swaps</a:t>
            </a:r>
            <a:endParaRPr sz="2950">
              <a:latin typeface="Garamond"/>
              <a:cs typeface="Garamond"/>
            </a:endParaRPr>
          </a:p>
          <a:p>
            <a:pPr marL="923480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9234805" algn="l"/>
                <a:tab pos="9236075" algn="l"/>
              </a:tabLst>
            </a:pPr>
            <a:r>
              <a:rPr sz="2950" dirty="0">
                <a:latin typeface="Garamond"/>
                <a:cs typeface="Garamond"/>
              </a:rPr>
              <a:t>Credit Default</a:t>
            </a:r>
            <a:r>
              <a:rPr sz="2950" spc="3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Swaps</a:t>
            </a:r>
            <a:endParaRPr sz="2950">
              <a:latin typeface="Garamond"/>
              <a:cs typeface="Garamond"/>
            </a:endParaRPr>
          </a:p>
          <a:p>
            <a:pPr marL="7995920" lvl="1"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3150"/>
          </a:p>
          <a:p>
            <a:pPr marL="8480425" marR="306705" indent="-472440">
              <a:lnSpc>
                <a:spcPct val="100600"/>
              </a:lnSpc>
              <a:buFont typeface="Wingdings"/>
              <a:buChar char=""/>
              <a:tabLst>
                <a:tab pos="8481695" algn="l"/>
              </a:tabLst>
            </a:pPr>
            <a:r>
              <a:rPr spc="5" dirty="0"/>
              <a:t>Does </a:t>
            </a:r>
            <a:r>
              <a:rPr spc="-5" dirty="0"/>
              <a:t>anyone </a:t>
            </a:r>
            <a:r>
              <a:rPr dirty="0"/>
              <a:t>know </a:t>
            </a:r>
            <a:r>
              <a:rPr spc="5" dirty="0"/>
              <a:t>what </a:t>
            </a:r>
            <a:r>
              <a:rPr spc="-5" dirty="0"/>
              <a:t>caused </a:t>
            </a:r>
            <a:r>
              <a:rPr spc="10" dirty="0"/>
              <a:t>the </a:t>
            </a:r>
            <a:r>
              <a:rPr dirty="0"/>
              <a:t>2008 financial  </a:t>
            </a:r>
            <a:r>
              <a:rPr spc="-5" dirty="0"/>
              <a:t>crisis?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88078"/>
            <a:ext cx="9495487" cy="77340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24</a:t>
            </a:fld>
            <a:endParaRPr spc="1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rId5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Ram 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Ramanathan 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hlinkClick r:id="rId6"/>
              </a:rPr>
              <a:t>rer407@stern.nyu.edu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Vice-President – Alex Poon (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alex.poon@stern.nyu.edu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Connor Sheehy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connor.sheehy@stern.nyu.edu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Kevin Duan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9"/>
              </a:rPr>
              <a:t>skd359@stern.nyu.edu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14789" y="1457752"/>
            <a:ext cx="72370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59760" algn="l"/>
                <a:tab pos="5166360" algn="l"/>
              </a:tabLst>
            </a:pPr>
            <a:r>
              <a:rPr u="none" spc="425" dirty="0">
                <a:solidFill>
                  <a:srgbClr val="242424"/>
                </a:solidFill>
              </a:rPr>
              <a:t>Solution:	</a:t>
            </a: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32056" y="2569578"/>
            <a:ext cx="9844405" cy="7665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100" spc="5" dirty="0">
                <a:latin typeface="Garamond"/>
                <a:cs typeface="Garamond"/>
              </a:rPr>
              <a:t>Solution:</a:t>
            </a:r>
            <a:r>
              <a:rPr sz="3100" spc="40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14</a:t>
            </a:r>
            <a:endParaRPr sz="3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00">
              <a:latin typeface="Garamond"/>
              <a:cs typeface="Garamond"/>
            </a:endParaRPr>
          </a:p>
          <a:p>
            <a:pPr marL="12700" marR="105410">
              <a:lnSpc>
                <a:spcPct val="101099"/>
              </a:lnSpc>
              <a:tabLst>
                <a:tab pos="9247505" algn="l"/>
              </a:tabLst>
            </a:pPr>
            <a:r>
              <a:rPr sz="3100" spc="5" dirty="0">
                <a:latin typeface="Garamond"/>
                <a:cs typeface="Garamond"/>
              </a:rPr>
              <a:t>Explanation: </a:t>
            </a:r>
            <a:r>
              <a:rPr sz="3100" spc="10" dirty="0">
                <a:latin typeface="Garamond"/>
                <a:cs typeface="Garamond"/>
              </a:rPr>
              <a:t>16 </a:t>
            </a:r>
            <a:r>
              <a:rPr sz="3100" spc="-30" dirty="0">
                <a:latin typeface="Garamond"/>
                <a:cs typeface="Garamond"/>
              </a:rPr>
              <a:t>can’t </a:t>
            </a:r>
            <a:r>
              <a:rPr sz="3100" spc="15" dirty="0">
                <a:latin typeface="Garamond"/>
                <a:cs typeface="Garamond"/>
              </a:rPr>
              <a:t>be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 </a:t>
            </a:r>
            <a:r>
              <a:rPr sz="3100" spc="-5" dirty="0">
                <a:latin typeface="Garamond"/>
                <a:cs typeface="Garamond"/>
              </a:rPr>
              <a:t>number, </a:t>
            </a:r>
            <a:r>
              <a:rPr sz="3100" spc="10" dirty="0">
                <a:latin typeface="Garamond"/>
                <a:cs typeface="Garamond"/>
              </a:rPr>
              <a:t>because the </a:t>
            </a:r>
            <a:r>
              <a:rPr sz="3100" spc="15" dirty="0">
                <a:latin typeface="Garamond"/>
                <a:cs typeface="Garamond"/>
              </a:rPr>
              <a:t>range  </a:t>
            </a:r>
            <a:r>
              <a:rPr sz="3100" spc="5" dirty="0">
                <a:latin typeface="Garamond"/>
                <a:cs typeface="Garamond"/>
              </a:rPr>
              <a:t>is </a:t>
            </a:r>
            <a:r>
              <a:rPr sz="3100" spc="10" dirty="0">
                <a:latin typeface="Garamond"/>
                <a:cs typeface="Garamond"/>
              </a:rPr>
              <a:t>8 and that </a:t>
            </a:r>
            <a:r>
              <a:rPr sz="3100" spc="-10" dirty="0">
                <a:latin typeface="Garamond"/>
                <a:cs typeface="Garamond"/>
              </a:rPr>
              <a:t>would </a:t>
            </a:r>
            <a:r>
              <a:rPr sz="3100" spc="10" dirty="0">
                <a:latin typeface="Garamond"/>
                <a:cs typeface="Garamond"/>
              </a:rPr>
              <a:t>force </a:t>
            </a:r>
            <a:r>
              <a:rPr sz="3100" dirty="0">
                <a:latin typeface="Garamond"/>
                <a:cs typeface="Garamond"/>
              </a:rPr>
              <a:t>all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numbers </a:t>
            </a:r>
            <a:r>
              <a:rPr sz="3100" spc="10" dirty="0">
                <a:latin typeface="Garamond"/>
                <a:cs typeface="Garamond"/>
              </a:rPr>
              <a:t>to be </a:t>
            </a:r>
            <a:r>
              <a:rPr sz="3100" spc="5" dirty="0">
                <a:latin typeface="Garamond"/>
                <a:cs typeface="Garamond"/>
              </a:rPr>
              <a:t>at least</a:t>
            </a:r>
            <a:r>
              <a:rPr sz="3100" spc="23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8.</a:t>
            </a:r>
            <a:r>
              <a:rPr sz="3100" spc="2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dirty="0">
                <a:latin typeface="Garamond"/>
                <a:cs typeface="Garamond"/>
              </a:rPr>
              <a:t>all 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numbers are at least 8, with </a:t>
            </a:r>
            <a:r>
              <a:rPr sz="3100" spc="10" dirty="0">
                <a:latin typeface="Garamond"/>
                <a:cs typeface="Garamond"/>
              </a:rPr>
              <a:t>one </a:t>
            </a:r>
            <a:r>
              <a:rPr sz="3100" spc="5" dirty="0">
                <a:latin typeface="Garamond"/>
                <a:cs typeface="Garamond"/>
              </a:rPr>
              <a:t>16, </a:t>
            </a:r>
            <a:r>
              <a:rPr sz="3100" spc="10" dirty="0">
                <a:latin typeface="Garamond"/>
                <a:cs typeface="Garamond"/>
              </a:rPr>
              <a:t>then the mean cannot  be </a:t>
            </a:r>
            <a:r>
              <a:rPr sz="3100" spc="5" dirty="0">
                <a:latin typeface="Garamond"/>
                <a:cs typeface="Garamond"/>
              </a:rPr>
              <a:t>8, </a:t>
            </a:r>
            <a:r>
              <a:rPr sz="3100" spc="10" dirty="0">
                <a:latin typeface="Garamond"/>
                <a:cs typeface="Garamond"/>
              </a:rPr>
              <a:t>so 16 (and </a:t>
            </a:r>
            <a:r>
              <a:rPr sz="3100" spc="-10" dirty="0">
                <a:latin typeface="Garamond"/>
                <a:cs typeface="Garamond"/>
              </a:rPr>
              <a:t>above) </a:t>
            </a:r>
            <a:r>
              <a:rPr sz="3100" spc="-15" dirty="0">
                <a:latin typeface="Garamond"/>
                <a:cs typeface="Garamond"/>
              </a:rPr>
              <a:t>doesn’t</a:t>
            </a:r>
            <a:r>
              <a:rPr sz="3100" spc="60" dirty="0">
                <a:latin typeface="Garamond"/>
                <a:cs typeface="Garamond"/>
              </a:rPr>
              <a:t> </a:t>
            </a:r>
            <a:r>
              <a:rPr sz="3100" spc="-5" dirty="0">
                <a:latin typeface="Garamond"/>
                <a:cs typeface="Garamond"/>
              </a:rPr>
              <a:t>work.</a:t>
            </a:r>
            <a:endParaRPr sz="3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Garamond"/>
              <a:cs typeface="Garamond"/>
            </a:endParaRPr>
          </a:p>
          <a:p>
            <a:pPr marL="12700" marR="5080">
              <a:lnSpc>
                <a:spcPct val="101099"/>
              </a:lnSpc>
              <a:tabLst>
                <a:tab pos="2087880" algn="l"/>
                <a:tab pos="3902075" algn="l"/>
                <a:tab pos="5131435" algn="l"/>
                <a:tab pos="7334884" algn="l"/>
                <a:tab pos="8512810" algn="l"/>
              </a:tabLst>
            </a:pPr>
            <a:r>
              <a:rPr sz="3100" spc="10" dirty="0">
                <a:latin typeface="Garamond"/>
                <a:cs typeface="Garamond"/>
              </a:rPr>
              <a:t>15 cannot </a:t>
            </a:r>
            <a:r>
              <a:rPr sz="3100" spc="5" dirty="0">
                <a:latin typeface="Garamond"/>
                <a:cs typeface="Garamond"/>
              </a:rPr>
              <a:t>be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 </a:t>
            </a:r>
            <a:r>
              <a:rPr sz="3100" spc="-10" dirty="0">
                <a:latin typeface="Garamond"/>
                <a:cs typeface="Garamond"/>
              </a:rPr>
              <a:t>number. </a:t>
            </a:r>
            <a:r>
              <a:rPr sz="3100" spc="10" dirty="0">
                <a:latin typeface="Garamond"/>
                <a:cs typeface="Garamond"/>
              </a:rPr>
              <a:t>Since the mean </a:t>
            </a:r>
            <a:r>
              <a:rPr sz="3100" spc="5" dirty="0">
                <a:latin typeface="Garamond"/>
                <a:cs typeface="Garamond"/>
              </a:rPr>
              <a:t>is 8, this  </a:t>
            </a:r>
            <a:r>
              <a:rPr sz="3100" spc="10" dirty="0">
                <a:latin typeface="Garamond"/>
                <a:cs typeface="Garamond"/>
              </a:rPr>
              <a:t>means the eight </a:t>
            </a:r>
            <a:r>
              <a:rPr sz="3100" spc="5" dirty="0">
                <a:latin typeface="Garamond"/>
                <a:cs typeface="Garamond"/>
              </a:rPr>
              <a:t>numbers </a:t>
            </a:r>
            <a:r>
              <a:rPr sz="3100" spc="15" dirty="0">
                <a:latin typeface="Garamond"/>
                <a:cs typeface="Garamond"/>
              </a:rPr>
              <a:t>sum </a:t>
            </a:r>
            <a:r>
              <a:rPr sz="3100" spc="10" dirty="0">
                <a:latin typeface="Garamond"/>
                <a:cs typeface="Garamond"/>
              </a:rPr>
              <a:t>to 8 * 8 </a:t>
            </a:r>
            <a:r>
              <a:rPr sz="3100" spc="15" dirty="0">
                <a:latin typeface="Garamond"/>
                <a:cs typeface="Garamond"/>
              </a:rPr>
              <a:t>=</a:t>
            </a:r>
            <a:r>
              <a:rPr sz="3100" spc="105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64.</a:t>
            </a:r>
            <a:r>
              <a:rPr sz="3100" spc="2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spc="10" dirty="0">
                <a:latin typeface="Garamond"/>
                <a:cs typeface="Garamond"/>
              </a:rPr>
              <a:t>15 </a:t>
            </a:r>
            <a:r>
              <a:rPr sz="3100" spc="5" dirty="0">
                <a:latin typeface="Garamond"/>
                <a:cs typeface="Garamond"/>
              </a:rPr>
              <a:t>is </a:t>
            </a:r>
            <a:r>
              <a:rPr sz="310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  </a:t>
            </a:r>
            <a:r>
              <a:rPr sz="3100" spc="-5" dirty="0">
                <a:latin typeface="Garamond"/>
                <a:cs typeface="Garamond"/>
              </a:rPr>
              <a:t>number, </a:t>
            </a:r>
            <a:r>
              <a:rPr sz="3100" spc="10" dirty="0">
                <a:latin typeface="Garamond"/>
                <a:cs typeface="Garamond"/>
              </a:rPr>
              <a:t>then </a:t>
            </a:r>
            <a:r>
              <a:rPr sz="3100" dirty="0">
                <a:latin typeface="Garamond"/>
                <a:cs typeface="Garamond"/>
              </a:rPr>
              <a:t>all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numbers in </a:t>
            </a:r>
            <a:r>
              <a:rPr sz="310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set are at least 7, </a:t>
            </a:r>
            <a:r>
              <a:rPr sz="3100" spc="10" dirty="0">
                <a:latin typeface="Garamond"/>
                <a:cs typeface="Garamond"/>
              </a:rPr>
              <a:t>since the  </a:t>
            </a:r>
            <a:r>
              <a:rPr sz="3100" spc="15" dirty="0">
                <a:latin typeface="Garamond"/>
                <a:cs typeface="Garamond"/>
              </a:rPr>
              <a:t>range </a:t>
            </a:r>
            <a:r>
              <a:rPr sz="3100" spc="5" dirty="0">
                <a:latin typeface="Garamond"/>
                <a:cs typeface="Garamond"/>
              </a:rPr>
              <a:t>is</a:t>
            </a:r>
            <a:r>
              <a:rPr sz="3100" spc="30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8.</a:t>
            </a:r>
            <a:r>
              <a:rPr sz="3100" spc="2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spc="10" dirty="0">
                <a:latin typeface="Garamond"/>
                <a:cs typeface="Garamond"/>
              </a:rPr>
              <a:t>the</a:t>
            </a:r>
            <a:r>
              <a:rPr sz="3100" spc="20" dirty="0">
                <a:latin typeface="Garamond"/>
                <a:cs typeface="Garamond"/>
              </a:rPr>
              <a:t> </a:t>
            </a:r>
            <a:r>
              <a:rPr sz="3100" spc="15" dirty="0">
                <a:latin typeface="Garamond"/>
                <a:cs typeface="Garamond"/>
              </a:rPr>
              <a:t>sum</a:t>
            </a:r>
            <a:r>
              <a:rPr sz="3100" spc="10" dirty="0">
                <a:latin typeface="Garamond"/>
                <a:cs typeface="Garamond"/>
              </a:rPr>
              <a:t> </a:t>
            </a:r>
            <a:r>
              <a:rPr sz="3100" spc="15" dirty="0">
                <a:latin typeface="Garamond"/>
                <a:cs typeface="Garamond"/>
              </a:rPr>
              <a:t>of	</a:t>
            </a:r>
            <a:r>
              <a:rPr sz="3100" spc="10" dirty="0">
                <a:latin typeface="Garamond"/>
                <a:cs typeface="Garamond"/>
              </a:rPr>
              <a:t>the set </a:t>
            </a:r>
            <a:r>
              <a:rPr sz="3100" spc="5" dirty="0">
                <a:latin typeface="Garamond"/>
                <a:cs typeface="Garamond"/>
              </a:rPr>
              <a:t>is </a:t>
            </a:r>
            <a:r>
              <a:rPr sz="3100" spc="10" dirty="0">
                <a:latin typeface="Garamond"/>
                <a:cs typeface="Garamond"/>
              </a:rPr>
              <a:t>64, then the</a:t>
            </a:r>
            <a:r>
              <a:rPr sz="3100" spc="70" dirty="0">
                <a:latin typeface="Garamond"/>
                <a:cs typeface="Garamond"/>
              </a:rPr>
              <a:t> </a:t>
            </a:r>
            <a:r>
              <a:rPr sz="3100" spc="15" dirty="0">
                <a:latin typeface="Garamond"/>
                <a:cs typeface="Garamond"/>
              </a:rPr>
              <a:t>sum</a:t>
            </a:r>
            <a:r>
              <a:rPr sz="3100" spc="10" dirty="0">
                <a:latin typeface="Garamond"/>
                <a:cs typeface="Garamond"/>
              </a:rPr>
              <a:t> of	the  </a:t>
            </a:r>
            <a:r>
              <a:rPr sz="3100" spc="5" dirty="0">
                <a:latin typeface="Garamond"/>
                <a:cs typeface="Garamond"/>
              </a:rPr>
              <a:t>other </a:t>
            </a:r>
            <a:r>
              <a:rPr sz="3100" dirty="0">
                <a:latin typeface="Garamond"/>
                <a:cs typeface="Garamond"/>
              </a:rPr>
              <a:t>seven </a:t>
            </a:r>
            <a:r>
              <a:rPr sz="3100" spc="5" dirty="0">
                <a:latin typeface="Garamond"/>
                <a:cs typeface="Garamond"/>
              </a:rPr>
              <a:t>numbers is </a:t>
            </a:r>
            <a:r>
              <a:rPr sz="3100" spc="10" dirty="0">
                <a:latin typeface="Garamond"/>
                <a:cs typeface="Garamond"/>
              </a:rPr>
              <a:t>64-15=49. </a:t>
            </a:r>
            <a:r>
              <a:rPr sz="3100" spc="15" dirty="0">
                <a:latin typeface="Garamond"/>
                <a:cs typeface="Garamond"/>
              </a:rPr>
              <a:t>This </a:t>
            </a:r>
            <a:r>
              <a:rPr sz="3100" spc="10" dirty="0">
                <a:latin typeface="Garamond"/>
                <a:cs typeface="Garamond"/>
              </a:rPr>
              <a:t>means </a:t>
            </a:r>
            <a:r>
              <a:rPr sz="3100" spc="5" dirty="0">
                <a:latin typeface="Garamond"/>
                <a:cs typeface="Garamond"/>
              </a:rPr>
              <a:t>that </a:t>
            </a:r>
            <a:r>
              <a:rPr sz="3100" dirty="0">
                <a:latin typeface="Garamond"/>
                <a:cs typeface="Garamond"/>
              </a:rPr>
              <a:t>all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other  numbers in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set </a:t>
            </a:r>
            <a:r>
              <a:rPr sz="3100" spc="-10" dirty="0">
                <a:latin typeface="Garamond"/>
                <a:cs typeface="Garamond"/>
              </a:rPr>
              <a:t>would </a:t>
            </a:r>
            <a:r>
              <a:rPr sz="3100" spc="5" dirty="0">
                <a:latin typeface="Garamond"/>
                <a:cs typeface="Garamond"/>
              </a:rPr>
              <a:t>be</a:t>
            </a:r>
            <a:r>
              <a:rPr sz="3100" spc="135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7</a:t>
            </a:r>
            <a:r>
              <a:rPr sz="3100" spc="15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if	</a:t>
            </a:r>
            <a:r>
              <a:rPr sz="3100" spc="10" dirty="0">
                <a:latin typeface="Garamond"/>
                <a:cs typeface="Garamond"/>
              </a:rPr>
              <a:t>15 </a:t>
            </a:r>
            <a:r>
              <a:rPr sz="3100" spc="-10" dirty="0">
                <a:latin typeface="Garamond"/>
                <a:cs typeface="Garamond"/>
              </a:rPr>
              <a:t>was </a:t>
            </a:r>
            <a:r>
              <a:rPr sz="3100" spc="10" dirty="0">
                <a:latin typeface="Garamond"/>
                <a:cs typeface="Garamond"/>
              </a:rPr>
              <a:t>the </a:t>
            </a:r>
            <a:r>
              <a:rPr sz="3100" spc="5" dirty="0">
                <a:latin typeface="Garamond"/>
                <a:cs typeface="Garamond"/>
              </a:rPr>
              <a:t>highest</a:t>
            </a:r>
            <a:r>
              <a:rPr sz="3100" spc="60" dirty="0">
                <a:latin typeface="Garamond"/>
                <a:cs typeface="Garamond"/>
              </a:rPr>
              <a:t> </a:t>
            </a:r>
            <a:r>
              <a:rPr sz="3100" spc="-10" dirty="0">
                <a:latin typeface="Garamond"/>
                <a:cs typeface="Garamond"/>
              </a:rPr>
              <a:t>number.</a:t>
            </a:r>
            <a:endParaRPr sz="31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3100" spc="5" dirty="0">
                <a:latin typeface="Garamond"/>
                <a:cs typeface="Garamond"/>
              </a:rPr>
              <a:t>But </a:t>
            </a:r>
            <a:r>
              <a:rPr sz="3100" spc="10" dirty="0">
                <a:latin typeface="Garamond"/>
                <a:cs typeface="Garamond"/>
              </a:rPr>
              <a:t>{7,7,7,7,7,7,7,15} </a:t>
            </a:r>
            <a:r>
              <a:rPr sz="3100" spc="-15" dirty="0">
                <a:latin typeface="Garamond"/>
                <a:cs typeface="Garamond"/>
              </a:rPr>
              <a:t>fails, </a:t>
            </a:r>
            <a:r>
              <a:rPr sz="3100" spc="5" dirty="0">
                <a:latin typeface="Garamond"/>
                <a:cs typeface="Garamond"/>
              </a:rPr>
              <a:t>because its </a:t>
            </a:r>
            <a:r>
              <a:rPr sz="3100" spc="10" dirty="0">
                <a:latin typeface="Garamond"/>
                <a:cs typeface="Garamond"/>
              </a:rPr>
              <a:t>median </a:t>
            </a:r>
            <a:r>
              <a:rPr sz="3100" spc="5" dirty="0">
                <a:latin typeface="Garamond"/>
                <a:cs typeface="Garamond"/>
              </a:rPr>
              <a:t>is 7, not</a:t>
            </a:r>
            <a:r>
              <a:rPr sz="3100" spc="254" dirty="0">
                <a:latin typeface="Garamond"/>
                <a:cs typeface="Garamond"/>
              </a:rPr>
              <a:t> </a:t>
            </a:r>
            <a:r>
              <a:rPr sz="3100" spc="5" dirty="0">
                <a:latin typeface="Garamond"/>
                <a:cs typeface="Garamond"/>
              </a:rPr>
              <a:t>8.</a:t>
            </a:r>
            <a:endParaRPr sz="31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35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3100" spc="10" dirty="0">
                <a:latin typeface="Garamond"/>
                <a:cs typeface="Garamond"/>
              </a:rPr>
              <a:t>14 does </a:t>
            </a:r>
            <a:r>
              <a:rPr sz="3100" spc="-5" dirty="0">
                <a:latin typeface="Garamond"/>
                <a:cs typeface="Garamond"/>
              </a:rPr>
              <a:t>work; </a:t>
            </a:r>
            <a:r>
              <a:rPr sz="3100" spc="10" dirty="0">
                <a:latin typeface="Garamond"/>
                <a:cs typeface="Garamond"/>
              </a:rPr>
              <a:t>the set {6,6,6,8,8,8,8,14} </a:t>
            </a:r>
            <a:r>
              <a:rPr sz="3100" spc="5" dirty="0">
                <a:latin typeface="Garamond"/>
                <a:cs typeface="Garamond"/>
              </a:rPr>
              <a:t>satisfies </a:t>
            </a:r>
            <a:r>
              <a:rPr sz="3100" spc="10" dirty="0">
                <a:latin typeface="Garamond"/>
                <a:cs typeface="Garamond"/>
              </a:rPr>
              <a:t>the</a:t>
            </a:r>
            <a:r>
              <a:rPr sz="3100" spc="180" dirty="0">
                <a:latin typeface="Garamond"/>
                <a:cs typeface="Garamond"/>
              </a:rPr>
              <a:t> </a:t>
            </a:r>
            <a:r>
              <a:rPr sz="3100" spc="10" dirty="0">
                <a:latin typeface="Garamond"/>
                <a:cs typeface="Garamond"/>
              </a:rPr>
              <a:t>criteria.</a:t>
            </a:r>
            <a:endParaRPr sz="310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7080" y="2420639"/>
            <a:ext cx="87966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lang="en-US" u="none" spc="285" dirty="0">
                <a:solidFill>
                  <a:srgbClr val="242424"/>
                </a:solidFill>
              </a:rPr>
              <a:t>Mailing List</a:t>
            </a:r>
            <a:endParaRPr u="none" spc="434" dirty="0">
              <a:solidFill>
                <a:srgbClr val="242424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46935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b="1" dirty="0" err="1">
                <a:latin typeface="Garamond"/>
                <a:cs typeface="Garamond"/>
              </a:rPr>
              <a:t>quantfsnyu.com</a:t>
            </a:r>
            <a:endParaRPr sz="2950" b="1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B12F6-689F-0248-9C43-8E8665959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06" y="4529694"/>
            <a:ext cx="11201400" cy="5291938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596438DE-DCEE-E245-8600-5F4328FECF10}"/>
              </a:ext>
            </a:extLst>
          </p:cNvPr>
          <p:cNvSpPr/>
          <p:nvPr/>
        </p:nvSpPr>
        <p:spPr>
          <a:xfrm flipH="1">
            <a:off x="9899650" y="7940675"/>
            <a:ext cx="18288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8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7080" y="2420639"/>
            <a:ext cx="87966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u="none" spc="285" dirty="0">
                <a:solidFill>
                  <a:srgbClr val="242424"/>
                </a:solidFill>
              </a:rPr>
              <a:t>Por</a:t>
            </a:r>
            <a:r>
              <a:rPr u="none" spc="-585" dirty="0">
                <a:solidFill>
                  <a:srgbClr val="242424"/>
                </a:solidFill>
              </a:rPr>
              <a:t> </a:t>
            </a:r>
            <a:r>
              <a:rPr u="none" spc="-5" dirty="0">
                <a:solidFill>
                  <a:srgbClr val="242424"/>
                </a:solidFill>
              </a:rPr>
              <a:t>t</a:t>
            </a:r>
            <a:r>
              <a:rPr u="none" spc="-750" dirty="0">
                <a:solidFill>
                  <a:srgbClr val="242424"/>
                </a:solidFill>
              </a:rPr>
              <a:t> </a:t>
            </a:r>
            <a:r>
              <a:rPr u="none" spc="390" dirty="0">
                <a:solidFill>
                  <a:srgbClr val="242424"/>
                </a:solidFill>
              </a:rPr>
              <a:t>folio	</a:t>
            </a:r>
            <a:r>
              <a:rPr u="none" spc="260" dirty="0">
                <a:solidFill>
                  <a:srgbClr val="242424"/>
                </a:solidFill>
              </a:rPr>
              <a:t>Team	</a:t>
            </a:r>
            <a:r>
              <a:rPr u="none" spc="434" dirty="0">
                <a:solidFill>
                  <a:srgbClr val="242424"/>
                </a:solidFill>
              </a:rPr>
              <a:t>Application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55606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sz="2950" b="1" spc="5" dirty="0">
                <a:latin typeface="Garamond"/>
                <a:cs typeface="Garamond"/>
              </a:rPr>
              <a:t>Timeline: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Opens </a:t>
            </a:r>
            <a:r>
              <a:rPr lang="en-US" sz="2950" spc="10" dirty="0">
                <a:latin typeface="Garamond"/>
                <a:cs typeface="Garamond"/>
              </a:rPr>
              <a:t>on 9/25 at 9:00 AM 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5" dirty="0">
                <a:latin typeface="Garamond"/>
                <a:cs typeface="Garamond"/>
              </a:rPr>
              <a:t>Closes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lang="en-US" sz="2950" spc="-50" dirty="0">
                <a:latin typeface="Garamond"/>
                <a:cs typeface="Garamond"/>
              </a:rPr>
              <a:t>10/1 at 9:00 AM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buFont typeface="Wingdings"/>
              <a:buChar char=""/>
              <a:tabLst>
                <a:tab pos="535940" algn="l"/>
              </a:tabLst>
            </a:pPr>
            <a:r>
              <a:rPr sz="2950" b="1" dirty="0">
                <a:latin typeface="Garamond"/>
                <a:cs typeface="Garamond"/>
              </a:rPr>
              <a:t>Eligibility: </a:t>
            </a:r>
            <a:r>
              <a:rPr sz="2950" spc="5" dirty="0">
                <a:latin typeface="Garamond"/>
                <a:cs typeface="Garamond"/>
              </a:rPr>
              <a:t>open to </a:t>
            </a:r>
            <a:r>
              <a:rPr sz="2950" dirty="0">
                <a:latin typeface="Garamond"/>
                <a:cs typeface="Garamond"/>
              </a:rPr>
              <a:t>all </a:t>
            </a:r>
            <a:r>
              <a:rPr sz="2950" spc="10" dirty="0">
                <a:latin typeface="Garamond"/>
                <a:cs typeface="Garamond"/>
              </a:rPr>
              <a:t>NYU</a:t>
            </a:r>
            <a:r>
              <a:rPr sz="2950" spc="5" dirty="0">
                <a:latin typeface="Garamond"/>
                <a:cs typeface="Garamond"/>
              </a:rPr>
              <a:t> students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535305" indent="-472440">
              <a:lnSpc>
                <a:spcPct val="100000"/>
              </a:lnSpc>
              <a:buFont typeface="Wingdings"/>
              <a:buChar char=""/>
              <a:tabLst>
                <a:tab pos="535940" algn="l"/>
              </a:tabLst>
            </a:pPr>
            <a:r>
              <a:rPr sz="2950" b="1" dirty="0">
                <a:latin typeface="Garamond"/>
                <a:cs typeface="Garamond"/>
              </a:rPr>
              <a:t>Application</a:t>
            </a:r>
            <a:r>
              <a:rPr sz="2950" b="1" spc="5" dirty="0">
                <a:latin typeface="Garamond"/>
                <a:cs typeface="Garamond"/>
              </a:rPr>
              <a:t> </a:t>
            </a:r>
            <a:r>
              <a:rPr sz="2950" b="1" dirty="0">
                <a:latin typeface="Garamond"/>
                <a:cs typeface="Garamond"/>
              </a:rPr>
              <a:t>Process: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sz="2950" spc="-5" dirty="0">
                <a:latin typeface="Garamond"/>
                <a:cs typeface="Garamond"/>
              </a:rPr>
              <a:t>Fill </a:t>
            </a:r>
            <a:r>
              <a:rPr sz="2950" spc="5" dirty="0">
                <a:latin typeface="Garamond"/>
                <a:cs typeface="Garamond"/>
              </a:rPr>
              <a:t>in Google </a:t>
            </a:r>
            <a:r>
              <a:rPr sz="2950" spc="30" dirty="0">
                <a:latin typeface="Garamond"/>
                <a:cs typeface="Garamond"/>
              </a:rPr>
              <a:t>form </a:t>
            </a:r>
            <a:r>
              <a:rPr sz="2950" spc="5" dirty="0">
                <a:latin typeface="Garamond"/>
                <a:cs typeface="Garamond"/>
              </a:rPr>
              <a:t>(admin </a:t>
            </a:r>
            <a:r>
              <a:rPr sz="2950" dirty="0">
                <a:latin typeface="Garamond"/>
                <a:cs typeface="Garamond"/>
              </a:rPr>
              <a:t>details </a:t>
            </a:r>
            <a:r>
              <a:rPr sz="2950" spc="10" dirty="0">
                <a:latin typeface="Garamond"/>
                <a:cs typeface="Garamond"/>
              </a:rPr>
              <a:t>&amp; portfolio</a:t>
            </a:r>
            <a:r>
              <a:rPr sz="2950" spc="-5" dirty="0">
                <a:latin typeface="Garamond"/>
                <a:cs typeface="Garamond"/>
              </a:rPr>
              <a:t> preference)</a:t>
            </a:r>
            <a:endParaRPr sz="2950" dirty="0">
              <a:latin typeface="Garamond"/>
              <a:cs typeface="Garamond"/>
            </a:endParaRPr>
          </a:p>
          <a:p>
            <a:pPr marL="1289685" marR="139065" lvl="1" indent="-472440">
              <a:lnSpc>
                <a:spcPct val="100600"/>
              </a:lnSpc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lang="en-US" sz="2950" spc="5" dirty="0">
                <a:latin typeface="Garamond"/>
                <a:cs typeface="Garamond"/>
              </a:rPr>
              <a:t>Submit your application responses as a PDF/Word 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535305" marR="17780" indent="-472440">
              <a:lnSpc>
                <a:spcPct val="100600"/>
              </a:lnSpc>
              <a:buFont typeface="Wingdings"/>
              <a:buChar char=""/>
              <a:tabLst>
                <a:tab pos="535940" algn="l"/>
                <a:tab pos="7018020" algn="l"/>
              </a:tabLst>
            </a:pPr>
            <a:r>
              <a:rPr sz="2950" spc="5" dirty="0">
                <a:latin typeface="Garamond"/>
                <a:cs typeface="Garamond"/>
              </a:rPr>
              <a:t>All </a:t>
            </a:r>
            <a:r>
              <a:rPr sz="2950" spc="10" dirty="0">
                <a:latin typeface="Garamond"/>
                <a:cs typeface="Garamond"/>
              </a:rPr>
              <a:t>instructions </a:t>
            </a:r>
            <a:r>
              <a:rPr sz="2950" dirty="0">
                <a:latin typeface="Garamond"/>
                <a:cs typeface="Garamond"/>
              </a:rPr>
              <a:t>will </a:t>
            </a:r>
            <a:r>
              <a:rPr sz="2950" spc="10" dirty="0">
                <a:latin typeface="Garamond"/>
                <a:cs typeface="Garamond"/>
              </a:rPr>
              <a:t>be on the </a:t>
            </a:r>
            <a:r>
              <a:rPr sz="2950" spc="5" dirty="0">
                <a:latin typeface="Garamond"/>
                <a:cs typeface="Garamond"/>
              </a:rPr>
              <a:t>front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15" dirty="0">
                <a:latin typeface="Garamond"/>
                <a:cs typeface="Garamond"/>
              </a:rPr>
              <a:t>page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our </a:t>
            </a:r>
            <a:r>
              <a:rPr sz="2950" spc="-10" dirty="0">
                <a:latin typeface="Garamond"/>
                <a:cs typeface="Garamond"/>
              </a:rPr>
              <a:t>website, </a:t>
            </a:r>
            <a:r>
              <a:rPr sz="2950" spc="10" dirty="0">
                <a:latin typeface="Garamond"/>
                <a:cs typeface="Garamond"/>
              </a:rPr>
              <a:t>and </a:t>
            </a:r>
            <a:r>
              <a:rPr sz="2950" dirty="0">
                <a:latin typeface="Garamond"/>
                <a:cs typeface="Garamond"/>
              </a:rPr>
              <a:t>emailed </a:t>
            </a:r>
            <a:r>
              <a:rPr sz="2950" spc="5" dirty="0">
                <a:latin typeface="Garamond"/>
                <a:cs typeface="Garamond"/>
              </a:rPr>
              <a:t>to  </a:t>
            </a:r>
            <a:r>
              <a:rPr sz="2950" dirty="0">
                <a:latin typeface="Garamond"/>
                <a:cs typeface="Garamond"/>
              </a:rPr>
              <a:t>everyone </a:t>
            </a:r>
            <a:r>
              <a:rPr sz="2950" spc="10" dirty="0">
                <a:latin typeface="Garamond"/>
                <a:cs typeface="Garamond"/>
              </a:rPr>
              <a:t>on </a:t>
            </a:r>
            <a:r>
              <a:rPr sz="2950" spc="5" dirty="0">
                <a:latin typeface="Garamond"/>
                <a:cs typeface="Garamond"/>
              </a:rPr>
              <a:t>our mailing </a:t>
            </a:r>
            <a:r>
              <a:rPr sz="2950" dirty="0">
                <a:latin typeface="Garamond"/>
                <a:cs typeface="Garamond"/>
              </a:rPr>
              <a:t>list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7140"/>
            <a:chOff x="0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7080" y="2420639"/>
            <a:ext cx="87966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3103880" algn="l"/>
                <a:tab pos="5076190" algn="l"/>
              </a:tabLst>
            </a:pPr>
            <a:r>
              <a:rPr lang="en-US" u="none" spc="285" dirty="0">
                <a:solidFill>
                  <a:srgbClr val="242424"/>
                </a:solidFill>
              </a:rPr>
              <a:t>Open House</a:t>
            </a:r>
            <a:endParaRPr u="none" spc="434" dirty="0">
              <a:solidFill>
                <a:srgbClr val="242424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24399" y="3687746"/>
            <a:ext cx="11042015" cy="50895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353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535940" algn="l"/>
              </a:tabLst>
            </a:pPr>
            <a:r>
              <a:rPr lang="en-US" sz="2950" b="1" spc="5" dirty="0">
                <a:latin typeface="Garamond"/>
                <a:cs typeface="Garamond"/>
              </a:rPr>
              <a:t>Time</a:t>
            </a:r>
            <a:r>
              <a:rPr sz="2950" b="1" spc="5" dirty="0">
                <a:latin typeface="Garamond"/>
                <a:cs typeface="Garamond"/>
              </a:rPr>
              <a:t>: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lang="en-US" sz="2950" spc="5" dirty="0">
                <a:latin typeface="Garamond"/>
                <a:cs typeface="Garamond"/>
              </a:rPr>
              <a:t>Wednesday, 9/29 at 7:00 PM </a:t>
            </a:r>
            <a:endParaRPr sz="2950" dirty="0">
              <a:latin typeface="Garamond"/>
              <a:cs typeface="Garamond"/>
            </a:endParaRPr>
          </a:p>
          <a:p>
            <a:pPr marL="12896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89685" algn="l"/>
                <a:tab pos="1290320" algn="l"/>
              </a:tabLst>
            </a:pPr>
            <a:r>
              <a:rPr lang="en-US" sz="2950" spc="5" dirty="0">
                <a:latin typeface="Garamond"/>
                <a:cs typeface="Garamond"/>
              </a:rPr>
              <a:t>Location: TBD</a:t>
            </a: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lang="en-US" sz="3150" dirty="0">
              <a:latin typeface="Garamond"/>
              <a:cs typeface="Garamond"/>
            </a:endParaRPr>
          </a:p>
          <a:p>
            <a:pPr marL="522605" indent="-472440">
              <a:lnSpc>
                <a:spcPct val="100000"/>
              </a:lnSpc>
              <a:buFont typeface="Wingdings"/>
              <a:buChar char=""/>
              <a:tabLst>
                <a:tab pos="523240" algn="l"/>
              </a:tabLst>
            </a:pPr>
            <a:r>
              <a:rPr lang="en-US" sz="2950" b="1" spc="-5" dirty="0">
                <a:latin typeface="Garamond"/>
                <a:cs typeface="Garamond"/>
              </a:rPr>
              <a:t>Investment</a:t>
            </a:r>
            <a:r>
              <a:rPr lang="en-US" sz="2950" b="1" spc="25" dirty="0">
                <a:latin typeface="Garamond"/>
                <a:cs typeface="Garamond"/>
              </a:rPr>
              <a:t> </a:t>
            </a:r>
            <a:r>
              <a:rPr lang="en-US" sz="2950" b="1" dirty="0">
                <a:latin typeface="Garamond"/>
                <a:cs typeface="Garamond"/>
              </a:rPr>
              <a:t>Pitches:</a:t>
            </a:r>
            <a:endParaRPr lang="en-US" sz="2950" dirty="0">
              <a:latin typeface="Garamond"/>
              <a:cs typeface="Garamond"/>
            </a:endParaRPr>
          </a:p>
          <a:p>
            <a:pPr marL="1276985" marR="30480" lvl="1" indent="-472440">
              <a:lnSpc>
                <a:spcPts val="3560"/>
              </a:lnSpc>
              <a:spcBef>
                <a:spcPts val="120"/>
              </a:spcBef>
              <a:buFont typeface="Wingdings"/>
              <a:buChar char=""/>
              <a:tabLst>
                <a:tab pos="1276985" algn="l"/>
                <a:tab pos="1277620" algn="l"/>
              </a:tabLst>
            </a:pPr>
            <a:r>
              <a:rPr lang="en-US" sz="2950" spc="-10" dirty="0">
                <a:latin typeface="Garamond"/>
                <a:cs typeface="Garamond"/>
              </a:rPr>
              <a:t>Each </a:t>
            </a:r>
            <a:r>
              <a:rPr lang="en-US" sz="2950" spc="10" dirty="0">
                <a:latin typeface="Garamond"/>
                <a:cs typeface="Garamond"/>
              </a:rPr>
              <a:t>portfolio </a:t>
            </a:r>
            <a:r>
              <a:rPr lang="en-US" sz="2950" spc="5" dirty="0">
                <a:latin typeface="Garamond"/>
                <a:cs typeface="Garamond"/>
              </a:rPr>
              <a:t>team </a:t>
            </a:r>
            <a:r>
              <a:rPr lang="en-US" sz="2950" dirty="0">
                <a:latin typeface="Garamond"/>
                <a:cs typeface="Garamond"/>
              </a:rPr>
              <a:t>will </a:t>
            </a:r>
            <a:r>
              <a:rPr lang="en-US" sz="2950" spc="5" dirty="0">
                <a:latin typeface="Garamond"/>
                <a:cs typeface="Garamond"/>
              </a:rPr>
              <a:t>present a </a:t>
            </a:r>
            <a:r>
              <a:rPr lang="en-US" sz="2950" spc="-10" dirty="0">
                <a:latin typeface="Garamond"/>
                <a:cs typeface="Garamond"/>
              </a:rPr>
              <a:t>pitch </a:t>
            </a:r>
            <a:r>
              <a:rPr lang="en-US" sz="2950" spc="5" dirty="0">
                <a:latin typeface="Garamond"/>
                <a:cs typeface="Garamond"/>
              </a:rPr>
              <a:t>to </a:t>
            </a:r>
            <a:r>
              <a:rPr lang="en-US" sz="2950" spc="-25" dirty="0">
                <a:latin typeface="Garamond"/>
                <a:cs typeface="Garamond"/>
              </a:rPr>
              <a:t>give </a:t>
            </a:r>
            <a:r>
              <a:rPr lang="en-US" sz="2950" spc="-10" dirty="0">
                <a:latin typeface="Garamond"/>
                <a:cs typeface="Garamond"/>
              </a:rPr>
              <a:t>you </a:t>
            </a:r>
            <a:r>
              <a:rPr lang="en-US" sz="2950" spc="10" dirty="0">
                <a:latin typeface="Garamond"/>
                <a:cs typeface="Garamond"/>
              </a:rPr>
              <a:t>more </a:t>
            </a:r>
            <a:r>
              <a:rPr lang="en-US" sz="2950" spc="5" dirty="0">
                <a:latin typeface="Garamond"/>
                <a:cs typeface="Garamond"/>
              </a:rPr>
              <a:t>insights on  what </a:t>
            </a:r>
            <a:r>
              <a:rPr lang="en-US" sz="2950" dirty="0">
                <a:latin typeface="Garamond"/>
                <a:cs typeface="Garamond"/>
              </a:rPr>
              <a:t>our </a:t>
            </a:r>
            <a:r>
              <a:rPr lang="en-US" sz="2950" spc="10" dirty="0">
                <a:latin typeface="Garamond"/>
                <a:cs typeface="Garamond"/>
              </a:rPr>
              <a:t>portfolios </a:t>
            </a:r>
            <a:r>
              <a:rPr lang="en-US" sz="2950" dirty="0">
                <a:latin typeface="Garamond"/>
                <a:cs typeface="Garamond"/>
              </a:rPr>
              <a:t>focus </a:t>
            </a:r>
            <a:r>
              <a:rPr lang="en-US" sz="2950" spc="10" dirty="0">
                <a:latin typeface="Garamond"/>
                <a:cs typeface="Garamond"/>
              </a:rPr>
              <a:t>on &amp; </a:t>
            </a:r>
            <a:r>
              <a:rPr lang="en-US" sz="2950" spc="5" dirty="0">
                <a:latin typeface="Garamond"/>
                <a:cs typeface="Garamond"/>
              </a:rPr>
              <a:t>their </a:t>
            </a:r>
            <a:r>
              <a:rPr lang="en-US" sz="2950" spc="-5" dirty="0">
                <a:latin typeface="Garamond"/>
                <a:cs typeface="Garamond"/>
              </a:rPr>
              <a:t>investment</a:t>
            </a:r>
            <a:r>
              <a:rPr lang="en-US" sz="2950" spc="-50" dirty="0">
                <a:latin typeface="Garamond"/>
                <a:cs typeface="Garamond"/>
              </a:rPr>
              <a:t> </a:t>
            </a:r>
            <a:r>
              <a:rPr lang="en-US" sz="2950" dirty="0">
                <a:latin typeface="Garamond"/>
                <a:cs typeface="Garamond"/>
              </a:rPr>
              <a:t>strategies</a:t>
            </a:r>
          </a:p>
          <a:p>
            <a:pPr marL="1276985" marR="636270" lvl="1" indent="-472440">
              <a:lnSpc>
                <a:spcPts val="3560"/>
              </a:lnSpc>
              <a:spcBef>
                <a:spcPts val="5"/>
              </a:spcBef>
              <a:buFont typeface="Wingdings"/>
              <a:buChar char=""/>
              <a:tabLst>
                <a:tab pos="1276985" algn="l"/>
                <a:tab pos="1277620" algn="l"/>
              </a:tabLst>
            </a:pPr>
            <a:r>
              <a:rPr lang="en-US" sz="2950" spc="-60" dirty="0">
                <a:latin typeface="Garamond"/>
                <a:cs typeface="Garamond"/>
              </a:rPr>
              <a:t>You </a:t>
            </a:r>
            <a:r>
              <a:rPr lang="en-US" sz="2950" dirty="0">
                <a:latin typeface="Garamond"/>
                <a:cs typeface="Garamond"/>
              </a:rPr>
              <a:t>are </a:t>
            </a:r>
            <a:r>
              <a:rPr lang="en-US" sz="2950" spc="5" dirty="0">
                <a:latin typeface="Garamond"/>
                <a:cs typeface="Garamond"/>
              </a:rPr>
              <a:t>encouraged to </a:t>
            </a:r>
            <a:r>
              <a:rPr lang="en-US" sz="2950" spc="10" dirty="0">
                <a:latin typeface="Garamond"/>
                <a:cs typeface="Garamond"/>
              </a:rPr>
              <a:t>participate </a:t>
            </a:r>
            <a:r>
              <a:rPr lang="en-US" sz="2950" spc="5" dirty="0">
                <a:latin typeface="Garamond"/>
                <a:cs typeface="Garamond"/>
              </a:rPr>
              <a:t>during </a:t>
            </a:r>
            <a:r>
              <a:rPr lang="en-US" sz="2950" spc="10" dirty="0">
                <a:latin typeface="Garamond"/>
                <a:cs typeface="Garamond"/>
              </a:rPr>
              <a:t>the </a:t>
            </a:r>
            <a:r>
              <a:rPr lang="en-US" sz="2950" spc="-5" dirty="0">
                <a:latin typeface="Garamond"/>
                <a:cs typeface="Garamond"/>
              </a:rPr>
              <a:t>pitches </a:t>
            </a:r>
            <a:r>
              <a:rPr lang="en-US" sz="2950" spc="5" dirty="0">
                <a:latin typeface="Garamond"/>
                <a:cs typeface="Garamond"/>
              </a:rPr>
              <a:t>and </a:t>
            </a:r>
            <a:r>
              <a:rPr lang="en-US" sz="2950" dirty="0">
                <a:latin typeface="Garamond"/>
                <a:cs typeface="Garamond"/>
              </a:rPr>
              <a:t>ask </a:t>
            </a:r>
            <a:r>
              <a:rPr lang="en-US" sz="2950" spc="5" dirty="0">
                <a:latin typeface="Garamond"/>
                <a:cs typeface="Garamond"/>
              </a:rPr>
              <a:t>any  </a:t>
            </a:r>
            <a:r>
              <a:rPr lang="en-US" sz="2950" dirty="0">
                <a:latin typeface="Garamond"/>
                <a:cs typeface="Garamond"/>
              </a:rPr>
              <a:t>questions </a:t>
            </a:r>
            <a:r>
              <a:rPr lang="en-US" sz="2950" spc="-10" dirty="0">
                <a:latin typeface="Garamond"/>
                <a:cs typeface="Garamond"/>
              </a:rPr>
              <a:t>you </a:t>
            </a:r>
            <a:r>
              <a:rPr lang="en-US" sz="2950" spc="-5" dirty="0">
                <a:latin typeface="Garamond"/>
                <a:cs typeface="Garamond"/>
              </a:rPr>
              <a:t>may</a:t>
            </a:r>
            <a:r>
              <a:rPr lang="en-US" sz="2950" spc="5" dirty="0">
                <a:latin typeface="Garamond"/>
                <a:cs typeface="Garamond"/>
              </a:rPr>
              <a:t> </a:t>
            </a:r>
            <a:r>
              <a:rPr lang="en-US" sz="2950" spc="-20" dirty="0">
                <a:latin typeface="Garamond"/>
                <a:cs typeface="Garamond"/>
              </a:rPr>
              <a:t>have</a:t>
            </a:r>
            <a:endParaRPr lang="en-US" sz="2950" dirty="0">
              <a:latin typeface="Garamond"/>
              <a:cs typeface="Garamond"/>
            </a:endParaRPr>
          </a:p>
          <a:p>
            <a:pPr marL="1276985" marR="234950" lvl="1" indent="-472440">
              <a:lnSpc>
                <a:spcPts val="3560"/>
              </a:lnSpc>
              <a:spcBef>
                <a:spcPts val="5"/>
              </a:spcBef>
              <a:buFont typeface="Wingdings"/>
              <a:buChar char=""/>
              <a:tabLst>
                <a:tab pos="1276985" algn="l"/>
                <a:tab pos="1277620" algn="l"/>
                <a:tab pos="8431530" algn="l"/>
              </a:tabLst>
            </a:pPr>
            <a:r>
              <a:rPr lang="en-US" sz="2950" spc="-60" dirty="0">
                <a:latin typeface="Garamond"/>
                <a:cs typeface="Garamond"/>
              </a:rPr>
              <a:t>You </a:t>
            </a:r>
            <a:r>
              <a:rPr lang="en-US" sz="2950" dirty="0">
                <a:latin typeface="Garamond"/>
                <a:cs typeface="Garamond"/>
              </a:rPr>
              <a:t>will also </a:t>
            </a:r>
            <a:r>
              <a:rPr lang="en-US" sz="2950" spc="10" dirty="0">
                <a:latin typeface="Garamond"/>
                <a:cs typeface="Garamond"/>
              </a:rPr>
              <a:t>get </a:t>
            </a:r>
            <a:r>
              <a:rPr lang="en-US" sz="2950" spc="5" dirty="0">
                <a:latin typeface="Garamond"/>
                <a:cs typeface="Garamond"/>
              </a:rPr>
              <a:t>a </a:t>
            </a:r>
            <a:r>
              <a:rPr lang="en-US" sz="2950" spc="-5" dirty="0">
                <a:latin typeface="Garamond"/>
                <a:cs typeface="Garamond"/>
              </a:rPr>
              <a:t>chance </a:t>
            </a:r>
            <a:r>
              <a:rPr lang="en-US" sz="2950" spc="5" dirty="0">
                <a:latin typeface="Garamond"/>
                <a:cs typeface="Garamond"/>
              </a:rPr>
              <a:t>to talk to</a:t>
            </a:r>
            <a:r>
              <a:rPr lang="en-US" sz="2950" spc="150" dirty="0">
                <a:latin typeface="Garamond"/>
                <a:cs typeface="Garamond"/>
              </a:rPr>
              <a:t> </a:t>
            </a:r>
            <a:r>
              <a:rPr lang="en-US" sz="2950" spc="5" dirty="0">
                <a:latin typeface="Garamond"/>
                <a:cs typeface="Garamond"/>
              </a:rPr>
              <a:t>members </a:t>
            </a:r>
            <a:r>
              <a:rPr lang="en-US" sz="2950" dirty="0">
                <a:latin typeface="Garamond"/>
                <a:cs typeface="Garamond"/>
              </a:rPr>
              <a:t>of	</a:t>
            </a:r>
            <a:r>
              <a:rPr lang="en-US" sz="2950" spc="10" dirty="0">
                <a:latin typeface="Garamond"/>
                <a:cs typeface="Garamond"/>
              </a:rPr>
              <a:t>the portfolio</a:t>
            </a:r>
            <a:r>
              <a:rPr lang="en-US" sz="2950" spc="-80" dirty="0">
                <a:latin typeface="Garamond"/>
                <a:cs typeface="Garamond"/>
              </a:rPr>
              <a:t> </a:t>
            </a:r>
            <a:r>
              <a:rPr lang="en-US" sz="2950" spc="5" dirty="0">
                <a:latin typeface="Garamond"/>
                <a:cs typeface="Garamond"/>
              </a:rPr>
              <a:t>team  and </a:t>
            </a:r>
            <a:r>
              <a:rPr lang="en-US" sz="2950" spc="10" dirty="0">
                <a:latin typeface="Garamond"/>
                <a:cs typeface="Garamond"/>
              </a:rPr>
              <a:t>learn more </a:t>
            </a:r>
            <a:r>
              <a:rPr lang="en-US" sz="2950" spc="5" dirty="0">
                <a:latin typeface="Garamond"/>
                <a:cs typeface="Garamond"/>
              </a:rPr>
              <a:t>about what they</a:t>
            </a:r>
            <a:r>
              <a:rPr lang="en-US" sz="2950" spc="-75" dirty="0">
                <a:latin typeface="Garamond"/>
                <a:cs typeface="Garamond"/>
              </a:rPr>
              <a:t> </a:t>
            </a:r>
            <a:r>
              <a:rPr lang="en-US" sz="2950" spc="10" dirty="0">
                <a:latin typeface="Garamond"/>
                <a:cs typeface="Garamond"/>
              </a:rPr>
              <a:t>do</a:t>
            </a: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95735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49827"/>
            <a:ext cx="20096562" cy="23066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40199" y="4132791"/>
            <a:ext cx="420941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440" dirty="0">
                <a:solidFill>
                  <a:srgbClr val="242424"/>
                </a:solidFill>
              </a:rPr>
              <a:t>Expectations</a:t>
            </a:r>
          </a:p>
        </p:txBody>
      </p:sp>
      <p:sp>
        <p:nvSpPr>
          <p:cNvPr id="5" name="object 5"/>
          <p:cNvSpPr/>
          <p:nvPr/>
        </p:nvSpPr>
        <p:spPr>
          <a:xfrm>
            <a:off x="7965254" y="5264103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4774" y="5537987"/>
            <a:ext cx="5139055" cy="5139055"/>
          </a:xfrm>
          <a:prstGeom prst="rect">
            <a:avLst/>
          </a:prstGeom>
          <a:ln w="35177">
            <a:solidFill>
              <a:srgbClr val="001F5F"/>
            </a:solidFill>
          </a:ln>
        </p:spPr>
        <p:txBody>
          <a:bodyPr vert="horz" wrap="square" lIns="0" tIns="198120" rIns="0" bIns="0" rtlCol="0">
            <a:spAutoFit/>
          </a:bodyPr>
          <a:lstStyle/>
          <a:p>
            <a:pPr marR="56515" algn="ctr">
              <a:lnSpc>
                <a:spcPct val="100000"/>
              </a:lnSpc>
              <a:spcBef>
                <a:spcPts val="1560"/>
              </a:spcBef>
            </a:pPr>
            <a:r>
              <a:rPr sz="4100" b="1" spc="340" dirty="0">
                <a:solidFill>
                  <a:srgbClr val="242424"/>
                </a:solidFill>
                <a:latin typeface="Garamond"/>
                <a:cs typeface="Garamond"/>
              </a:rPr>
              <a:t>Ask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64718" y="5537987"/>
            <a:ext cx="5141595" cy="5139055"/>
          </a:xfrm>
          <a:prstGeom prst="rect">
            <a:avLst/>
          </a:prstGeom>
          <a:ln w="35177">
            <a:solidFill>
              <a:srgbClr val="001F5F"/>
            </a:solidFill>
          </a:ln>
        </p:spPr>
        <p:txBody>
          <a:bodyPr vert="horz" wrap="square" lIns="0" tIns="198120" rIns="0" bIns="0" rtlCol="0">
            <a:spAutoFit/>
          </a:bodyPr>
          <a:lstStyle/>
          <a:p>
            <a:pPr marL="217170" algn="ctr">
              <a:lnSpc>
                <a:spcPct val="100000"/>
              </a:lnSpc>
              <a:spcBef>
                <a:spcPts val="1560"/>
              </a:spcBef>
            </a:pPr>
            <a:r>
              <a:rPr sz="4100" b="1" spc="295" dirty="0">
                <a:solidFill>
                  <a:srgbClr val="242424"/>
                </a:solidFill>
                <a:latin typeface="Garamond"/>
                <a:cs typeface="Garamond"/>
              </a:rPr>
              <a:t>Par</a:t>
            </a:r>
            <a:r>
              <a:rPr sz="4100" b="1" spc="-39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t</a:t>
            </a:r>
            <a:r>
              <a:rPr sz="4100" b="1" spc="-53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dirty="0">
                <a:solidFill>
                  <a:srgbClr val="242424"/>
                </a:solidFill>
                <a:latin typeface="Garamond"/>
                <a:cs typeface="Garamond"/>
              </a:rPr>
              <a:t>i</a:t>
            </a:r>
            <a:r>
              <a:rPr sz="4100" b="1" spc="-5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c</a:t>
            </a:r>
            <a:r>
              <a:rPr sz="4100" b="1" spc="-53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400" dirty="0">
                <a:solidFill>
                  <a:srgbClr val="242424"/>
                </a:solidFill>
                <a:latin typeface="Garamond"/>
                <a:cs typeface="Garamond"/>
              </a:rPr>
              <a:t>ipate</a:t>
            </a:r>
            <a:endParaRPr sz="41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41947" y="5532961"/>
            <a:ext cx="5141595" cy="5139055"/>
          </a:xfrm>
          <a:prstGeom prst="rect">
            <a:avLst/>
          </a:prstGeom>
          <a:ln w="35177">
            <a:solidFill>
              <a:srgbClr val="001F5F"/>
            </a:solidFill>
          </a:ln>
        </p:spPr>
        <p:txBody>
          <a:bodyPr vert="horz" wrap="square" lIns="0" tIns="203200" rIns="0" bIns="0" rtlCol="0">
            <a:spAutoFit/>
          </a:bodyPr>
          <a:lstStyle/>
          <a:p>
            <a:pPr marR="53975" algn="ctr">
              <a:lnSpc>
                <a:spcPct val="100000"/>
              </a:lnSpc>
              <a:spcBef>
                <a:spcPts val="1600"/>
              </a:spcBef>
            </a:pPr>
            <a:r>
              <a:rPr sz="4100" b="1" spc="375" dirty="0">
                <a:solidFill>
                  <a:srgbClr val="242424"/>
                </a:solidFill>
                <a:latin typeface="Garamond"/>
                <a:cs typeface="Garamond"/>
              </a:rPr>
              <a:t>Lear</a:t>
            </a:r>
            <a:r>
              <a:rPr sz="4100" b="1" spc="-350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100" b="1" spc="5" dirty="0">
                <a:solidFill>
                  <a:srgbClr val="242424"/>
                </a:solidFill>
                <a:latin typeface="Garamond"/>
                <a:cs typeface="Garamond"/>
              </a:rPr>
              <a:t>n</a:t>
            </a:r>
            <a:endParaRPr sz="4100">
              <a:latin typeface="Garamond"/>
              <a:cs typeface="Garamond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4195" y="7306926"/>
            <a:ext cx="2191073" cy="219107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39672" y="7306926"/>
            <a:ext cx="2191073" cy="219107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19607" y="7306926"/>
            <a:ext cx="1985659" cy="219107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sz="4950" b="1" spc="385" dirty="0">
                <a:latin typeface="Garamond"/>
                <a:cs typeface="Garamond"/>
              </a:rPr>
              <a:t>What	</a:t>
            </a:r>
            <a:r>
              <a:rPr sz="4950" b="1" spc="235" dirty="0">
                <a:latin typeface="Garamond"/>
                <a:cs typeface="Garamond"/>
              </a:rPr>
              <a:t>is	</a:t>
            </a:r>
            <a:r>
              <a:rPr sz="4950" b="1" spc="-5" dirty="0">
                <a:latin typeface="Garamond"/>
                <a:cs typeface="Garamond"/>
              </a:rPr>
              <a:t>a	</a:t>
            </a:r>
            <a:r>
              <a:rPr sz="4950" b="1" spc="430" dirty="0">
                <a:latin typeface="Garamond"/>
                <a:cs typeface="Garamond"/>
              </a:rPr>
              <a:t>Financial	</a:t>
            </a:r>
            <a:r>
              <a:rPr sz="4950" b="1" spc="409" dirty="0">
                <a:latin typeface="Garamond"/>
                <a:cs typeface="Garamond"/>
              </a:rPr>
              <a:t>Market?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marR="1629410" indent="-472440">
              <a:lnSpc>
                <a:spcPct val="100699"/>
              </a:lnSpc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b="1" dirty="0">
                <a:latin typeface="Garamond"/>
                <a:cs typeface="Garamond"/>
              </a:rPr>
              <a:t>Market </a:t>
            </a:r>
            <a:r>
              <a:rPr sz="2950" spc="5" dirty="0">
                <a:latin typeface="Garamond"/>
                <a:cs typeface="Garamond"/>
              </a:rPr>
              <a:t>is a </a:t>
            </a:r>
            <a:r>
              <a:rPr sz="2950" dirty="0">
                <a:latin typeface="Garamond"/>
                <a:cs typeface="Garamond"/>
              </a:rPr>
              <a:t>mechanism </a:t>
            </a:r>
            <a:r>
              <a:rPr sz="2950" spc="5" dirty="0">
                <a:latin typeface="Garamond"/>
                <a:cs typeface="Garamond"/>
              </a:rPr>
              <a:t>where </a:t>
            </a:r>
            <a:r>
              <a:rPr sz="2950" spc="20" dirty="0">
                <a:latin typeface="Garamond"/>
                <a:cs typeface="Garamond"/>
              </a:rPr>
              <a:t>goods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10" dirty="0">
                <a:latin typeface="Garamond"/>
                <a:cs typeface="Garamond"/>
              </a:rPr>
              <a:t>transferred </a:t>
            </a:r>
            <a:r>
              <a:rPr sz="2950" spc="5" dirty="0">
                <a:latin typeface="Garamond"/>
                <a:cs typeface="Garamond"/>
              </a:rPr>
              <a:t>from people </a:t>
            </a:r>
            <a:r>
              <a:rPr sz="2950" spc="10" dirty="0">
                <a:latin typeface="Garamond"/>
                <a:cs typeface="Garamond"/>
              </a:rPr>
              <a:t>who 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spc="5" dirty="0">
                <a:latin typeface="Garamond"/>
                <a:cs typeface="Garamond"/>
              </a:rPr>
              <a:t>them, to people </a:t>
            </a:r>
            <a:r>
              <a:rPr sz="2950" spc="10" dirty="0">
                <a:latin typeface="Garamond"/>
                <a:cs typeface="Garamond"/>
              </a:rPr>
              <a:t>who </a:t>
            </a:r>
            <a:r>
              <a:rPr sz="2950" dirty="0">
                <a:latin typeface="Garamond"/>
                <a:cs typeface="Garamond"/>
              </a:rPr>
              <a:t>need </a:t>
            </a:r>
            <a:r>
              <a:rPr sz="2950" spc="5" dirty="0">
                <a:latin typeface="Garamond"/>
                <a:cs typeface="Garamond"/>
              </a:rPr>
              <a:t>them, for a</a:t>
            </a:r>
            <a:r>
              <a:rPr sz="2950" spc="-4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price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marR="1631314" indent="-472440">
              <a:lnSpc>
                <a:spcPct val="100600"/>
              </a:lnSpc>
              <a:spcBef>
                <a:spcPts val="5"/>
              </a:spcBef>
              <a:buFont typeface="Wingdings"/>
              <a:buChar char=""/>
              <a:tabLst>
                <a:tab pos="2312035" algn="l"/>
              </a:tabLst>
            </a:pPr>
            <a:r>
              <a:rPr sz="2950" b="1" spc="5" dirty="0">
                <a:latin typeface="Garamond"/>
                <a:cs typeface="Garamond"/>
              </a:rPr>
              <a:t>Capital markets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5" dirty="0">
                <a:latin typeface="Garamond"/>
                <a:cs typeface="Garamond"/>
              </a:rPr>
              <a:t>where </a:t>
            </a:r>
            <a:r>
              <a:rPr sz="2950" dirty="0">
                <a:latin typeface="Garamond"/>
                <a:cs typeface="Garamond"/>
              </a:rPr>
              <a:t>capital </a:t>
            </a:r>
            <a:r>
              <a:rPr sz="2950" spc="5" dirty="0">
                <a:latin typeface="Garamond"/>
                <a:cs typeface="Garamond"/>
              </a:rPr>
              <a:t>(money) </a:t>
            </a:r>
            <a:r>
              <a:rPr sz="2950" spc="-5" dirty="0">
                <a:latin typeface="Garamond"/>
                <a:cs typeface="Garamond"/>
              </a:rPr>
              <a:t>is </a:t>
            </a:r>
            <a:r>
              <a:rPr sz="2950" spc="10" dirty="0">
                <a:latin typeface="Garamond"/>
                <a:cs typeface="Garamond"/>
              </a:rPr>
              <a:t>transferred </a:t>
            </a:r>
            <a:r>
              <a:rPr sz="2950" spc="5" dirty="0">
                <a:latin typeface="Garamond"/>
                <a:cs typeface="Garamond"/>
              </a:rPr>
              <a:t>from people  </a:t>
            </a:r>
            <a:r>
              <a:rPr sz="2950" spc="10" dirty="0">
                <a:latin typeface="Garamond"/>
                <a:cs typeface="Garamond"/>
              </a:rPr>
              <a:t>who </a:t>
            </a:r>
            <a:r>
              <a:rPr sz="2950" spc="-20" dirty="0">
                <a:latin typeface="Garamond"/>
                <a:cs typeface="Garamond"/>
              </a:rPr>
              <a:t>have </a:t>
            </a:r>
            <a:r>
              <a:rPr sz="2950" dirty="0">
                <a:latin typeface="Garamond"/>
                <a:cs typeface="Garamond"/>
              </a:rPr>
              <a:t>it </a:t>
            </a:r>
            <a:r>
              <a:rPr sz="2950" spc="-5" dirty="0">
                <a:latin typeface="Garamond"/>
                <a:cs typeface="Garamond"/>
              </a:rPr>
              <a:t>(investors) </a:t>
            </a:r>
            <a:r>
              <a:rPr sz="2950" spc="5" dirty="0">
                <a:latin typeface="Garamond"/>
                <a:cs typeface="Garamond"/>
              </a:rPr>
              <a:t>to people </a:t>
            </a:r>
            <a:r>
              <a:rPr sz="2950" spc="10" dirty="0">
                <a:latin typeface="Garamond"/>
                <a:cs typeface="Garamond"/>
              </a:rPr>
              <a:t>who </a:t>
            </a:r>
            <a:r>
              <a:rPr sz="2950" dirty="0">
                <a:latin typeface="Garamond"/>
                <a:cs typeface="Garamond"/>
              </a:rPr>
              <a:t>need it</a:t>
            </a:r>
            <a:r>
              <a:rPr sz="2950" spc="-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(issuers)</a:t>
            </a:r>
            <a:endParaRPr sz="2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150">
              <a:latin typeface="Garamond"/>
              <a:cs typeface="Garamond"/>
            </a:endParaRPr>
          </a:p>
          <a:p>
            <a:pPr marL="2311400" marR="1437640" indent="-472440">
              <a:lnSpc>
                <a:spcPct val="100600"/>
              </a:lnSpc>
              <a:buFont typeface="Wingdings"/>
              <a:buChar char=""/>
              <a:tabLst>
                <a:tab pos="2312035" algn="l"/>
                <a:tab pos="6231255" algn="l"/>
              </a:tabLst>
            </a:pPr>
            <a:r>
              <a:rPr sz="2950" spc="5" dirty="0">
                <a:latin typeface="Garamond"/>
                <a:cs typeface="Garamond"/>
              </a:rPr>
              <a:t>Capital </a:t>
            </a:r>
            <a:r>
              <a:rPr sz="2950" spc="-5" dirty="0">
                <a:latin typeface="Garamond"/>
                <a:cs typeface="Garamond"/>
              </a:rPr>
              <a:t>markets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consist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15" dirty="0">
                <a:latin typeface="Garamond"/>
                <a:cs typeface="Garamond"/>
              </a:rPr>
              <a:t>primary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spc="5" dirty="0">
                <a:latin typeface="Garamond"/>
                <a:cs typeface="Garamond"/>
              </a:rPr>
              <a:t>(new </a:t>
            </a:r>
            <a:r>
              <a:rPr sz="2950" spc="-5" dirty="0">
                <a:latin typeface="Garamond"/>
                <a:cs typeface="Garamond"/>
              </a:rPr>
              <a:t>securities </a:t>
            </a:r>
            <a:r>
              <a:rPr sz="2950" dirty="0">
                <a:latin typeface="Garamond"/>
                <a:cs typeface="Garamond"/>
              </a:rPr>
              <a:t>are issued  </a:t>
            </a:r>
            <a:r>
              <a:rPr sz="2950" spc="10" dirty="0">
                <a:latin typeface="Garamond"/>
                <a:cs typeface="Garamond"/>
              </a:rPr>
              <a:t>and </a:t>
            </a:r>
            <a:r>
              <a:rPr sz="2950" spc="5" dirty="0">
                <a:latin typeface="Garamond"/>
                <a:cs typeface="Garamond"/>
              </a:rPr>
              <a:t>sold) </a:t>
            </a:r>
            <a:r>
              <a:rPr sz="2950" spc="10" dirty="0">
                <a:latin typeface="Garamond"/>
                <a:cs typeface="Garamond"/>
              </a:rPr>
              <a:t>and secondary </a:t>
            </a:r>
            <a:r>
              <a:rPr sz="2950" spc="-5" dirty="0">
                <a:latin typeface="Garamond"/>
                <a:cs typeface="Garamond"/>
              </a:rPr>
              <a:t>market </a:t>
            </a:r>
            <a:r>
              <a:rPr sz="2950" dirty="0">
                <a:latin typeface="Garamond"/>
                <a:cs typeface="Garamond"/>
              </a:rPr>
              <a:t>(already-issued </a:t>
            </a:r>
            <a:r>
              <a:rPr sz="2950" spc="-5" dirty="0">
                <a:latin typeface="Garamond"/>
                <a:cs typeface="Garamond"/>
              </a:rPr>
              <a:t>securities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5" dirty="0">
                <a:latin typeface="Garamond"/>
                <a:cs typeface="Garamond"/>
              </a:rPr>
              <a:t>traded  </a:t>
            </a:r>
            <a:r>
              <a:rPr sz="2950" spc="-5" dirty="0">
                <a:latin typeface="Garamond"/>
                <a:cs typeface="Garamond"/>
              </a:rPr>
              <a:t>between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investors)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sz="4950" b="1" spc="385" dirty="0">
                <a:latin typeface="Garamond"/>
                <a:cs typeface="Garamond"/>
              </a:rPr>
              <a:t>What	</a:t>
            </a:r>
            <a:r>
              <a:rPr sz="4950" b="1" spc="235" dirty="0">
                <a:latin typeface="Garamond"/>
                <a:cs typeface="Garamond"/>
              </a:rPr>
              <a:t>is	</a:t>
            </a:r>
            <a:r>
              <a:rPr sz="4950" b="1" spc="-5" dirty="0">
                <a:latin typeface="Garamond"/>
                <a:cs typeface="Garamond"/>
              </a:rPr>
              <a:t>a	</a:t>
            </a:r>
            <a:r>
              <a:rPr sz="4950" b="1" spc="430" dirty="0">
                <a:latin typeface="Garamond"/>
                <a:cs typeface="Garamond"/>
              </a:rPr>
              <a:t>Financial	</a:t>
            </a:r>
            <a:r>
              <a:rPr sz="4950" b="1" spc="409" dirty="0">
                <a:latin typeface="Garamond"/>
                <a:cs typeface="Garamond"/>
              </a:rPr>
              <a:t>Market?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sz="2950" spc="15" dirty="0">
                <a:latin typeface="Garamond"/>
                <a:cs typeface="Garamond"/>
              </a:rPr>
              <a:t>What </a:t>
            </a:r>
            <a:r>
              <a:rPr sz="2950" dirty="0">
                <a:latin typeface="Garamond"/>
                <a:cs typeface="Garamond"/>
              </a:rPr>
              <a:t>are </a:t>
            </a:r>
            <a:r>
              <a:rPr sz="2950" spc="-20" dirty="0">
                <a:latin typeface="Garamond"/>
                <a:cs typeface="Garamond"/>
              </a:rPr>
              <a:t>two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types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10" dirty="0">
                <a:latin typeface="Garamond"/>
                <a:cs typeface="Garamond"/>
              </a:rPr>
              <a:t>of	</a:t>
            </a:r>
            <a:r>
              <a:rPr sz="2950" dirty="0">
                <a:latin typeface="Garamond"/>
                <a:cs typeface="Garamond"/>
              </a:rPr>
              <a:t>capital </a:t>
            </a:r>
            <a:r>
              <a:rPr sz="2950" spc="-10" dirty="0">
                <a:latin typeface="Garamond"/>
                <a:cs typeface="Garamond"/>
              </a:rPr>
              <a:t>you </a:t>
            </a:r>
            <a:r>
              <a:rPr sz="2950" dirty="0">
                <a:latin typeface="Garamond"/>
                <a:cs typeface="Garamond"/>
              </a:rPr>
              <a:t>can raise?</a:t>
            </a:r>
            <a:endParaRPr sz="295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1567</Words>
  <Application>Microsoft Macintosh PowerPoint</Application>
  <PresentationFormat>Custom</PresentationFormat>
  <Paragraphs>223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Lato Light</vt:lpstr>
      <vt:lpstr>Times New Roman</vt:lpstr>
      <vt:lpstr>Calibri</vt:lpstr>
      <vt:lpstr>Garamond</vt:lpstr>
      <vt:lpstr>Arial</vt:lpstr>
      <vt:lpstr>Wingdings</vt:lpstr>
      <vt:lpstr>Segoe UI</vt:lpstr>
      <vt:lpstr>Office Theme</vt:lpstr>
      <vt:lpstr>PowerPoint Presentation</vt:lpstr>
      <vt:lpstr>Brain Teaser</vt:lpstr>
      <vt:lpstr>Solution: Brain Teaser</vt:lpstr>
      <vt:lpstr>Mailing List</vt:lpstr>
      <vt:lpstr>Por t folio Team Application</vt:lpstr>
      <vt:lpstr>Open House</vt:lpstr>
      <vt:lpstr>Expectations</vt:lpstr>
      <vt:lpstr>PowerPoint Presentation</vt:lpstr>
      <vt:lpstr>PowerPoint Presentation</vt:lpstr>
      <vt:lpstr>How Does Money Flow?</vt:lpstr>
      <vt:lpstr>PowerPoint Presentation</vt:lpstr>
      <vt:lpstr>Breaking Down an Investment Bank</vt:lpstr>
      <vt:lpstr>Divisions Within Investment Banking</vt:lpstr>
      <vt:lpstr>Other Players in the  Financial Market</vt:lpstr>
      <vt:lpstr>PowerPoint Presentation</vt:lpstr>
      <vt:lpstr>PowerPoint Presentation</vt:lpstr>
      <vt:lpstr>PowerPoint Presentation</vt:lpstr>
      <vt:lpstr>PowerPoint Presentation</vt:lpstr>
      <vt:lpstr>Asset Classes</vt:lpstr>
      <vt:lpstr>Equity</vt:lpstr>
      <vt:lpstr>Fixed- Income</vt:lpstr>
      <vt:lpstr>Commodities</vt:lpstr>
      <vt:lpstr>Cur rencies</vt:lpstr>
      <vt:lpstr>Derivatives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Ramvikneshh Ramanathan</cp:lastModifiedBy>
  <cp:revision>6</cp:revision>
  <dcterms:created xsi:type="dcterms:W3CDTF">2020-05-22T21:48:51Z</dcterms:created>
  <dcterms:modified xsi:type="dcterms:W3CDTF">2021-09-21T15:54:26Z</dcterms:modified>
</cp:coreProperties>
</file>