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4.jpg" ContentType="image/jp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9"/>
  </p:notesMasterIdLst>
  <p:sldIdLst>
    <p:sldId id="284" r:id="rId2"/>
    <p:sldId id="257" r:id="rId3"/>
    <p:sldId id="258" r:id="rId4"/>
    <p:sldId id="259" r:id="rId5"/>
    <p:sldId id="260" r:id="rId6"/>
    <p:sldId id="2953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972" r:id="rId23"/>
    <p:sldId id="2951" r:id="rId24"/>
    <p:sldId id="278" r:id="rId25"/>
    <p:sldId id="2946" r:id="rId26"/>
    <p:sldId id="2947" r:id="rId27"/>
    <p:sldId id="2954" r:id="rId28"/>
    <p:sldId id="2955" r:id="rId29"/>
    <p:sldId id="2956" r:id="rId30"/>
    <p:sldId id="2957" r:id="rId31"/>
    <p:sldId id="2958" r:id="rId32"/>
    <p:sldId id="2959" r:id="rId33"/>
    <p:sldId id="281" r:id="rId34"/>
    <p:sldId id="2948" r:id="rId35"/>
    <p:sldId id="2952" r:id="rId36"/>
    <p:sldId id="2960" r:id="rId37"/>
    <p:sldId id="2971" r:id="rId38"/>
  </p:sldIdLst>
  <p:sldSz cx="20104100" cy="11309350"/>
  <p:notesSz cx="20104100" cy="11309350"/>
  <p:embeddedFontLst>
    <p:embeddedFont>
      <p:font typeface="Arial" panose="020B0604020202020204" pitchFamily="34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Garamond" panose="02020404030301010803" pitchFamily="18" charset="0"/>
      <p:regular r:id="rId45"/>
      <p:bold r:id="rId46"/>
      <p:italic r:id="rId47"/>
      <p:boldItalic r:id="rId48"/>
    </p:embeddedFont>
    <p:embeddedFont>
      <p:font typeface="Lato Light" panose="020F0302020204030204" pitchFamily="34" charset="0"/>
      <p:regular r:id="rId49"/>
      <p:bold r:id="rId50"/>
      <p:italic r:id="rId51"/>
      <p:boldItalic r:id="rId52"/>
    </p:embeddedFont>
    <p:embeddedFont>
      <p:font typeface="Segoe UI" panose="020B0502040204020203" pitchFamily="34" charset="0"/>
      <p:regular r:id="rId53"/>
      <p:bold r:id="rId54"/>
      <p:italic r:id="rId55"/>
      <p:boldItalic r:id="rId56"/>
    </p:embeddedFont>
    <p:embeddedFont>
      <p:font typeface="Times New Roman" panose="02020603050405020304" pitchFamily="18" charset="0"/>
      <p:regular r:id="rId57"/>
    </p:embeddedFont>
    <p:embeddedFont>
      <p:font typeface="Wingdings" pitchFamily="2" charset="2"/>
      <p:regular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1"/>
  </p:normalViewPr>
  <p:slideViewPr>
    <p:cSldViewPr>
      <p:cViewPr varScale="1">
        <p:scale>
          <a:sx n="63" d="100"/>
          <a:sy n="63" d="100"/>
        </p:scale>
        <p:origin x="888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4B6DBF-0FE4-4DD4-BDF6-B3292A7DB451}" type="datetimeFigureOut">
              <a:rPr lang="en-US" smtClean="0"/>
              <a:t>10/4/21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A25131-265E-4D18-A782-22D5CD81A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50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080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796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3" y="0"/>
            <a:ext cx="20104099" cy="1130935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3462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508905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9186965" y="10490516"/>
            <a:ext cx="568325" cy="565785"/>
          </a:xfrm>
          <a:custGeom>
            <a:avLst/>
            <a:gdLst/>
            <a:ahLst/>
            <a:cxnLst/>
            <a:rect l="l" t="t" r="r" b="b"/>
            <a:pathLst>
              <a:path w="568325" h="565784">
                <a:moveTo>
                  <a:pt x="0" y="282678"/>
                </a:moveTo>
                <a:lnTo>
                  <a:pt x="3715" y="236825"/>
                </a:lnTo>
                <a:lnTo>
                  <a:pt x="14473" y="193329"/>
                </a:lnTo>
                <a:lnTo>
                  <a:pt x="31688" y="152770"/>
                </a:lnTo>
                <a:lnTo>
                  <a:pt x="54776" y="115730"/>
                </a:lnTo>
                <a:lnTo>
                  <a:pt x="83154" y="82793"/>
                </a:lnTo>
                <a:lnTo>
                  <a:pt x="116237" y="54539"/>
                </a:lnTo>
                <a:lnTo>
                  <a:pt x="153441" y="31551"/>
                </a:lnTo>
                <a:lnTo>
                  <a:pt x="194181" y="14410"/>
                </a:lnTo>
                <a:lnTo>
                  <a:pt x="237874" y="3699"/>
                </a:lnTo>
                <a:lnTo>
                  <a:pt x="283934" y="0"/>
                </a:lnTo>
                <a:lnTo>
                  <a:pt x="329995" y="3699"/>
                </a:lnTo>
                <a:lnTo>
                  <a:pt x="373688" y="14410"/>
                </a:lnTo>
                <a:lnTo>
                  <a:pt x="414428" y="31551"/>
                </a:lnTo>
                <a:lnTo>
                  <a:pt x="451632" y="54539"/>
                </a:lnTo>
                <a:lnTo>
                  <a:pt x="484715" y="82793"/>
                </a:lnTo>
                <a:lnTo>
                  <a:pt x="513093" y="115730"/>
                </a:lnTo>
                <a:lnTo>
                  <a:pt x="536181" y="152770"/>
                </a:lnTo>
                <a:lnTo>
                  <a:pt x="553396" y="193329"/>
                </a:lnTo>
                <a:lnTo>
                  <a:pt x="564154" y="236825"/>
                </a:lnTo>
                <a:lnTo>
                  <a:pt x="567869" y="282678"/>
                </a:lnTo>
                <a:lnTo>
                  <a:pt x="564154" y="328531"/>
                </a:lnTo>
                <a:lnTo>
                  <a:pt x="553396" y="372028"/>
                </a:lnTo>
                <a:lnTo>
                  <a:pt x="536181" y="412587"/>
                </a:lnTo>
                <a:lnTo>
                  <a:pt x="513093" y="449626"/>
                </a:lnTo>
                <a:lnTo>
                  <a:pt x="484715" y="482563"/>
                </a:lnTo>
                <a:lnTo>
                  <a:pt x="451632" y="510817"/>
                </a:lnTo>
                <a:lnTo>
                  <a:pt x="414428" y="533805"/>
                </a:lnTo>
                <a:lnTo>
                  <a:pt x="373688" y="550946"/>
                </a:lnTo>
                <a:lnTo>
                  <a:pt x="329995" y="561657"/>
                </a:lnTo>
                <a:lnTo>
                  <a:pt x="283934" y="565357"/>
                </a:lnTo>
                <a:lnTo>
                  <a:pt x="237874" y="561657"/>
                </a:lnTo>
                <a:lnTo>
                  <a:pt x="194181" y="550946"/>
                </a:lnTo>
                <a:lnTo>
                  <a:pt x="153441" y="533805"/>
                </a:lnTo>
                <a:lnTo>
                  <a:pt x="116237" y="510817"/>
                </a:lnTo>
                <a:lnTo>
                  <a:pt x="83154" y="482563"/>
                </a:lnTo>
                <a:lnTo>
                  <a:pt x="54776" y="449626"/>
                </a:lnTo>
                <a:lnTo>
                  <a:pt x="31688" y="412587"/>
                </a:lnTo>
                <a:lnTo>
                  <a:pt x="14473" y="372028"/>
                </a:lnTo>
                <a:lnTo>
                  <a:pt x="3715" y="328531"/>
                </a:lnTo>
                <a:lnTo>
                  <a:pt x="0" y="282678"/>
                </a:lnTo>
                <a:close/>
              </a:path>
            </a:pathLst>
          </a:custGeom>
          <a:ln w="10050">
            <a:solidFill>
              <a:srgbClr val="387C9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60795" y="2420639"/>
            <a:ext cx="2782509" cy="779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23360" y="4490327"/>
            <a:ext cx="11057378" cy="3545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306117" y="10576790"/>
            <a:ext cx="368300" cy="3600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mailto:skd359@stern.nyu.edu" TargetMode="External"/><Relationship Id="rId3" Type="http://schemas.openxmlformats.org/officeDocument/2006/relationships/image" Target="../media/image2.png"/><Relationship Id="rId7" Type="http://schemas.openxmlformats.org/officeDocument/2006/relationships/hyperlink" Target="mailto:connor.sheehy@stern.nyu.ed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alex.poon@stern.nyu.edu" TargetMode="External"/><Relationship Id="rId5" Type="http://schemas.openxmlformats.org/officeDocument/2006/relationships/hyperlink" Target="mailto:rer407@stern.nyu.edu" TargetMode="Externa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926" y="1133"/>
            <a:ext cx="20096248" cy="11307086"/>
          </a:xfrm>
          <a:prstGeom prst="rect">
            <a:avLst/>
          </a:prstGeom>
          <a:solidFill>
            <a:srgbClr val="3E587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4" dirty="0">
              <a:latin typeface="Lato Light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42A8C946-CC9F-4E44-A916-CB423880A04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alphaModFix amt="68000"/>
          </a:blip>
          <a:srcRect t="7" b="7"/>
          <a:stretch>
            <a:fillRect/>
          </a:stretch>
        </p:blipFill>
        <p:spPr>
          <a:xfrm>
            <a:off x="3926" y="1135"/>
            <a:ext cx="20104099" cy="11307084"/>
          </a:xfrm>
        </p:spPr>
      </p:pic>
      <p:sp>
        <p:nvSpPr>
          <p:cNvPr id="19" name="TextBox 18"/>
          <p:cNvSpPr txBox="1"/>
          <p:nvPr/>
        </p:nvSpPr>
        <p:spPr>
          <a:xfrm>
            <a:off x="1954170" y="6879594"/>
            <a:ext cx="165396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u="none" spc="-10" dirty="0">
                <a:solidFill>
                  <a:schemeClr val="bg1"/>
                </a:solidFill>
                <a:latin typeface="Garamond"/>
                <a:cs typeface="Garamond"/>
              </a:rPr>
              <a:t>Intro to Valuation</a:t>
            </a:r>
            <a:endParaRPr lang="en-US" sz="7000" b="1" dirty="0">
              <a:solidFill>
                <a:schemeClr val="bg1"/>
              </a:solidFill>
              <a:latin typeface="Garamond" panose="02020404030301010803" pitchFamily="18" charset="0"/>
              <a:ea typeface="Lato Thin" charset="0"/>
              <a:cs typeface="Lato Thin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2535C7-85DA-9046-8E03-4F182540E5E0}"/>
              </a:ext>
            </a:extLst>
          </p:cNvPr>
          <p:cNvSpPr/>
          <p:nvPr/>
        </p:nvSpPr>
        <p:spPr>
          <a:xfrm>
            <a:off x="-84690" y="6702256"/>
            <a:ext cx="20276061" cy="16994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4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38A0A7C-4C3E-2540-B28D-7F5211542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95" y="219652"/>
            <a:ext cx="3691889" cy="118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5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182548" y="2420639"/>
            <a:ext cx="573024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tabLst>
                <a:tab pos="2997200" algn="l"/>
              </a:tabLst>
            </a:pPr>
            <a:r>
              <a:rPr spc="415" dirty="0">
                <a:solidFill>
                  <a:srgbClr val="242424"/>
                </a:solidFill>
              </a:rPr>
              <a:t>Thought	</a:t>
            </a:r>
            <a:r>
              <a:rPr spc="409" dirty="0">
                <a:solidFill>
                  <a:srgbClr val="242424"/>
                </a:solidFill>
              </a:rPr>
              <a:t>Exercise</a:t>
            </a:r>
          </a:p>
        </p:txBody>
      </p:sp>
      <p:sp>
        <p:nvSpPr>
          <p:cNvPr id="7" name="object 7"/>
          <p:cNvSpPr/>
          <p:nvPr/>
        </p:nvSpPr>
        <p:spPr>
          <a:xfrm>
            <a:off x="7965254" y="3552955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025552" y="4362389"/>
            <a:ext cx="10075545" cy="15677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71805" indent="-472440">
              <a:lnSpc>
                <a:spcPct val="100000"/>
              </a:lnSpc>
              <a:spcBef>
                <a:spcPts val="105"/>
              </a:spcBef>
              <a:buFont typeface="Wingdings"/>
              <a:buChar char=""/>
              <a:tabLst>
                <a:tab pos="472440" algn="l"/>
              </a:tabLst>
            </a:pPr>
            <a:r>
              <a:rPr sz="3300" spc="-5" dirty="0">
                <a:latin typeface="Garamond"/>
                <a:cs typeface="Garamond"/>
              </a:rPr>
              <a:t>Back </a:t>
            </a:r>
            <a:r>
              <a:rPr sz="3300" dirty="0">
                <a:latin typeface="Garamond"/>
                <a:cs typeface="Garamond"/>
              </a:rPr>
              <a:t>to the </a:t>
            </a:r>
            <a:r>
              <a:rPr lang="en-US" sz="3300" spc="-20" dirty="0">
                <a:latin typeface="Garamond"/>
                <a:cs typeface="Garamond"/>
              </a:rPr>
              <a:t>Farook’s</a:t>
            </a:r>
            <a:r>
              <a:rPr sz="3300" dirty="0">
                <a:latin typeface="Garamond"/>
                <a:cs typeface="Garamond"/>
              </a:rPr>
              <a:t>:</a:t>
            </a:r>
          </a:p>
          <a:p>
            <a:pPr>
              <a:lnSpc>
                <a:spcPct val="100000"/>
              </a:lnSpc>
              <a:spcBef>
                <a:spcPts val="20"/>
              </a:spcBef>
              <a:buFont typeface="Wingdings"/>
              <a:buChar char=""/>
            </a:pPr>
            <a:endParaRPr sz="3500" dirty="0">
              <a:latin typeface="Garamond"/>
              <a:cs typeface="Garamond"/>
            </a:endParaRPr>
          </a:p>
          <a:p>
            <a:pPr marL="1226185" lvl="1" indent="-473075">
              <a:lnSpc>
                <a:spcPct val="100000"/>
              </a:lnSpc>
              <a:buFont typeface="Arial"/>
              <a:buChar char="•"/>
              <a:tabLst>
                <a:tab pos="1225550" algn="l"/>
                <a:tab pos="1226820" algn="l"/>
              </a:tabLst>
            </a:pPr>
            <a:r>
              <a:rPr sz="3300" spc="5" dirty="0">
                <a:latin typeface="Garamond"/>
                <a:cs typeface="Garamond"/>
              </a:rPr>
              <a:t>What </a:t>
            </a:r>
            <a:r>
              <a:rPr sz="3300" spc="-20" dirty="0">
                <a:latin typeface="Garamond"/>
                <a:cs typeface="Garamond"/>
              </a:rPr>
              <a:t>would </a:t>
            </a:r>
            <a:r>
              <a:rPr sz="3300" spc="-15" dirty="0">
                <a:latin typeface="Garamond"/>
                <a:cs typeface="Garamond"/>
              </a:rPr>
              <a:t>you </a:t>
            </a:r>
            <a:r>
              <a:rPr sz="3300" dirty="0">
                <a:latin typeface="Garamond"/>
                <a:cs typeface="Garamond"/>
              </a:rPr>
              <a:t>compare it to when </a:t>
            </a:r>
            <a:r>
              <a:rPr sz="3300" spc="15" dirty="0">
                <a:latin typeface="Garamond"/>
                <a:cs typeface="Garamond"/>
              </a:rPr>
              <a:t>trying </a:t>
            </a:r>
            <a:r>
              <a:rPr sz="3300" dirty="0">
                <a:latin typeface="Garamond"/>
                <a:cs typeface="Garamond"/>
              </a:rPr>
              <a:t>to </a:t>
            </a:r>
            <a:r>
              <a:rPr sz="3300" spc="-15" dirty="0">
                <a:latin typeface="Garamond"/>
                <a:cs typeface="Garamond"/>
              </a:rPr>
              <a:t>value</a:t>
            </a:r>
            <a:r>
              <a:rPr sz="3300" spc="-20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it?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10</a:t>
            </a:fld>
            <a:endParaRPr spc="1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182548" y="2420639"/>
            <a:ext cx="573024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tabLst>
                <a:tab pos="2997200" algn="l"/>
              </a:tabLst>
            </a:pPr>
            <a:r>
              <a:rPr spc="415" dirty="0">
                <a:solidFill>
                  <a:srgbClr val="242424"/>
                </a:solidFill>
              </a:rPr>
              <a:t>Thought	</a:t>
            </a:r>
            <a:r>
              <a:rPr spc="409" dirty="0">
                <a:solidFill>
                  <a:srgbClr val="242424"/>
                </a:solidFill>
              </a:rPr>
              <a:t>Exercise</a:t>
            </a:r>
          </a:p>
        </p:txBody>
      </p:sp>
      <p:sp>
        <p:nvSpPr>
          <p:cNvPr id="8" name="object 8"/>
          <p:cNvSpPr/>
          <p:nvPr/>
        </p:nvSpPr>
        <p:spPr>
          <a:xfrm>
            <a:off x="7965253" y="3552955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025552" y="4362389"/>
            <a:ext cx="10075545" cy="15677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71805" indent="-472440">
              <a:lnSpc>
                <a:spcPct val="100000"/>
              </a:lnSpc>
              <a:spcBef>
                <a:spcPts val="105"/>
              </a:spcBef>
              <a:buFont typeface="Wingdings"/>
              <a:buChar char=""/>
              <a:tabLst>
                <a:tab pos="472440" algn="l"/>
              </a:tabLst>
            </a:pPr>
            <a:r>
              <a:rPr sz="3300" spc="-5" dirty="0">
                <a:latin typeface="Garamond"/>
                <a:cs typeface="Garamond"/>
              </a:rPr>
              <a:t>Back </a:t>
            </a:r>
            <a:r>
              <a:rPr sz="3300" dirty="0">
                <a:latin typeface="Garamond"/>
                <a:cs typeface="Garamond"/>
              </a:rPr>
              <a:t>to the </a:t>
            </a:r>
            <a:r>
              <a:rPr lang="en-US" sz="3300" spc="-20" dirty="0">
                <a:latin typeface="Garamond"/>
                <a:cs typeface="Garamond"/>
              </a:rPr>
              <a:t>Farook’s</a:t>
            </a:r>
            <a:r>
              <a:rPr sz="3300" dirty="0">
                <a:latin typeface="Garamond"/>
                <a:cs typeface="Garamond"/>
              </a:rPr>
              <a:t>:</a:t>
            </a:r>
          </a:p>
          <a:p>
            <a:pPr>
              <a:lnSpc>
                <a:spcPct val="100000"/>
              </a:lnSpc>
              <a:spcBef>
                <a:spcPts val="20"/>
              </a:spcBef>
              <a:buFont typeface="Wingdings"/>
              <a:buChar char=""/>
            </a:pPr>
            <a:endParaRPr sz="3500" dirty="0">
              <a:latin typeface="Garamond"/>
              <a:cs typeface="Garamond"/>
            </a:endParaRPr>
          </a:p>
          <a:p>
            <a:pPr marL="1226185" lvl="1" indent="-473075">
              <a:lnSpc>
                <a:spcPct val="100000"/>
              </a:lnSpc>
              <a:buFont typeface="Arial"/>
              <a:buChar char="•"/>
              <a:tabLst>
                <a:tab pos="1225550" algn="l"/>
                <a:tab pos="1226820" algn="l"/>
              </a:tabLst>
            </a:pPr>
            <a:r>
              <a:rPr sz="3300" spc="5" dirty="0">
                <a:latin typeface="Garamond"/>
                <a:cs typeface="Garamond"/>
              </a:rPr>
              <a:t>What </a:t>
            </a:r>
            <a:r>
              <a:rPr sz="3300" spc="-20" dirty="0">
                <a:latin typeface="Garamond"/>
                <a:cs typeface="Garamond"/>
              </a:rPr>
              <a:t>would </a:t>
            </a:r>
            <a:r>
              <a:rPr sz="3300" spc="-15" dirty="0">
                <a:latin typeface="Garamond"/>
                <a:cs typeface="Garamond"/>
              </a:rPr>
              <a:t>you </a:t>
            </a:r>
            <a:r>
              <a:rPr sz="3300" dirty="0">
                <a:latin typeface="Garamond"/>
                <a:cs typeface="Garamond"/>
              </a:rPr>
              <a:t>compare it to when </a:t>
            </a:r>
            <a:r>
              <a:rPr sz="3300" spc="15" dirty="0">
                <a:latin typeface="Garamond"/>
                <a:cs typeface="Garamond"/>
              </a:rPr>
              <a:t>trying </a:t>
            </a:r>
            <a:r>
              <a:rPr sz="3300" dirty="0">
                <a:latin typeface="Garamond"/>
                <a:cs typeface="Garamond"/>
              </a:rPr>
              <a:t>to </a:t>
            </a:r>
            <a:r>
              <a:rPr sz="3300" spc="-15" dirty="0">
                <a:latin typeface="Garamond"/>
                <a:cs typeface="Garamond"/>
              </a:rPr>
              <a:t>value</a:t>
            </a:r>
            <a:r>
              <a:rPr sz="3300" spc="-20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it?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11</a:t>
            </a:fld>
            <a:endParaRPr spc="15" dirty="0"/>
          </a:p>
        </p:txBody>
      </p:sp>
      <p:pic>
        <p:nvPicPr>
          <p:cNvPr id="2050" name="Picture 2" descr="Image result for halal cart nyc">
            <a:extLst>
              <a:ext uri="{FF2B5EF4-FFF2-40B4-BE49-F238E27FC236}">
                <a16:creationId xmlns:a16="http://schemas.microsoft.com/office/drawing/2014/main" id="{F76ABAEB-08C3-414B-85BD-48172060E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416" y="6154416"/>
            <a:ext cx="5357246" cy="356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600119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0795" algn="ctr">
              <a:lnSpc>
                <a:spcPct val="100000"/>
              </a:lnSpc>
              <a:tabLst>
                <a:tab pos="1715770" algn="l"/>
                <a:tab pos="2877185" algn="l"/>
                <a:tab pos="4317365" algn="l"/>
              </a:tabLst>
            </a:pPr>
            <a:r>
              <a:rPr sz="4950" b="1" spc="305" dirty="0">
                <a:solidFill>
                  <a:srgbClr val="242424"/>
                </a:solidFill>
                <a:latin typeface="Garamond"/>
                <a:cs typeface="Garamond"/>
              </a:rPr>
              <a:t>How	</a:t>
            </a:r>
            <a:r>
              <a:rPr sz="4950" b="1" spc="235" dirty="0">
                <a:solidFill>
                  <a:srgbClr val="242424"/>
                </a:solidFill>
                <a:latin typeface="Garamond"/>
                <a:cs typeface="Garamond"/>
              </a:rPr>
              <a:t>Do	</a:t>
            </a:r>
            <a:r>
              <a:rPr sz="4950" b="1" spc="180" dirty="0">
                <a:solidFill>
                  <a:srgbClr val="242424"/>
                </a:solidFill>
                <a:latin typeface="Garamond"/>
                <a:cs typeface="Garamond"/>
              </a:rPr>
              <a:t>You	</a:t>
            </a:r>
            <a:r>
              <a:rPr sz="4950" b="1" spc="425" dirty="0">
                <a:solidFill>
                  <a:srgbClr val="242424"/>
                </a:solidFill>
                <a:latin typeface="Garamond"/>
                <a:cs typeface="Garamond"/>
              </a:rPr>
              <a:t>Compare?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5500" dirty="0">
              <a:latin typeface="Garamond"/>
              <a:cs typeface="Garamond"/>
            </a:endParaRPr>
          </a:p>
          <a:p>
            <a:pPr marL="2338705" indent="-473709">
              <a:lnSpc>
                <a:spcPts val="3960"/>
              </a:lnSpc>
              <a:spcBef>
                <a:spcPts val="4180"/>
              </a:spcBef>
              <a:buFont typeface="Wingdings"/>
              <a:buChar char=""/>
              <a:tabLst>
                <a:tab pos="2339340" algn="l"/>
              </a:tabLst>
            </a:pPr>
            <a:r>
              <a:rPr sz="3300" dirty="0">
                <a:latin typeface="Garamond"/>
                <a:cs typeface="Garamond"/>
              </a:rPr>
              <a:t>Price that these </a:t>
            </a:r>
            <a:r>
              <a:rPr sz="3300" spc="-5" dirty="0">
                <a:latin typeface="Garamond"/>
                <a:cs typeface="Garamond"/>
              </a:rPr>
              <a:t>other businesses </a:t>
            </a:r>
            <a:r>
              <a:rPr sz="3300" dirty="0">
                <a:latin typeface="Garamond"/>
                <a:cs typeface="Garamond"/>
              </a:rPr>
              <a:t>are </a:t>
            </a:r>
            <a:r>
              <a:rPr sz="3300" spc="-15" dirty="0">
                <a:latin typeface="Garamond"/>
                <a:cs typeface="Garamond"/>
              </a:rPr>
              <a:t>valued</a:t>
            </a:r>
            <a:r>
              <a:rPr sz="3300" spc="-200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at</a:t>
            </a:r>
            <a:endParaRPr sz="3300" dirty="0">
              <a:latin typeface="Garamond"/>
              <a:cs typeface="Garamond"/>
            </a:endParaRPr>
          </a:p>
          <a:p>
            <a:pPr marL="3092450" lvl="1" indent="-473075">
              <a:lnSpc>
                <a:spcPct val="100000"/>
              </a:lnSpc>
              <a:buFont typeface="Arial"/>
              <a:buChar char="•"/>
              <a:tabLst>
                <a:tab pos="3092450" algn="l"/>
                <a:tab pos="3093085" algn="l"/>
              </a:tabLst>
            </a:pPr>
            <a:r>
              <a:rPr sz="3300" spc="-45" dirty="0" err="1">
                <a:latin typeface="Garamond"/>
                <a:cs typeface="Garamond"/>
              </a:rPr>
              <a:t>Eg.</a:t>
            </a:r>
            <a:r>
              <a:rPr sz="3300" spc="-45" dirty="0">
                <a:latin typeface="Garamond"/>
                <a:cs typeface="Garamond"/>
              </a:rPr>
              <a:t> </a:t>
            </a:r>
            <a:r>
              <a:rPr lang="en-US" sz="3300" spc="-5" dirty="0">
                <a:latin typeface="Garamond"/>
                <a:cs typeface="Garamond"/>
              </a:rPr>
              <a:t>Halal Cart A</a:t>
            </a:r>
            <a:r>
              <a:rPr sz="3300" spc="-5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store is </a:t>
            </a:r>
            <a:r>
              <a:rPr sz="3300" spc="-15" dirty="0">
                <a:latin typeface="Garamond"/>
                <a:cs typeface="Garamond"/>
              </a:rPr>
              <a:t>valued </a:t>
            </a:r>
            <a:r>
              <a:rPr sz="3300" spc="-5" dirty="0">
                <a:latin typeface="Garamond"/>
                <a:cs typeface="Garamond"/>
              </a:rPr>
              <a:t>at</a:t>
            </a:r>
            <a:r>
              <a:rPr sz="3300" spc="-95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$100,000</a:t>
            </a:r>
            <a:endParaRPr sz="3300" dirty="0">
              <a:latin typeface="Garamond"/>
              <a:cs typeface="Garamond"/>
            </a:endParaRPr>
          </a:p>
          <a:p>
            <a:pPr lvl="1"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3500" dirty="0">
              <a:latin typeface="Garamond"/>
              <a:cs typeface="Garamond"/>
            </a:endParaRPr>
          </a:p>
          <a:p>
            <a:pPr marL="2338705" indent="-473709">
              <a:lnSpc>
                <a:spcPct val="100000"/>
              </a:lnSpc>
              <a:buFont typeface="Wingdings"/>
              <a:buChar char=""/>
              <a:tabLst>
                <a:tab pos="2339340" algn="l"/>
              </a:tabLst>
            </a:pPr>
            <a:r>
              <a:rPr sz="3300" dirty="0">
                <a:latin typeface="Garamond"/>
                <a:cs typeface="Garamond"/>
              </a:rPr>
              <a:t>Does this mean that </a:t>
            </a:r>
            <a:r>
              <a:rPr lang="en-US" sz="3300" dirty="0">
                <a:latin typeface="Garamond"/>
                <a:cs typeface="Garamond"/>
              </a:rPr>
              <a:t>Farook’s </a:t>
            </a:r>
            <a:r>
              <a:rPr sz="3300" spc="-5" dirty="0">
                <a:latin typeface="Garamond"/>
                <a:cs typeface="Garamond"/>
              </a:rPr>
              <a:t>should also </a:t>
            </a:r>
            <a:r>
              <a:rPr sz="3300" dirty="0">
                <a:latin typeface="Garamond"/>
                <a:cs typeface="Garamond"/>
              </a:rPr>
              <a:t>be </a:t>
            </a:r>
            <a:r>
              <a:rPr sz="3300" spc="-15" dirty="0">
                <a:latin typeface="Garamond"/>
                <a:cs typeface="Garamond"/>
              </a:rPr>
              <a:t>valued</a:t>
            </a:r>
            <a:r>
              <a:rPr sz="3300" spc="-204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at</a:t>
            </a:r>
            <a:endParaRPr sz="3300" dirty="0">
              <a:latin typeface="Garamond"/>
              <a:cs typeface="Garamond"/>
            </a:endParaRPr>
          </a:p>
          <a:p>
            <a:pPr marL="2338705">
              <a:lnSpc>
                <a:spcPts val="3960"/>
              </a:lnSpc>
            </a:pPr>
            <a:r>
              <a:rPr sz="3300" spc="-5" dirty="0">
                <a:latin typeface="Garamond"/>
                <a:cs typeface="Garamond"/>
              </a:rPr>
              <a:t>$100,000?</a:t>
            </a:r>
            <a:endParaRPr sz="3300" dirty="0">
              <a:latin typeface="Garamond"/>
              <a:cs typeface="Garamond"/>
            </a:endParaRPr>
          </a:p>
          <a:p>
            <a:pPr marL="3092450" lvl="1" indent="-473075">
              <a:lnSpc>
                <a:spcPts val="3960"/>
              </a:lnSpc>
              <a:buFont typeface="Arial"/>
              <a:buChar char="•"/>
              <a:tabLst>
                <a:tab pos="3092450" algn="l"/>
                <a:tab pos="3093085" algn="l"/>
                <a:tab pos="3533775" algn="l"/>
              </a:tabLst>
            </a:pPr>
            <a:r>
              <a:rPr sz="3300" dirty="0">
                <a:latin typeface="Garamond"/>
                <a:cs typeface="Garamond"/>
              </a:rPr>
              <a:t>If	</a:t>
            </a:r>
            <a:r>
              <a:rPr sz="3300" spc="-5" dirty="0">
                <a:latin typeface="Garamond"/>
                <a:cs typeface="Garamond"/>
              </a:rPr>
              <a:t>not, what are </a:t>
            </a:r>
            <a:r>
              <a:rPr sz="3300" spc="-25" dirty="0">
                <a:latin typeface="Garamond"/>
                <a:cs typeface="Garamond"/>
              </a:rPr>
              <a:t>we</a:t>
            </a:r>
            <a:r>
              <a:rPr sz="3300" spc="-6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missing?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12</a:t>
            </a:fld>
            <a:endParaRPr spc="15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51" y="0"/>
            <a:ext cx="20104099" cy="11307140"/>
            <a:chOff x="12701" y="0"/>
            <a:chExt cx="20104099" cy="113071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01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840356" y="1701096"/>
            <a:ext cx="14222094" cy="7016857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3175" algn="ctr">
              <a:lnSpc>
                <a:spcPct val="100000"/>
              </a:lnSpc>
            </a:pPr>
            <a:r>
              <a:rPr sz="4950" b="1" spc="320" dirty="0">
                <a:solidFill>
                  <a:srgbClr val="242424"/>
                </a:solidFill>
                <a:latin typeface="Garamond"/>
                <a:cs typeface="Garamond"/>
              </a:rPr>
              <a:t>Ear</a:t>
            </a:r>
            <a:r>
              <a:rPr sz="4950" b="1" spc="-55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4950" b="1" spc="400" dirty="0">
                <a:solidFill>
                  <a:srgbClr val="242424"/>
                </a:solidFill>
                <a:latin typeface="Garamond"/>
                <a:cs typeface="Garamond"/>
              </a:rPr>
              <a:t>nings!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5500" dirty="0">
              <a:latin typeface="Garamond"/>
              <a:cs typeface="Garamond"/>
            </a:endParaRPr>
          </a:p>
          <a:p>
            <a:pPr marL="2338705" marR="1716405" indent="-473075">
              <a:lnSpc>
                <a:spcPct val="100000"/>
              </a:lnSpc>
              <a:spcBef>
                <a:spcPts val="4180"/>
              </a:spcBef>
              <a:buFont typeface="Wingdings"/>
              <a:buChar char=""/>
              <a:tabLst>
                <a:tab pos="2339340" algn="l"/>
              </a:tabLst>
            </a:pPr>
            <a:r>
              <a:rPr sz="3300" spc="-5" dirty="0">
                <a:latin typeface="Garamond"/>
                <a:cs typeface="Garamond"/>
              </a:rPr>
              <a:t>Companies </a:t>
            </a:r>
            <a:r>
              <a:rPr sz="3300" dirty="0">
                <a:latin typeface="Garamond"/>
                <a:cs typeface="Garamond"/>
              </a:rPr>
              <a:t>from the same </a:t>
            </a:r>
            <a:r>
              <a:rPr sz="3300" spc="15" dirty="0">
                <a:latin typeface="Garamond"/>
                <a:cs typeface="Garamond"/>
              </a:rPr>
              <a:t>industry </a:t>
            </a:r>
            <a:r>
              <a:rPr sz="3300" dirty="0">
                <a:latin typeface="Garamond"/>
                <a:cs typeface="Garamond"/>
              </a:rPr>
              <a:t>can </a:t>
            </a:r>
            <a:r>
              <a:rPr sz="3300" spc="-30" dirty="0">
                <a:latin typeface="Garamond"/>
                <a:cs typeface="Garamond"/>
              </a:rPr>
              <a:t>have </a:t>
            </a:r>
            <a:r>
              <a:rPr sz="3300" dirty="0">
                <a:latin typeface="Garamond"/>
                <a:cs typeface="Garamond"/>
              </a:rPr>
              <a:t>different </a:t>
            </a:r>
            <a:r>
              <a:rPr sz="3300" spc="-10" dirty="0">
                <a:latin typeface="Garamond"/>
                <a:cs typeface="Garamond"/>
              </a:rPr>
              <a:t>levels</a:t>
            </a:r>
            <a:r>
              <a:rPr sz="3300" spc="-245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of  profitability </a:t>
            </a:r>
            <a:r>
              <a:rPr sz="3300" dirty="0">
                <a:latin typeface="Garamond"/>
                <a:cs typeface="Garamond"/>
              </a:rPr>
              <a:t>that </a:t>
            </a:r>
            <a:r>
              <a:rPr sz="3300" spc="-25" dirty="0">
                <a:latin typeface="Garamond"/>
                <a:cs typeface="Garamond"/>
              </a:rPr>
              <a:t>we </a:t>
            </a:r>
            <a:r>
              <a:rPr sz="3300" dirty="0">
                <a:latin typeface="Garamond"/>
                <a:cs typeface="Garamond"/>
              </a:rPr>
              <a:t>need to</a:t>
            </a:r>
            <a:r>
              <a:rPr sz="3300" spc="-95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consider</a:t>
            </a: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"/>
            </a:pPr>
            <a:endParaRPr sz="3500" dirty="0">
              <a:latin typeface="Garamond"/>
              <a:cs typeface="Garamond"/>
            </a:endParaRPr>
          </a:p>
          <a:p>
            <a:pPr marL="2338705" marR="1254760" indent="-473075">
              <a:lnSpc>
                <a:spcPct val="100000"/>
              </a:lnSpc>
              <a:buFont typeface="Wingdings"/>
              <a:buChar char=""/>
              <a:tabLst>
                <a:tab pos="2339340" algn="l"/>
                <a:tab pos="2780665" algn="l"/>
              </a:tabLst>
            </a:pPr>
            <a:r>
              <a:rPr sz="3300" dirty="0">
                <a:latin typeface="Garamond"/>
                <a:cs typeface="Garamond"/>
              </a:rPr>
              <a:t>If	</a:t>
            </a:r>
            <a:r>
              <a:rPr lang="en-US" sz="3300" spc="-5" dirty="0">
                <a:latin typeface="Garamond"/>
                <a:cs typeface="Garamond"/>
              </a:rPr>
              <a:t>Halal Cart A</a:t>
            </a:r>
            <a:r>
              <a:rPr sz="3300" spc="-5" dirty="0">
                <a:latin typeface="Garamond"/>
                <a:cs typeface="Garamond"/>
              </a:rPr>
              <a:t> </a:t>
            </a:r>
            <a:r>
              <a:rPr sz="3300" spc="-10" dirty="0">
                <a:latin typeface="Garamond"/>
                <a:cs typeface="Garamond"/>
              </a:rPr>
              <a:t>makes </a:t>
            </a:r>
            <a:r>
              <a:rPr sz="3300" dirty="0">
                <a:latin typeface="Garamond"/>
                <a:cs typeface="Garamond"/>
              </a:rPr>
              <a:t>$10,000 of </a:t>
            </a:r>
            <a:r>
              <a:rPr lang="en-US" sz="3300" dirty="0">
                <a:latin typeface="Garamond"/>
                <a:cs typeface="Garamond"/>
              </a:rPr>
              <a:t>earnings</a:t>
            </a:r>
            <a:r>
              <a:rPr sz="3300" spc="-5" dirty="0">
                <a:latin typeface="Garamond"/>
                <a:cs typeface="Garamond"/>
              </a:rPr>
              <a:t>, and </a:t>
            </a:r>
            <a:r>
              <a:rPr lang="en-US" sz="3300" spc="-20" dirty="0">
                <a:latin typeface="Garamond"/>
                <a:cs typeface="Garamond"/>
              </a:rPr>
              <a:t>Farook’s </a:t>
            </a:r>
            <a:r>
              <a:rPr sz="3300" spc="-10" dirty="0">
                <a:latin typeface="Garamond"/>
                <a:cs typeface="Garamond"/>
              </a:rPr>
              <a:t>makes </a:t>
            </a:r>
            <a:r>
              <a:rPr sz="3300" spc="-5" dirty="0">
                <a:latin typeface="Garamond"/>
                <a:cs typeface="Garamond"/>
              </a:rPr>
              <a:t>$50,000, but </a:t>
            </a:r>
            <a:r>
              <a:rPr sz="3300" dirty="0">
                <a:latin typeface="Garamond"/>
                <a:cs typeface="Garamond"/>
              </a:rPr>
              <a:t>they are </a:t>
            </a:r>
            <a:r>
              <a:rPr sz="3300" spc="-5" dirty="0">
                <a:latin typeface="Garamond"/>
                <a:cs typeface="Garamond"/>
              </a:rPr>
              <a:t>both </a:t>
            </a:r>
            <a:r>
              <a:rPr sz="3300" spc="-15" dirty="0">
                <a:latin typeface="Garamond"/>
                <a:cs typeface="Garamond"/>
              </a:rPr>
              <a:t>valued </a:t>
            </a:r>
            <a:r>
              <a:rPr sz="3300" spc="-5" dirty="0">
                <a:latin typeface="Garamond"/>
                <a:cs typeface="Garamond"/>
              </a:rPr>
              <a:t>at $100,000 </a:t>
            </a:r>
            <a:r>
              <a:rPr sz="3300" dirty="0">
                <a:latin typeface="Garamond"/>
                <a:cs typeface="Garamond"/>
              </a:rPr>
              <a:t>– is this</a:t>
            </a:r>
            <a:r>
              <a:rPr sz="3300" spc="-9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fair?</a:t>
            </a:r>
          </a:p>
          <a:p>
            <a:pPr marL="3092450" lvl="1" indent="-473075">
              <a:lnSpc>
                <a:spcPts val="3954"/>
              </a:lnSpc>
              <a:buFont typeface="Wingdings"/>
              <a:buChar char=""/>
              <a:tabLst>
                <a:tab pos="3092450" algn="l"/>
                <a:tab pos="3093085" algn="l"/>
              </a:tabLst>
            </a:pPr>
            <a:r>
              <a:rPr sz="3300" spc="-20" dirty="0">
                <a:latin typeface="Garamond"/>
                <a:cs typeface="Garamond"/>
              </a:rPr>
              <a:t>Just </a:t>
            </a:r>
            <a:r>
              <a:rPr sz="3300" spc="-5" dirty="0">
                <a:latin typeface="Garamond"/>
                <a:cs typeface="Garamond"/>
              </a:rPr>
              <a:t>based </a:t>
            </a:r>
            <a:r>
              <a:rPr sz="3300" dirty="0">
                <a:latin typeface="Garamond"/>
                <a:cs typeface="Garamond"/>
              </a:rPr>
              <a:t>on </a:t>
            </a:r>
            <a:r>
              <a:rPr sz="3300" spc="-20" dirty="0">
                <a:latin typeface="Garamond"/>
                <a:cs typeface="Garamond"/>
              </a:rPr>
              <a:t>this, </a:t>
            </a:r>
            <a:r>
              <a:rPr sz="3300" spc="-10" dirty="0">
                <a:latin typeface="Garamond"/>
                <a:cs typeface="Garamond"/>
              </a:rPr>
              <a:t>which </a:t>
            </a:r>
            <a:r>
              <a:rPr sz="3300" spc="-5" dirty="0">
                <a:latin typeface="Garamond"/>
                <a:cs typeface="Garamond"/>
              </a:rPr>
              <a:t>one </a:t>
            </a:r>
            <a:r>
              <a:rPr sz="3300" spc="-20" dirty="0">
                <a:latin typeface="Garamond"/>
                <a:cs typeface="Garamond"/>
              </a:rPr>
              <a:t>would </a:t>
            </a:r>
            <a:r>
              <a:rPr sz="3300" spc="-15" dirty="0">
                <a:latin typeface="Garamond"/>
                <a:cs typeface="Garamond"/>
              </a:rPr>
              <a:t>you </a:t>
            </a:r>
            <a:r>
              <a:rPr sz="3300" dirty="0">
                <a:latin typeface="Garamond"/>
                <a:cs typeface="Garamond"/>
              </a:rPr>
              <a:t>rather </a:t>
            </a:r>
            <a:r>
              <a:rPr sz="3300" spc="-20" dirty="0">
                <a:latin typeface="Garamond"/>
                <a:cs typeface="Garamond"/>
              </a:rPr>
              <a:t>invest</a:t>
            </a:r>
            <a:r>
              <a:rPr sz="3300" spc="-165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in?</a:t>
            </a:r>
            <a:endParaRPr lang="en-US" sz="3300" dirty="0">
              <a:latin typeface="Garamond"/>
              <a:cs typeface="Garamond"/>
            </a:endParaRPr>
          </a:p>
          <a:p>
            <a:pPr marL="3092450" lvl="1" indent="-473075">
              <a:lnSpc>
                <a:spcPts val="3954"/>
              </a:lnSpc>
              <a:buFont typeface="Wingdings"/>
              <a:buChar char=""/>
              <a:tabLst>
                <a:tab pos="3092450" algn="l"/>
                <a:tab pos="3093085" algn="l"/>
              </a:tabLst>
            </a:pPr>
            <a:r>
              <a:rPr lang="en-US" sz="3300" dirty="0">
                <a:latin typeface="Garamond"/>
                <a:cs typeface="Garamond"/>
              </a:rPr>
              <a:t>Why do you think we can see such a drastic difference between   two companies in the same industry?</a:t>
            </a:r>
            <a:endParaRPr sz="3300" dirty="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13</a:t>
            </a:fld>
            <a:endParaRPr spc="15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251749" y="2420639"/>
            <a:ext cx="958405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tabLst>
                <a:tab pos="1885950" algn="l"/>
                <a:tab pos="2668270" algn="l"/>
                <a:tab pos="3249930" algn="l"/>
                <a:tab pos="6550025" algn="l"/>
              </a:tabLst>
            </a:pPr>
            <a:r>
              <a:rPr spc="385" dirty="0">
                <a:solidFill>
                  <a:srgbClr val="242424"/>
                </a:solidFill>
              </a:rPr>
              <a:t>What	</a:t>
            </a:r>
            <a:r>
              <a:rPr spc="235" dirty="0">
                <a:solidFill>
                  <a:srgbClr val="242424"/>
                </a:solidFill>
              </a:rPr>
              <a:t>is	</a:t>
            </a:r>
            <a:r>
              <a:rPr spc="-5" dirty="0">
                <a:solidFill>
                  <a:srgbClr val="242424"/>
                </a:solidFill>
              </a:rPr>
              <a:t>a	</a:t>
            </a:r>
            <a:r>
              <a:rPr spc="380" dirty="0">
                <a:solidFill>
                  <a:srgbClr val="242424"/>
                </a:solidFill>
              </a:rPr>
              <a:t>Valuation	</a:t>
            </a:r>
            <a:r>
              <a:rPr spc="425" dirty="0">
                <a:solidFill>
                  <a:srgbClr val="242424"/>
                </a:solidFill>
              </a:rPr>
              <a:t>Multiple?</a:t>
            </a:r>
          </a:p>
        </p:txBody>
      </p:sp>
      <p:sp>
        <p:nvSpPr>
          <p:cNvPr id="7" name="object 7"/>
          <p:cNvSpPr/>
          <p:nvPr/>
        </p:nvSpPr>
        <p:spPr>
          <a:xfrm>
            <a:off x="7965254" y="3552955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xfrm>
            <a:off x="4523360" y="4490327"/>
            <a:ext cx="11057378" cy="361958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55015" indent="-473075">
              <a:lnSpc>
                <a:spcPts val="3960"/>
              </a:lnSpc>
              <a:spcBef>
                <a:spcPts val="105"/>
              </a:spcBef>
              <a:buFont typeface="Wingdings"/>
              <a:buChar char=""/>
              <a:tabLst>
                <a:tab pos="755650" algn="l"/>
              </a:tabLst>
            </a:pPr>
            <a:r>
              <a:rPr dirty="0"/>
              <a:t>A ratio of</a:t>
            </a:r>
            <a:r>
              <a:rPr spc="365" dirty="0"/>
              <a:t> </a:t>
            </a:r>
            <a:r>
              <a:rPr spc="-5" dirty="0"/>
              <a:t>A/B</a:t>
            </a:r>
          </a:p>
          <a:p>
            <a:pPr marL="1508760" lvl="1" indent="-473075">
              <a:lnSpc>
                <a:spcPts val="3960"/>
              </a:lnSpc>
              <a:buFont typeface="Arial"/>
              <a:buChar char="•"/>
              <a:tabLst>
                <a:tab pos="1508760" algn="l"/>
                <a:tab pos="1509395" algn="l"/>
              </a:tabLst>
            </a:pPr>
            <a:r>
              <a:rPr sz="3300" dirty="0">
                <a:latin typeface="Garamond"/>
                <a:cs typeface="Garamond"/>
              </a:rPr>
              <a:t>A is usually defined </a:t>
            </a:r>
            <a:r>
              <a:rPr sz="3300" spc="-5" dirty="0">
                <a:latin typeface="Garamond"/>
                <a:cs typeface="Garamond"/>
              </a:rPr>
              <a:t>as price or </a:t>
            </a:r>
            <a:r>
              <a:rPr sz="3300" spc="-20" dirty="0">
                <a:latin typeface="Garamond"/>
                <a:cs typeface="Garamond"/>
              </a:rPr>
              <a:t>value </a:t>
            </a:r>
            <a:r>
              <a:rPr sz="3300" spc="-5" dirty="0">
                <a:latin typeface="Garamond"/>
                <a:cs typeface="Garamond"/>
              </a:rPr>
              <a:t>of </a:t>
            </a:r>
            <a:r>
              <a:rPr sz="3300" dirty="0">
                <a:latin typeface="Garamond"/>
                <a:cs typeface="Garamond"/>
              </a:rPr>
              <a:t>the</a:t>
            </a:r>
            <a:r>
              <a:rPr sz="3300" spc="-560" dirty="0">
                <a:latin typeface="Garamond"/>
                <a:cs typeface="Garamond"/>
              </a:rPr>
              <a:t> </a:t>
            </a:r>
            <a:r>
              <a:rPr lang="en-US" sz="3300" spc="-560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business</a:t>
            </a:r>
            <a:endParaRPr sz="3300" dirty="0">
              <a:latin typeface="Garamond"/>
              <a:cs typeface="Garamond"/>
            </a:endParaRPr>
          </a:p>
          <a:p>
            <a:pPr marL="1508760" lvl="1" indent="-473075">
              <a:lnSpc>
                <a:spcPts val="3954"/>
              </a:lnSpc>
              <a:buFont typeface="Arial"/>
              <a:buChar char="•"/>
              <a:tabLst>
                <a:tab pos="1508760" algn="l"/>
                <a:tab pos="1509395" algn="l"/>
                <a:tab pos="5605145" algn="l"/>
              </a:tabLst>
            </a:pPr>
            <a:r>
              <a:rPr sz="3300" dirty="0">
                <a:latin typeface="Garamond"/>
                <a:cs typeface="Garamond"/>
              </a:rPr>
              <a:t>B </a:t>
            </a:r>
            <a:r>
              <a:rPr sz="3300" spc="-10" dirty="0">
                <a:latin typeface="Garamond"/>
                <a:cs typeface="Garamond"/>
              </a:rPr>
              <a:t>is </a:t>
            </a:r>
            <a:r>
              <a:rPr sz="3300" dirty="0">
                <a:latin typeface="Garamond"/>
                <a:cs typeface="Garamond"/>
              </a:rPr>
              <a:t>a </a:t>
            </a:r>
            <a:r>
              <a:rPr sz="3300" spc="-5" dirty="0">
                <a:latin typeface="Garamond"/>
                <a:cs typeface="Garamond"/>
              </a:rPr>
              <a:t>financial</a:t>
            </a:r>
            <a:r>
              <a:rPr sz="3300" spc="15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metric</a:t>
            </a:r>
            <a:r>
              <a:rPr sz="3300" spc="-45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of	</a:t>
            </a:r>
            <a:r>
              <a:rPr sz="3300" dirty="0">
                <a:latin typeface="Garamond"/>
                <a:cs typeface="Garamond"/>
              </a:rPr>
              <a:t>the company </a:t>
            </a:r>
            <a:r>
              <a:rPr sz="3300" spc="-25" dirty="0">
                <a:latin typeface="Garamond"/>
                <a:cs typeface="Garamond"/>
              </a:rPr>
              <a:t>(Revenue,</a:t>
            </a:r>
            <a:r>
              <a:rPr sz="3300" spc="-180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Earnings,</a:t>
            </a:r>
            <a:endParaRPr sz="3300" dirty="0">
              <a:latin typeface="Garamond"/>
              <a:cs typeface="Garamond"/>
            </a:endParaRPr>
          </a:p>
          <a:p>
            <a:pPr marL="1508760">
              <a:lnSpc>
                <a:spcPts val="3960"/>
              </a:lnSpc>
            </a:pPr>
            <a:r>
              <a:rPr dirty="0"/>
              <a:t>etc…)</a:t>
            </a:r>
          </a:p>
          <a:p>
            <a:pPr marL="282575">
              <a:lnSpc>
                <a:spcPct val="100000"/>
              </a:lnSpc>
              <a:spcBef>
                <a:spcPts val="20"/>
              </a:spcBef>
            </a:pPr>
            <a:endParaRPr sz="3500" dirty="0"/>
          </a:p>
          <a:p>
            <a:pPr marL="755015" marR="5080" indent="-473075">
              <a:lnSpc>
                <a:spcPct val="100000"/>
              </a:lnSpc>
              <a:buFont typeface="Wingdings"/>
              <a:buChar char=""/>
              <a:tabLst>
                <a:tab pos="755650" algn="l"/>
              </a:tabLst>
            </a:pPr>
            <a:r>
              <a:rPr dirty="0"/>
              <a:t>Price / Net </a:t>
            </a:r>
            <a:r>
              <a:rPr spc="5" dirty="0"/>
              <a:t>Earnings </a:t>
            </a:r>
            <a:r>
              <a:rPr dirty="0"/>
              <a:t>(P/E Ratio) is the most </a:t>
            </a:r>
            <a:r>
              <a:rPr spc="-10" dirty="0"/>
              <a:t>well-known  multiple, </a:t>
            </a:r>
            <a:r>
              <a:rPr spc="-5" dirty="0"/>
              <a:t>but another </a:t>
            </a:r>
            <a:r>
              <a:rPr spc="-10" dirty="0"/>
              <a:t>valuation </a:t>
            </a:r>
            <a:r>
              <a:rPr spc="-5" dirty="0"/>
              <a:t>multiple </a:t>
            </a:r>
            <a:r>
              <a:rPr dirty="0"/>
              <a:t>is </a:t>
            </a:r>
            <a:r>
              <a:rPr spc="-20" dirty="0"/>
              <a:t>much </a:t>
            </a:r>
            <a:r>
              <a:rPr dirty="0"/>
              <a:t>more</a:t>
            </a:r>
            <a:r>
              <a:rPr spc="-190" dirty="0"/>
              <a:t> </a:t>
            </a:r>
            <a:r>
              <a:rPr dirty="0"/>
              <a:t>common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14</a:t>
            </a:fld>
            <a:endParaRPr spc="15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974572" y="2420639"/>
            <a:ext cx="4151629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pc="320" dirty="0"/>
              <a:t>EV/</a:t>
            </a:r>
            <a:r>
              <a:rPr spc="-815" dirty="0"/>
              <a:t> </a:t>
            </a:r>
            <a:r>
              <a:rPr spc="370" dirty="0"/>
              <a:t>EBITDA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943715" cy="3344545"/>
            <a:chOff x="246244" y="218604"/>
            <a:chExt cx="11943715" cy="3344545"/>
          </a:xfrm>
        </p:grpSpPr>
        <p:sp>
          <p:nvSpPr>
            <p:cNvPr id="7" name="object 7"/>
            <p:cNvSpPr/>
            <p:nvPr/>
          </p:nvSpPr>
          <p:spPr>
            <a:xfrm>
              <a:off x="7965253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901018" y="4048092"/>
            <a:ext cx="9224645" cy="50804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lang="en-US" sz="2950" spc="5" dirty="0">
                <a:latin typeface="Garamond"/>
                <a:cs typeface="Garamond"/>
              </a:rPr>
              <a:t>One of the most used</a:t>
            </a:r>
            <a:r>
              <a:rPr sz="2950" spc="5" dirty="0">
                <a:latin typeface="Garamond"/>
                <a:cs typeface="Garamond"/>
              </a:rPr>
              <a:t> </a:t>
            </a:r>
            <a:r>
              <a:rPr sz="2950" spc="-5" dirty="0">
                <a:latin typeface="Garamond"/>
                <a:cs typeface="Garamond"/>
              </a:rPr>
              <a:t>multiple</a:t>
            </a:r>
            <a:r>
              <a:rPr lang="en-US" sz="2950" spc="-5" dirty="0">
                <a:latin typeface="Garamond"/>
                <a:cs typeface="Garamond"/>
              </a:rPr>
              <a:t>s</a:t>
            </a:r>
            <a:r>
              <a:rPr sz="2950" spc="-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in </a:t>
            </a:r>
            <a:r>
              <a:rPr sz="2950" spc="-15" dirty="0">
                <a:latin typeface="Garamond"/>
                <a:cs typeface="Garamond"/>
              </a:rPr>
              <a:t>relative</a:t>
            </a:r>
            <a:r>
              <a:rPr sz="2950" spc="20" dirty="0">
                <a:latin typeface="Garamond"/>
                <a:cs typeface="Garamond"/>
              </a:rPr>
              <a:t> </a:t>
            </a:r>
            <a:r>
              <a:rPr sz="2950" spc="-10" dirty="0">
                <a:latin typeface="Garamond"/>
                <a:cs typeface="Garamond"/>
              </a:rPr>
              <a:t>valuation</a:t>
            </a:r>
            <a:endParaRPr sz="2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Wingdings"/>
              <a:buChar char=""/>
            </a:pPr>
            <a:endParaRPr sz="3150" dirty="0">
              <a:latin typeface="Garamond"/>
              <a:cs typeface="Garamond"/>
            </a:endParaRPr>
          </a:p>
          <a:p>
            <a:pPr marL="471805" indent="-472440">
              <a:lnSpc>
                <a:spcPct val="100000"/>
              </a:lnSpc>
              <a:buFont typeface="Wingdings"/>
              <a:buChar char=""/>
              <a:tabLst>
                <a:tab pos="472440" algn="l"/>
              </a:tabLst>
            </a:pPr>
            <a:r>
              <a:rPr sz="2950" spc="15" dirty="0">
                <a:latin typeface="Garamond"/>
                <a:cs typeface="Garamond"/>
              </a:rPr>
              <a:t>Numerator: </a:t>
            </a:r>
            <a:r>
              <a:rPr sz="2950" b="1" spc="10" dirty="0">
                <a:latin typeface="Garamond"/>
                <a:cs typeface="Garamond"/>
              </a:rPr>
              <a:t>Enterprise</a:t>
            </a:r>
            <a:r>
              <a:rPr sz="2950" b="1" spc="-30" dirty="0">
                <a:latin typeface="Garamond"/>
                <a:cs typeface="Garamond"/>
              </a:rPr>
              <a:t> </a:t>
            </a:r>
            <a:r>
              <a:rPr sz="2950" b="1" spc="-50" dirty="0">
                <a:latin typeface="Garamond"/>
                <a:cs typeface="Garamond"/>
              </a:rPr>
              <a:t>Value</a:t>
            </a:r>
            <a:endParaRPr sz="2950" dirty="0">
              <a:latin typeface="Garamond"/>
              <a:cs typeface="Garamond"/>
            </a:endParaRPr>
          </a:p>
          <a:p>
            <a:pPr marL="1226185" lvl="1" indent="-473075">
              <a:lnSpc>
                <a:spcPct val="100000"/>
              </a:lnSpc>
              <a:spcBef>
                <a:spcPts val="25"/>
              </a:spcBef>
              <a:buFont typeface="Wingdings"/>
              <a:buChar char=""/>
              <a:tabLst>
                <a:tab pos="1226185" algn="l"/>
                <a:tab pos="1226820" algn="l"/>
                <a:tab pos="2588895" algn="l"/>
                <a:tab pos="6719570" algn="l"/>
              </a:tabLst>
            </a:pPr>
            <a:r>
              <a:rPr sz="2950" spc="-35" dirty="0">
                <a:latin typeface="Garamond"/>
                <a:cs typeface="Garamond"/>
              </a:rPr>
              <a:t>Value</a:t>
            </a:r>
            <a:r>
              <a:rPr sz="2950" spc="20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of	</a:t>
            </a:r>
            <a:r>
              <a:rPr sz="2950" spc="10" dirty="0">
                <a:latin typeface="Garamond"/>
                <a:cs typeface="Garamond"/>
              </a:rPr>
              <a:t>the </a:t>
            </a:r>
            <a:r>
              <a:rPr sz="2950" dirty="0">
                <a:latin typeface="Garamond"/>
                <a:cs typeface="Garamond"/>
              </a:rPr>
              <a:t>core operating</a:t>
            </a:r>
            <a:r>
              <a:rPr sz="2950" spc="10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assets</a:t>
            </a:r>
            <a:r>
              <a:rPr sz="2950" spc="20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of	</a:t>
            </a:r>
            <a:r>
              <a:rPr sz="2950" spc="10" dirty="0">
                <a:latin typeface="Garamond"/>
                <a:cs typeface="Garamond"/>
              </a:rPr>
              <a:t>the</a:t>
            </a:r>
            <a:r>
              <a:rPr sz="2950" spc="-2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business</a:t>
            </a:r>
            <a:endParaRPr sz="2950" dirty="0">
              <a:latin typeface="Garamond"/>
              <a:cs typeface="Garamond"/>
            </a:endParaRPr>
          </a:p>
          <a:p>
            <a:pPr marL="1226185" lvl="1" indent="-473075">
              <a:lnSpc>
                <a:spcPct val="100000"/>
              </a:lnSpc>
              <a:spcBef>
                <a:spcPts val="20"/>
              </a:spcBef>
              <a:buFont typeface="Wingdings"/>
              <a:buChar char=""/>
              <a:tabLst>
                <a:tab pos="1226185" algn="l"/>
                <a:tab pos="1226820" algn="l"/>
              </a:tabLst>
            </a:pPr>
            <a:r>
              <a:rPr sz="2950" spc="5" dirty="0">
                <a:latin typeface="Garamond"/>
                <a:cs typeface="Garamond"/>
              </a:rPr>
              <a:t>EV </a:t>
            </a:r>
            <a:r>
              <a:rPr sz="2950" spc="10" dirty="0">
                <a:latin typeface="Garamond"/>
                <a:cs typeface="Garamond"/>
              </a:rPr>
              <a:t>= </a:t>
            </a:r>
            <a:r>
              <a:rPr sz="2950" dirty="0">
                <a:latin typeface="Garamond"/>
                <a:cs typeface="Garamond"/>
              </a:rPr>
              <a:t>Equity </a:t>
            </a:r>
            <a:r>
              <a:rPr sz="2950" spc="-35" dirty="0">
                <a:latin typeface="Garamond"/>
                <a:cs typeface="Garamond"/>
              </a:rPr>
              <a:t>Value </a:t>
            </a:r>
            <a:r>
              <a:rPr sz="2950" spc="10" dirty="0">
                <a:latin typeface="Garamond"/>
                <a:cs typeface="Garamond"/>
              </a:rPr>
              <a:t>+ </a:t>
            </a:r>
            <a:r>
              <a:rPr sz="2950" spc="5" dirty="0">
                <a:latin typeface="Garamond"/>
                <a:cs typeface="Garamond"/>
              </a:rPr>
              <a:t>Debt –</a:t>
            </a:r>
            <a:r>
              <a:rPr sz="2950" spc="40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Cash</a:t>
            </a:r>
          </a:p>
          <a:p>
            <a:pPr marL="1979930" marR="5080" lvl="2" indent="-472440">
              <a:lnSpc>
                <a:spcPct val="100600"/>
              </a:lnSpc>
              <a:buFont typeface="Arial"/>
              <a:buChar char="•"/>
              <a:tabLst>
                <a:tab pos="1979930" algn="l"/>
                <a:tab pos="1980564" algn="l"/>
                <a:tab pos="9057640" algn="l"/>
              </a:tabLst>
            </a:pPr>
            <a:r>
              <a:rPr sz="2950" spc="5" dirty="0">
                <a:latin typeface="Garamond"/>
                <a:cs typeface="Garamond"/>
              </a:rPr>
              <a:t>Co</a:t>
            </a:r>
            <a:r>
              <a:rPr sz="2950" spc="15" dirty="0">
                <a:latin typeface="Garamond"/>
                <a:cs typeface="Garamond"/>
              </a:rPr>
              <a:t>n</a:t>
            </a:r>
            <a:r>
              <a:rPr sz="2950" spc="5" dirty="0">
                <a:latin typeface="Garamond"/>
                <a:cs typeface="Garamond"/>
              </a:rPr>
              <a:t>sid</a:t>
            </a:r>
            <a:r>
              <a:rPr sz="2950" spc="-10" dirty="0">
                <a:latin typeface="Garamond"/>
                <a:cs typeface="Garamond"/>
              </a:rPr>
              <a:t>e</a:t>
            </a:r>
            <a:r>
              <a:rPr sz="2950" dirty="0">
                <a:latin typeface="Garamond"/>
                <a:cs typeface="Garamond"/>
              </a:rPr>
              <a:t>r</a:t>
            </a:r>
            <a:r>
              <a:rPr sz="2950" spc="5" dirty="0">
                <a:latin typeface="Garamond"/>
                <a:cs typeface="Garamond"/>
              </a:rPr>
              <a:t>s</a:t>
            </a:r>
            <a:r>
              <a:rPr sz="2950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b</a:t>
            </a:r>
            <a:r>
              <a:rPr sz="2950" spc="15" dirty="0">
                <a:latin typeface="Garamond"/>
                <a:cs typeface="Garamond"/>
              </a:rPr>
              <a:t>o</a:t>
            </a:r>
            <a:r>
              <a:rPr sz="2950" spc="5" dirty="0">
                <a:latin typeface="Garamond"/>
                <a:cs typeface="Garamond"/>
              </a:rPr>
              <a:t>th</a:t>
            </a:r>
            <a:r>
              <a:rPr sz="2950" spc="-1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t</a:t>
            </a:r>
            <a:r>
              <a:rPr sz="2950" spc="20" dirty="0">
                <a:latin typeface="Garamond"/>
                <a:cs typeface="Garamond"/>
              </a:rPr>
              <a:t>h</a:t>
            </a:r>
            <a:r>
              <a:rPr sz="2950" spc="5" dirty="0">
                <a:latin typeface="Garamond"/>
                <a:cs typeface="Garamond"/>
              </a:rPr>
              <a:t>e</a:t>
            </a:r>
            <a:r>
              <a:rPr sz="2950" spc="-1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d</a:t>
            </a:r>
            <a:r>
              <a:rPr sz="2950" spc="-10" dirty="0">
                <a:latin typeface="Garamond"/>
                <a:cs typeface="Garamond"/>
              </a:rPr>
              <a:t>e</a:t>
            </a:r>
            <a:r>
              <a:rPr sz="2950" spc="5" dirty="0">
                <a:latin typeface="Garamond"/>
                <a:cs typeface="Garamond"/>
              </a:rPr>
              <a:t>bt</a:t>
            </a:r>
            <a:r>
              <a:rPr sz="2950" spc="1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a</a:t>
            </a:r>
            <a:r>
              <a:rPr sz="2950" spc="15" dirty="0">
                <a:latin typeface="Garamond"/>
                <a:cs typeface="Garamond"/>
              </a:rPr>
              <a:t>n</a:t>
            </a:r>
            <a:r>
              <a:rPr sz="2950" spc="5" dirty="0">
                <a:latin typeface="Garamond"/>
                <a:cs typeface="Garamond"/>
              </a:rPr>
              <a:t>d</a:t>
            </a:r>
            <a:r>
              <a:rPr sz="2950" spc="-10" dirty="0">
                <a:latin typeface="Garamond"/>
                <a:cs typeface="Garamond"/>
              </a:rPr>
              <a:t> equ</a:t>
            </a:r>
            <a:r>
              <a:rPr sz="2950" spc="5" dirty="0">
                <a:latin typeface="Garamond"/>
                <a:cs typeface="Garamond"/>
              </a:rPr>
              <a:t>ity</a:t>
            </a:r>
            <a:r>
              <a:rPr sz="2950" spc="1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i</a:t>
            </a:r>
            <a:r>
              <a:rPr sz="2950" spc="-30" dirty="0">
                <a:latin typeface="Garamond"/>
                <a:cs typeface="Garamond"/>
              </a:rPr>
              <a:t>n</a:t>
            </a:r>
            <a:r>
              <a:rPr sz="2950" spc="-65" dirty="0">
                <a:latin typeface="Garamond"/>
                <a:cs typeface="Garamond"/>
              </a:rPr>
              <a:t>v</a:t>
            </a:r>
            <a:r>
              <a:rPr sz="2950" spc="-10" dirty="0">
                <a:latin typeface="Garamond"/>
                <a:cs typeface="Garamond"/>
              </a:rPr>
              <a:t>e</a:t>
            </a:r>
            <a:r>
              <a:rPr sz="2950" spc="5" dirty="0">
                <a:latin typeface="Garamond"/>
                <a:cs typeface="Garamond"/>
              </a:rPr>
              <a:t>st</a:t>
            </a:r>
            <a:r>
              <a:rPr sz="2950" spc="25" dirty="0">
                <a:latin typeface="Garamond"/>
                <a:cs typeface="Garamond"/>
              </a:rPr>
              <a:t>o</a:t>
            </a:r>
            <a:r>
              <a:rPr sz="2950" dirty="0">
                <a:latin typeface="Garamond"/>
                <a:cs typeface="Garamond"/>
              </a:rPr>
              <a:t>r</a:t>
            </a:r>
            <a:r>
              <a:rPr sz="2950" spc="5" dirty="0">
                <a:latin typeface="Garamond"/>
                <a:cs typeface="Garamond"/>
              </a:rPr>
              <a:t>s</a:t>
            </a:r>
            <a:r>
              <a:rPr sz="2950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of</a:t>
            </a:r>
            <a:r>
              <a:rPr sz="2950" dirty="0">
                <a:latin typeface="Garamond"/>
                <a:cs typeface="Garamond"/>
              </a:rPr>
              <a:t>	</a:t>
            </a:r>
            <a:r>
              <a:rPr sz="2950" spc="5" dirty="0">
                <a:latin typeface="Garamond"/>
                <a:cs typeface="Garamond"/>
              </a:rPr>
              <a:t>a  business</a:t>
            </a:r>
            <a:endParaRPr sz="2950" dirty="0">
              <a:latin typeface="Garamond"/>
              <a:cs typeface="Garamond"/>
            </a:endParaRPr>
          </a:p>
          <a:p>
            <a:pPr lvl="2"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3150" dirty="0">
              <a:latin typeface="Garamond"/>
              <a:cs typeface="Garamond"/>
            </a:endParaRPr>
          </a:p>
          <a:p>
            <a:pPr marL="471805" indent="-472440">
              <a:lnSpc>
                <a:spcPct val="100000"/>
              </a:lnSpc>
              <a:spcBef>
                <a:spcPts val="5"/>
              </a:spcBef>
              <a:buFont typeface="Wingdings"/>
              <a:buChar char=""/>
              <a:tabLst>
                <a:tab pos="472440" algn="l"/>
              </a:tabLst>
            </a:pPr>
            <a:r>
              <a:rPr sz="2950" spc="15" dirty="0">
                <a:latin typeface="Garamond"/>
                <a:cs typeface="Garamond"/>
              </a:rPr>
              <a:t>Denominator:</a:t>
            </a:r>
            <a:r>
              <a:rPr sz="2950" spc="-40" dirty="0">
                <a:latin typeface="Garamond"/>
                <a:cs typeface="Garamond"/>
              </a:rPr>
              <a:t> </a:t>
            </a:r>
            <a:r>
              <a:rPr sz="2950" b="1" spc="-15" dirty="0">
                <a:latin typeface="Garamond"/>
                <a:cs typeface="Garamond"/>
              </a:rPr>
              <a:t>EBITDA</a:t>
            </a:r>
            <a:endParaRPr sz="2950" dirty="0">
              <a:latin typeface="Garamond"/>
              <a:cs typeface="Garamond"/>
            </a:endParaRPr>
          </a:p>
          <a:p>
            <a:pPr marL="1226185" marR="878205" lvl="1" indent="-473075">
              <a:lnSpc>
                <a:spcPct val="100600"/>
              </a:lnSpc>
              <a:buFont typeface="Wingdings"/>
              <a:buChar char=""/>
              <a:tabLst>
                <a:tab pos="1226185" algn="l"/>
                <a:tab pos="1226820" algn="l"/>
              </a:tabLst>
            </a:pPr>
            <a:r>
              <a:rPr sz="2950" spc="10" dirty="0">
                <a:latin typeface="Garamond"/>
                <a:cs typeface="Garamond"/>
              </a:rPr>
              <a:t>Earnings </a:t>
            </a:r>
            <a:r>
              <a:rPr sz="2950" dirty="0">
                <a:latin typeface="Garamond"/>
                <a:cs typeface="Garamond"/>
              </a:rPr>
              <a:t>Before Interest, </a:t>
            </a:r>
            <a:r>
              <a:rPr sz="2950" spc="-35" dirty="0">
                <a:latin typeface="Garamond"/>
                <a:cs typeface="Garamond"/>
              </a:rPr>
              <a:t>Tax, </a:t>
            </a:r>
            <a:r>
              <a:rPr sz="2950" spc="5" dirty="0">
                <a:latin typeface="Garamond"/>
                <a:cs typeface="Garamond"/>
              </a:rPr>
              <a:t>Depreciation, </a:t>
            </a:r>
            <a:r>
              <a:rPr sz="2950" dirty="0">
                <a:latin typeface="Garamond"/>
                <a:cs typeface="Garamond"/>
              </a:rPr>
              <a:t>and  </a:t>
            </a:r>
            <a:r>
              <a:rPr sz="2950" spc="10" dirty="0">
                <a:latin typeface="Garamond"/>
                <a:cs typeface="Garamond"/>
              </a:rPr>
              <a:t>Amortization</a:t>
            </a:r>
            <a:endParaRPr sz="2950" dirty="0">
              <a:latin typeface="Garamond"/>
              <a:cs typeface="Garamond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15</a:t>
            </a:fld>
            <a:endParaRPr spc="15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>
              <a:lnSpc>
                <a:spcPct val="100000"/>
              </a:lnSpc>
              <a:spcBef>
                <a:spcPts val="95"/>
              </a:spcBef>
            </a:pPr>
            <a:r>
              <a:rPr spc="480" dirty="0"/>
              <a:t>Ex</a:t>
            </a:r>
            <a:r>
              <a:rPr spc="484" dirty="0"/>
              <a:t>am</a:t>
            </a:r>
            <a:r>
              <a:rPr spc="480" dirty="0"/>
              <a:t>pl</a:t>
            </a:r>
            <a:r>
              <a:rPr spc="-5" dirty="0"/>
              <a:t>e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943715" cy="3344545"/>
            <a:chOff x="246244" y="218604"/>
            <a:chExt cx="11943715" cy="3344545"/>
          </a:xfrm>
        </p:grpSpPr>
        <p:sp>
          <p:nvSpPr>
            <p:cNvPr id="7" name="object 7"/>
            <p:cNvSpPr/>
            <p:nvPr/>
          </p:nvSpPr>
          <p:spPr>
            <a:xfrm>
              <a:off x="7965253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901018" y="4048092"/>
            <a:ext cx="9644380" cy="40970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lang="en-US" sz="2950" spc="-5" dirty="0">
                <a:latin typeface="Garamond"/>
                <a:cs typeface="Garamond"/>
              </a:rPr>
              <a:t>Halal Cart A</a:t>
            </a:r>
            <a:endParaRPr sz="2950" dirty="0">
              <a:latin typeface="Garamond"/>
              <a:cs typeface="Garamond"/>
            </a:endParaRPr>
          </a:p>
          <a:p>
            <a:pPr marL="1226185" lvl="1" indent="-473075">
              <a:lnSpc>
                <a:spcPct val="100000"/>
              </a:lnSpc>
              <a:spcBef>
                <a:spcPts val="20"/>
              </a:spcBef>
              <a:buFont typeface="Wingdings"/>
              <a:buChar char=""/>
              <a:tabLst>
                <a:tab pos="1226185" algn="l"/>
                <a:tab pos="1226820" algn="l"/>
              </a:tabLst>
            </a:pPr>
            <a:r>
              <a:rPr sz="2950" spc="5" dirty="0">
                <a:latin typeface="Garamond"/>
                <a:cs typeface="Garamond"/>
              </a:rPr>
              <a:t>EV </a:t>
            </a:r>
            <a:r>
              <a:rPr sz="2950" spc="10" dirty="0">
                <a:latin typeface="Garamond"/>
                <a:cs typeface="Garamond"/>
              </a:rPr>
              <a:t>=</a:t>
            </a:r>
            <a:r>
              <a:rPr sz="2950" spc="-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$100</a:t>
            </a:r>
          </a:p>
          <a:p>
            <a:pPr marL="1226185" lvl="1" indent="-473075">
              <a:lnSpc>
                <a:spcPct val="100000"/>
              </a:lnSpc>
              <a:spcBef>
                <a:spcPts val="20"/>
              </a:spcBef>
              <a:buFont typeface="Wingdings"/>
              <a:buChar char=""/>
              <a:tabLst>
                <a:tab pos="1226185" algn="l"/>
                <a:tab pos="1226820" algn="l"/>
              </a:tabLst>
            </a:pPr>
            <a:r>
              <a:rPr sz="2950" spc="-20" dirty="0">
                <a:latin typeface="Garamond"/>
                <a:cs typeface="Garamond"/>
              </a:rPr>
              <a:t>EBITDA </a:t>
            </a:r>
            <a:r>
              <a:rPr sz="2950" spc="10" dirty="0">
                <a:latin typeface="Garamond"/>
                <a:cs typeface="Garamond"/>
              </a:rPr>
              <a:t>=</a:t>
            </a:r>
            <a:r>
              <a:rPr sz="2950" spc="2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$20</a:t>
            </a:r>
          </a:p>
          <a:p>
            <a:pPr marL="1226185" lvl="1" indent="-473075">
              <a:lnSpc>
                <a:spcPct val="100000"/>
              </a:lnSpc>
              <a:spcBef>
                <a:spcPts val="25"/>
              </a:spcBef>
              <a:buFont typeface="Wingdings"/>
              <a:buChar char=""/>
              <a:tabLst>
                <a:tab pos="1226185" algn="l"/>
                <a:tab pos="1226820" algn="l"/>
              </a:tabLst>
            </a:pPr>
            <a:r>
              <a:rPr sz="2950" spc="-10" dirty="0">
                <a:latin typeface="Garamond"/>
                <a:cs typeface="Garamond"/>
              </a:rPr>
              <a:t>EV/EBITDA </a:t>
            </a:r>
            <a:r>
              <a:rPr sz="2950" spc="10" dirty="0">
                <a:latin typeface="Garamond"/>
                <a:cs typeface="Garamond"/>
              </a:rPr>
              <a:t>=</a:t>
            </a:r>
            <a:r>
              <a:rPr sz="2950" spc="1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?</a:t>
            </a:r>
            <a:endParaRPr sz="2950" dirty="0">
              <a:latin typeface="Garamond"/>
              <a:cs typeface="Garamond"/>
            </a:endParaRPr>
          </a:p>
          <a:p>
            <a:pPr lvl="1">
              <a:lnSpc>
                <a:spcPct val="100000"/>
              </a:lnSpc>
              <a:spcBef>
                <a:spcPts val="40"/>
              </a:spcBef>
              <a:buFont typeface="Wingdings"/>
              <a:buChar char=""/>
            </a:pPr>
            <a:endParaRPr sz="3150" dirty="0">
              <a:latin typeface="Garamond"/>
              <a:cs typeface="Garamond"/>
            </a:endParaRPr>
          </a:p>
          <a:p>
            <a:pPr marL="471805" indent="-472440">
              <a:lnSpc>
                <a:spcPct val="100000"/>
              </a:lnSpc>
              <a:buFont typeface="Wingdings"/>
              <a:buChar char=""/>
              <a:tabLst>
                <a:tab pos="472440" algn="l"/>
              </a:tabLst>
            </a:pPr>
            <a:r>
              <a:rPr lang="en-US" sz="2950" spc="-20" dirty="0">
                <a:latin typeface="Garamond"/>
                <a:cs typeface="Garamond"/>
              </a:rPr>
              <a:t>Farook’s</a:t>
            </a:r>
            <a:endParaRPr sz="2950" dirty="0">
              <a:latin typeface="Garamond"/>
              <a:cs typeface="Garamond"/>
            </a:endParaRPr>
          </a:p>
          <a:p>
            <a:pPr marL="1226185" lvl="1" indent="-473075">
              <a:lnSpc>
                <a:spcPct val="100000"/>
              </a:lnSpc>
              <a:spcBef>
                <a:spcPts val="25"/>
              </a:spcBef>
              <a:buFont typeface="Wingdings"/>
              <a:buChar char=""/>
              <a:tabLst>
                <a:tab pos="1226185" algn="l"/>
                <a:tab pos="1226820" algn="l"/>
              </a:tabLst>
            </a:pPr>
            <a:r>
              <a:rPr sz="2950" spc="-20" dirty="0">
                <a:latin typeface="Garamond"/>
                <a:cs typeface="Garamond"/>
              </a:rPr>
              <a:t>EBITDA </a:t>
            </a:r>
            <a:r>
              <a:rPr sz="2950" spc="10" dirty="0">
                <a:latin typeface="Garamond"/>
                <a:cs typeface="Garamond"/>
              </a:rPr>
              <a:t>=</a:t>
            </a:r>
            <a:r>
              <a:rPr sz="2950" spc="2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$50</a:t>
            </a:r>
          </a:p>
          <a:p>
            <a:pPr marL="1226185" marR="5080" lvl="1" indent="-473075">
              <a:lnSpc>
                <a:spcPct val="100600"/>
              </a:lnSpc>
              <a:buFont typeface="Wingdings"/>
              <a:buChar char=""/>
              <a:tabLst>
                <a:tab pos="1226185" algn="l"/>
                <a:tab pos="1226820" algn="l"/>
              </a:tabLst>
            </a:pPr>
            <a:r>
              <a:rPr sz="2950" spc="10" dirty="0">
                <a:latin typeface="Garamond"/>
                <a:cs typeface="Garamond"/>
              </a:rPr>
              <a:t>What </a:t>
            </a:r>
            <a:r>
              <a:rPr sz="2950" spc="5" dirty="0">
                <a:latin typeface="Garamond"/>
                <a:cs typeface="Garamond"/>
              </a:rPr>
              <a:t>should </a:t>
            </a:r>
            <a:r>
              <a:rPr sz="2950" spc="10" dirty="0">
                <a:latin typeface="Garamond"/>
                <a:cs typeface="Garamond"/>
              </a:rPr>
              <a:t>the </a:t>
            </a:r>
            <a:r>
              <a:rPr sz="2950" spc="5" dirty="0">
                <a:latin typeface="Garamond"/>
                <a:cs typeface="Garamond"/>
              </a:rPr>
              <a:t>EV </a:t>
            </a:r>
            <a:r>
              <a:rPr sz="2950" spc="10" dirty="0">
                <a:latin typeface="Garamond"/>
                <a:cs typeface="Garamond"/>
              </a:rPr>
              <a:t>be </a:t>
            </a:r>
            <a:r>
              <a:rPr sz="2950" spc="5" dirty="0">
                <a:latin typeface="Garamond"/>
                <a:cs typeface="Garamond"/>
              </a:rPr>
              <a:t>assuming that </a:t>
            </a:r>
            <a:r>
              <a:rPr sz="2950" spc="10" dirty="0">
                <a:latin typeface="Garamond"/>
                <a:cs typeface="Garamond"/>
              </a:rPr>
              <a:t>the </a:t>
            </a:r>
            <a:r>
              <a:rPr sz="2950" spc="-20" dirty="0">
                <a:latin typeface="Garamond"/>
                <a:cs typeface="Garamond"/>
              </a:rPr>
              <a:t>two</a:t>
            </a:r>
            <a:r>
              <a:rPr sz="2950" spc="-14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companies  trade </a:t>
            </a:r>
            <a:r>
              <a:rPr sz="2950" dirty="0">
                <a:latin typeface="Garamond"/>
                <a:cs typeface="Garamond"/>
              </a:rPr>
              <a:t>at </a:t>
            </a:r>
            <a:r>
              <a:rPr sz="2950" spc="5" dirty="0">
                <a:latin typeface="Garamond"/>
                <a:cs typeface="Garamond"/>
              </a:rPr>
              <a:t>the </a:t>
            </a:r>
            <a:r>
              <a:rPr sz="2950" spc="10" dirty="0">
                <a:latin typeface="Garamond"/>
                <a:cs typeface="Garamond"/>
              </a:rPr>
              <a:t>same</a:t>
            </a:r>
            <a:r>
              <a:rPr sz="2950" spc="-35" dirty="0">
                <a:latin typeface="Garamond"/>
                <a:cs typeface="Garamond"/>
              </a:rPr>
              <a:t> </a:t>
            </a:r>
            <a:r>
              <a:rPr sz="2950" spc="-5" dirty="0">
                <a:latin typeface="Garamond"/>
                <a:cs typeface="Garamond"/>
              </a:rPr>
              <a:t>multiple?</a:t>
            </a:r>
            <a:endParaRPr sz="2950" dirty="0">
              <a:latin typeface="Garamond"/>
              <a:cs typeface="Garamond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16</a:t>
            </a:fld>
            <a:endParaRPr spc="15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6749284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9685" algn="ctr">
              <a:lnSpc>
                <a:spcPct val="100000"/>
              </a:lnSpc>
              <a:tabLst>
                <a:tab pos="4081145" algn="l"/>
                <a:tab pos="7868920" algn="l"/>
              </a:tabLst>
            </a:pPr>
            <a:r>
              <a:rPr sz="4950" b="1" spc="425" dirty="0">
                <a:latin typeface="Garamond"/>
                <a:cs typeface="Garamond"/>
              </a:rPr>
              <a:t>Comparable	Companies	Analysis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5500" dirty="0">
              <a:latin typeface="Garamond"/>
              <a:cs typeface="Garamond"/>
            </a:endParaRPr>
          </a:p>
          <a:p>
            <a:pPr marL="2521585" indent="-473709" algn="just">
              <a:lnSpc>
                <a:spcPct val="100000"/>
              </a:lnSpc>
              <a:spcBef>
                <a:spcPts val="4800"/>
              </a:spcBef>
              <a:buFont typeface="Wingdings"/>
              <a:buChar char=""/>
              <a:tabLst>
                <a:tab pos="2522220" algn="l"/>
              </a:tabLst>
            </a:pPr>
            <a:r>
              <a:rPr sz="3450" spc="10" dirty="0">
                <a:latin typeface="Garamond"/>
                <a:cs typeface="Garamond"/>
              </a:rPr>
              <a:t>What </a:t>
            </a:r>
            <a:r>
              <a:rPr sz="3450" spc="-10" dirty="0">
                <a:latin typeface="Garamond"/>
                <a:cs typeface="Garamond"/>
              </a:rPr>
              <a:t>you </a:t>
            </a:r>
            <a:r>
              <a:rPr sz="3450" dirty="0">
                <a:latin typeface="Garamond"/>
                <a:cs typeface="Garamond"/>
              </a:rPr>
              <a:t>just </a:t>
            </a:r>
            <a:r>
              <a:rPr sz="3450" spc="5" dirty="0">
                <a:latin typeface="Garamond"/>
                <a:cs typeface="Garamond"/>
              </a:rPr>
              <a:t>did </a:t>
            </a:r>
            <a:r>
              <a:rPr sz="3450" dirty="0">
                <a:latin typeface="Garamond"/>
                <a:cs typeface="Garamond"/>
              </a:rPr>
              <a:t>is </a:t>
            </a:r>
            <a:r>
              <a:rPr sz="3450" spc="5" dirty="0">
                <a:latin typeface="Garamond"/>
                <a:cs typeface="Garamond"/>
              </a:rPr>
              <a:t>a </a:t>
            </a:r>
            <a:r>
              <a:rPr sz="3450" dirty="0">
                <a:latin typeface="Garamond"/>
                <a:cs typeface="Garamond"/>
              </a:rPr>
              <a:t>comparable companies</a:t>
            </a:r>
            <a:r>
              <a:rPr sz="3450" spc="-5" dirty="0">
                <a:latin typeface="Garamond"/>
                <a:cs typeface="Garamond"/>
              </a:rPr>
              <a:t> </a:t>
            </a:r>
            <a:r>
              <a:rPr sz="3450" spc="-10" dirty="0">
                <a:latin typeface="Garamond"/>
                <a:cs typeface="Garamond"/>
              </a:rPr>
              <a:t>valuation!</a:t>
            </a:r>
            <a:endParaRPr sz="3450" dirty="0">
              <a:latin typeface="Garamond"/>
              <a:cs typeface="Garamond"/>
            </a:endParaRPr>
          </a:p>
          <a:p>
            <a:pPr marL="3275329" marR="2176145" lvl="1" indent="-472440" algn="just">
              <a:lnSpc>
                <a:spcPct val="100400"/>
              </a:lnSpc>
              <a:buFont typeface="Wingdings"/>
              <a:buChar char=""/>
              <a:tabLst>
                <a:tab pos="3275965" algn="l"/>
              </a:tabLst>
            </a:pPr>
            <a:r>
              <a:rPr sz="3450" spc="5" dirty="0">
                <a:latin typeface="Garamond"/>
                <a:cs typeface="Garamond"/>
              </a:rPr>
              <a:t>In </a:t>
            </a:r>
            <a:r>
              <a:rPr sz="3450" spc="-5" dirty="0">
                <a:latin typeface="Garamond"/>
                <a:cs typeface="Garamond"/>
              </a:rPr>
              <a:t>practice, </a:t>
            </a:r>
            <a:r>
              <a:rPr sz="3450" spc="-10" dirty="0">
                <a:latin typeface="Garamond"/>
                <a:cs typeface="Garamond"/>
              </a:rPr>
              <a:t>you </a:t>
            </a:r>
            <a:r>
              <a:rPr sz="3450" spc="-15" dirty="0">
                <a:latin typeface="Garamond"/>
                <a:cs typeface="Garamond"/>
              </a:rPr>
              <a:t>would </a:t>
            </a:r>
            <a:r>
              <a:rPr sz="3450" dirty="0">
                <a:latin typeface="Garamond"/>
                <a:cs typeface="Garamond"/>
              </a:rPr>
              <a:t>find </a:t>
            </a:r>
            <a:r>
              <a:rPr sz="3450" spc="5" dirty="0">
                <a:latin typeface="Garamond"/>
                <a:cs typeface="Garamond"/>
              </a:rPr>
              <a:t>the </a:t>
            </a:r>
            <a:r>
              <a:rPr sz="3450" dirty="0">
                <a:latin typeface="Garamond"/>
                <a:cs typeface="Garamond"/>
              </a:rPr>
              <a:t>multiple </a:t>
            </a:r>
            <a:r>
              <a:rPr sz="3450" spc="-5" dirty="0">
                <a:latin typeface="Garamond"/>
                <a:cs typeface="Garamond"/>
              </a:rPr>
              <a:t>for </a:t>
            </a:r>
            <a:r>
              <a:rPr sz="3450" spc="5" dirty="0">
                <a:latin typeface="Garamond"/>
                <a:cs typeface="Garamond"/>
              </a:rPr>
              <a:t>a </a:t>
            </a:r>
            <a:r>
              <a:rPr sz="3450" spc="15" dirty="0">
                <a:latin typeface="Garamond"/>
                <a:cs typeface="Garamond"/>
              </a:rPr>
              <a:t>group  </a:t>
            </a:r>
            <a:r>
              <a:rPr sz="3450" dirty="0">
                <a:latin typeface="Garamond"/>
                <a:cs typeface="Garamond"/>
              </a:rPr>
              <a:t>of comparable companies </a:t>
            </a:r>
            <a:r>
              <a:rPr sz="3450" spc="-40" dirty="0">
                <a:latin typeface="Garamond"/>
                <a:cs typeface="Garamond"/>
              </a:rPr>
              <a:t>(</a:t>
            </a:r>
            <a:r>
              <a:rPr lang="en-US" sz="3450" spc="-40" dirty="0">
                <a:latin typeface="Garamond"/>
                <a:cs typeface="Garamond"/>
              </a:rPr>
              <a:t>other Halal carts</a:t>
            </a:r>
            <a:r>
              <a:rPr sz="3450" spc="-5" dirty="0">
                <a:latin typeface="Garamond"/>
                <a:cs typeface="Garamond"/>
              </a:rPr>
              <a:t>) </a:t>
            </a:r>
            <a:r>
              <a:rPr sz="3450" dirty="0">
                <a:latin typeface="Garamond"/>
                <a:cs typeface="Garamond"/>
              </a:rPr>
              <a:t>and find the</a:t>
            </a:r>
            <a:r>
              <a:rPr sz="3450" spc="10" dirty="0">
                <a:latin typeface="Garamond"/>
                <a:cs typeface="Garamond"/>
              </a:rPr>
              <a:t> </a:t>
            </a:r>
            <a:r>
              <a:rPr sz="3450" spc="5" dirty="0">
                <a:latin typeface="Garamond"/>
                <a:cs typeface="Garamond"/>
              </a:rPr>
              <a:t>median/mean</a:t>
            </a:r>
            <a:endParaRPr sz="3450" dirty="0">
              <a:latin typeface="Garamond"/>
              <a:cs typeface="Garamond"/>
            </a:endParaRPr>
          </a:p>
          <a:p>
            <a:pPr marL="3275329" lvl="1" indent="-473075" algn="just">
              <a:lnSpc>
                <a:spcPct val="100000"/>
              </a:lnSpc>
              <a:spcBef>
                <a:spcPts val="15"/>
              </a:spcBef>
              <a:buFont typeface="Wingdings"/>
              <a:buChar char=""/>
              <a:tabLst>
                <a:tab pos="3275965" algn="l"/>
              </a:tabLst>
            </a:pPr>
            <a:r>
              <a:rPr sz="3450" dirty="0">
                <a:latin typeface="Garamond"/>
                <a:cs typeface="Garamond"/>
              </a:rPr>
              <a:t>Can also </a:t>
            </a:r>
            <a:r>
              <a:rPr sz="3450" spc="5" dirty="0">
                <a:latin typeface="Garamond"/>
                <a:cs typeface="Garamond"/>
              </a:rPr>
              <a:t>use </a:t>
            </a:r>
            <a:r>
              <a:rPr sz="3450" dirty="0">
                <a:latin typeface="Garamond"/>
                <a:cs typeface="Garamond"/>
              </a:rPr>
              <a:t>other </a:t>
            </a:r>
            <a:r>
              <a:rPr sz="3450" spc="-5" dirty="0">
                <a:latin typeface="Garamond"/>
                <a:cs typeface="Garamond"/>
              </a:rPr>
              <a:t>multiples </a:t>
            </a:r>
            <a:r>
              <a:rPr sz="3450" dirty="0">
                <a:latin typeface="Garamond"/>
                <a:cs typeface="Garamond"/>
              </a:rPr>
              <a:t>besides</a:t>
            </a:r>
            <a:r>
              <a:rPr sz="3450" spc="5" dirty="0">
                <a:latin typeface="Garamond"/>
                <a:cs typeface="Garamond"/>
              </a:rPr>
              <a:t> </a:t>
            </a:r>
            <a:r>
              <a:rPr sz="3450" spc="-15" dirty="0">
                <a:latin typeface="Garamond"/>
                <a:cs typeface="Garamond"/>
              </a:rPr>
              <a:t>EV/EBITDA</a:t>
            </a:r>
            <a:endParaRPr sz="3450" dirty="0">
              <a:latin typeface="Garamond"/>
              <a:cs typeface="Garamond"/>
            </a:endParaRPr>
          </a:p>
          <a:p>
            <a:pPr lvl="1">
              <a:lnSpc>
                <a:spcPct val="100000"/>
              </a:lnSpc>
              <a:spcBef>
                <a:spcPts val="10"/>
              </a:spcBef>
              <a:buFont typeface="Wingdings"/>
              <a:buChar char=""/>
            </a:pPr>
            <a:endParaRPr sz="3700" dirty="0">
              <a:latin typeface="Garamond"/>
              <a:cs typeface="Garamond"/>
            </a:endParaRPr>
          </a:p>
          <a:p>
            <a:pPr marL="2521585" indent="-473709" algn="just">
              <a:lnSpc>
                <a:spcPct val="100000"/>
              </a:lnSpc>
              <a:buFont typeface="Wingdings"/>
              <a:buChar char=""/>
              <a:tabLst>
                <a:tab pos="2522220" algn="l"/>
              </a:tabLst>
            </a:pPr>
            <a:r>
              <a:rPr sz="3450" dirty="0">
                <a:latin typeface="Garamond"/>
                <a:cs typeface="Garamond"/>
              </a:rPr>
              <a:t>Company is worth </a:t>
            </a:r>
            <a:r>
              <a:rPr sz="3450" spc="5" dirty="0">
                <a:latin typeface="Garamond"/>
                <a:cs typeface="Garamond"/>
              </a:rPr>
              <a:t>what the </a:t>
            </a:r>
            <a:r>
              <a:rPr sz="3450" spc="-5" dirty="0">
                <a:latin typeface="Garamond"/>
                <a:cs typeface="Garamond"/>
              </a:rPr>
              <a:t>market </a:t>
            </a:r>
            <a:r>
              <a:rPr sz="3450" dirty="0">
                <a:latin typeface="Garamond"/>
                <a:cs typeface="Garamond"/>
              </a:rPr>
              <a:t>will </a:t>
            </a:r>
            <a:r>
              <a:rPr sz="3450" spc="-10" dirty="0">
                <a:latin typeface="Garamond"/>
                <a:cs typeface="Garamond"/>
              </a:rPr>
              <a:t>pay </a:t>
            </a:r>
            <a:r>
              <a:rPr sz="3450" spc="-5" dirty="0">
                <a:latin typeface="Garamond"/>
                <a:cs typeface="Garamond"/>
              </a:rPr>
              <a:t>for</a:t>
            </a:r>
            <a:r>
              <a:rPr sz="3450" spc="10" dirty="0">
                <a:latin typeface="Garamond"/>
                <a:cs typeface="Garamond"/>
              </a:rPr>
              <a:t> </a:t>
            </a:r>
            <a:r>
              <a:rPr sz="3450" dirty="0">
                <a:latin typeface="Garamond"/>
                <a:cs typeface="Garamond"/>
              </a:rPr>
              <a:t>it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17</a:t>
            </a:fld>
            <a:endParaRPr spc="15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5674374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9050" algn="ctr">
              <a:lnSpc>
                <a:spcPct val="100000"/>
              </a:lnSpc>
              <a:tabLst>
                <a:tab pos="3453129" algn="l"/>
                <a:tab pos="7847330" algn="l"/>
              </a:tabLst>
            </a:pPr>
            <a:r>
              <a:rPr sz="4950" b="1" spc="434" dirty="0">
                <a:latin typeface="Garamond"/>
                <a:cs typeface="Garamond"/>
              </a:rPr>
              <a:t>Precedent	</a:t>
            </a:r>
            <a:r>
              <a:rPr sz="4950" b="1" spc="420" dirty="0">
                <a:latin typeface="Garamond"/>
                <a:cs typeface="Garamond"/>
              </a:rPr>
              <a:t>Transactions	</a:t>
            </a:r>
            <a:r>
              <a:rPr sz="4950" b="1" spc="425" dirty="0">
                <a:latin typeface="Garamond"/>
                <a:cs typeface="Garamond"/>
              </a:rPr>
              <a:t>Analysis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5500" dirty="0">
              <a:latin typeface="Garamond"/>
              <a:cs typeface="Garamond"/>
            </a:endParaRPr>
          </a:p>
          <a:p>
            <a:pPr marL="2521585" marR="2659380" indent="-473075">
              <a:lnSpc>
                <a:spcPct val="100400"/>
              </a:lnSpc>
              <a:spcBef>
                <a:spcPts val="4784"/>
              </a:spcBef>
              <a:buFont typeface="Wingdings"/>
              <a:buChar char=""/>
              <a:tabLst>
                <a:tab pos="2522220" algn="l"/>
              </a:tabLst>
            </a:pPr>
            <a:r>
              <a:rPr sz="3450" spc="5" dirty="0">
                <a:latin typeface="Garamond"/>
                <a:cs typeface="Garamond"/>
              </a:rPr>
              <a:t>Similar to </a:t>
            </a:r>
            <a:r>
              <a:rPr sz="3450" dirty="0">
                <a:latin typeface="Garamond"/>
                <a:cs typeface="Garamond"/>
              </a:rPr>
              <a:t>comparable companies </a:t>
            </a:r>
            <a:r>
              <a:rPr sz="3450" spc="-5" dirty="0">
                <a:latin typeface="Garamond"/>
                <a:cs typeface="Garamond"/>
              </a:rPr>
              <a:t>analysis except that  </a:t>
            </a:r>
            <a:r>
              <a:rPr sz="3450" spc="-10" dirty="0">
                <a:latin typeface="Garamond"/>
                <a:cs typeface="Garamond"/>
              </a:rPr>
              <a:t>you </a:t>
            </a:r>
            <a:r>
              <a:rPr sz="3450" spc="5" dirty="0">
                <a:latin typeface="Garamond"/>
                <a:cs typeface="Garamond"/>
              </a:rPr>
              <a:t>use </a:t>
            </a:r>
            <a:r>
              <a:rPr sz="3450" spc="-5" dirty="0">
                <a:latin typeface="Garamond"/>
                <a:cs typeface="Garamond"/>
              </a:rPr>
              <a:t>historical</a:t>
            </a:r>
            <a:r>
              <a:rPr sz="3450" spc="10" dirty="0">
                <a:latin typeface="Garamond"/>
                <a:cs typeface="Garamond"/>
              </a:rPr>
              <a:t> </a:t>
            </a:r>
            <a:r>
              <a:rPr sz="3450" dirty="0">
                <a:latin typeface="Garamond"/>
                <a:cs typeface="Garamond"/>
              </a:rPr>
              <a:t>transactions</a:t>
            </a:r>
          </a:p>
          <a:p>
            <a:pPr marL="3275329" marR="2563495" lvl="1" indent="-472440">
              <a:lnSpc>
                <a:spcPts val="4160"/>
              </a:lnSpc>
              <a:spcBef>
                <a:spcPts val="135"/>
              </a:spcBef>
              <a:buFont typeface="Wingdings"/>
              <a:buChar char=""/>
              <a:tabLst>
                <a:tab pos="3275329" algn="l"/>
                <a:tab pos="3275965" algn="l"/>
                <a:tab pos="6133465" algn="l"/>
              </a:tabLst>
            </a:pPr>
            <a:r>
              <a:rPr sz="3450" spc="-55" dirty="0">
                <a:latin typeface="Garamond"/>
                <a:cs typeface="Garamond"/>
              </a:rPr>
              <a:t>Eg. </a:t>
            </a:r>
            <a:r>
              <a:rPr sz="3450" dirty="0">
                <a:latin typeface="Garamond"/>
                <a:cs typeface="Garamond"/>
              </a:rPr>
              <a:t>Use </a:t>
            </a:r>
            <a:r>
              <a:rPr sz="3450" spc="5" dirty="0">
                <a:latin typeface="Garamond"/>
                <a:cs typeface="Garamond"/>
              </a:rPr>
              <a:t>a</a:t>
            </a:r>
            <a:r>
              <a:rPr sz="3450" spc="100" dirty="0">
                <a:latin typeface="Garamond"/>
                <a:cs typeface="Garamond"/>
              </a:rPr>
              <a:t> </a:t>
            </a:r>
            <a:r>
              <a:rPr sz="3450" dirty="0">
                <a:latin typeface="Garamond"/>
                <a:cs typeface="Garamond"/>
              </a:rPr>
              <a:t>list</a:t>
            </a:r>
            <a:r>
              <a:rPr sz="3450" spc="5" dirty="0">
                <a:latin typeface="Garamond"/>
                <a:cs typeface="Garamond"/>
              </a:rPr>
              <a:t> </a:t>
            </a:r>
            <a:r>
              <a:rPr sz="3450" dirty="0">
                <a:latin typeface="Garamond"/>
                <a:cs typeface="Garamond"/>
              </a:rPr>
              <a:t>of	</a:t>
            </a:r>
            <a:r>
              <a:rPr lang="en-US" sz="3450" dirty="0">
                <a:latin typeface="Garamond"/>
                <a:cs typeface="Garamond"/>
              </a:rPr>
              <a:t>halal</a:t>
            </a:r>
            <a:r>
              <a:rPr sz="3450" dirty="0">
                <a:latin typeface="Garamond"/>
                <a:cs typeface="Garamond"/>
              </a:rPr>
              <a:t> </a:t>
            </a:r>
            <a:r>
              <a:rPr lang="en-US" sz="3450" dirty="0">
                <a:latin typeface="Garamond"/>
                <a:cs typeface="Garamond"/>
              </a:rPr>
              <a:t>carts</a:t>
            </a:r>
            <a:r>
              <a:rPr sz="3450" dirty="0">
                <a:latin typeface="Garamond"/>
                <a:cs typeface="Garamond"/>
              </a:rPr>
              <a:t> that </a:t>
            </a:r>
            <a:r>
              <a:rPr sz="3450" spc="-25" dirty="0">
                <a:latin typeface="Garamond"/>
                <a:cs typeface="Garamond"/>
              </a:rPr>
              <a:t>have </a:t>
            </a:r>
            <a:r>
              <a:rPr sz="3450" dirty="0">
                <a:latin typeface="Garamond"/>
                <a:cs typeface="Garamond"/>
              </a:rPr>
              <a:t>been  acquired </a:t>
            </a:r>
            <a:r>
              <a:rPr sz="3450" spc="5" dirty="0">
                <a:latin typeface="Garamond"/>
                <a:cs typeface="Garamond"/>
              </a:rPr>
              <a:t>in </a:t>
            </a:r>
            <a:r>
              <a:rPr sz="3450" dirty="0">
                <a:latin typeface="Garamond"/>
                <a:cs typeface="Garamond"/>
              </a:rPr>
              <a:t>the past and </a:t>
            </a:r>
            <a:r>
              <a:rPr sz="3450" spc="5" dirty="0">
                <a:latin typeface="Garamond"/>
                <a:cs typeface="Garamond"/>
              </a:rPr>
              <a:t>see </a:t>
            </a:r>
            <a:r>
              <a:rPr sz="3450" dirty="0">
                <a:latin typeface="Garamond"/>
                <a:cs typeface="Garamond"/>
              </a:rPr>
              <a:t>at </a:t>
            </a:r>
            <a:r>
              <a:rPr sz="3450" spc="5" dirty="0">
                <a:latin typeface="Garamond"/>
                <a:cs typeface="Garamond"/>
              </a:rPr>
              <a:t>what </a:t>
            </a:r>
            <a:r>
              <a:rPr sz="3450" dirty="0">
                <a:latin typeface="Garamond"/>
                <a:cs typeface="Garamond"/>
              </a:rPr>
              <a:t>multiple </a:t>
            </a:r>
            <a:r>
              <a:rPr sz="3450" spc="5" dirty="0">
                <a:latin typeface="Garamond"/>
                <a:cs typeface="Garamond"/>
              </a:rPr>
              <a:t>they  </a:t>
            </a:r>
            <a:r>
              <a:rPr sz="3450" spc="-5" dirty="0">
                <a:latin typeface="Garamond"/>
                <a:cs typeface="Garamond"/>
              </a:rPr>
              <a:t>were </a:t>
            </a:r>
            <a:r>
              <a:rPr sz="3450" dirty="0">
                <a:latin typeface="Garamond"/>
                <a:cs typeface="Garamond"/>
              </a:rPr>
              <a:t>acquired</a:t>
            </a:r>
            <a:r>
              <a:rPr sz="3450" spc="-5" dirty="0">
                <a:latin typeface="Garamond"/>
                <a:cs typeface="Garamond"/>
              </a:rPr>
              <a:t> at</a:t>
            </a:r>
            <a:endParaRPr sz="3450" dirty="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18</a:t>
            </a:fld>
            <a:endParaRPr spc="15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4"/>
              <a:ext cx="20104099" cy="1130712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59612" y="0"/>
              <a:ext cx="8382634" cy="11307445"/>
            </a:xfrm>
            <a:custGeom>
              <a:avLst/>
              <a:gdLst/>
              <a:ahLst/>
              <a:cxnLst/>
              <a:rect l="l" t="t" r="r" b="b"/>
              <a:pathLst>
                <a:path w="8382634" h="11307445">
                  <a:moveTo>
                    <a:pt x="8382361" y="0"/>
                  </a:moveTo>
                  <a:lnTo>
                    <a:pt x="0" y="0"/>
                  </a:lnTo>
                  <a:lnTo>
                    <a:pt x="0" y="11307142"/>
                  </a:lnTo>
                  <a:lnTo>
                    <a:pt x="8382361" y="11307142"/>
                  </a:lnTo>
                  <a:lnTo>
                    <a:pt x="8382361" y="0"/>
                  </a:lnTo>
                  <a:close/>
                </a:path>
              </a:pathLst>
            </a:custGeom>
            <a:solidFill>
              <a:srgbClr val="235D8D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873559" y="4884088"/>
            <a:ext cx="609028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057525" algn="l"/>
              </a:tabLst>
            </a:pPr>
            <a:r>
              <a:rPr spc="480" dirty="0">
                <a:solidFill>
                  <a:srgbClr val="FFFFFF"/>
                </a:solidFill>
              </a:rPr>
              <a:t>Int</a:t>
            </a:r>
            <a:r>
              <a:rPr spc="484" dirty="0">
                <a:solidFill>
                  <a:srgbClr val="FFFFFF"/>
                </a:solidFill>
              </a:rPr>
              <a:t>r</a:t>
            </a:r>
            <a:r>
              <a:rPr spc="475" dirty="0">
                <a:solidFill>
                  <a:srgbClr val="FFFFFF"/>
                </a:solidFill>
              </a:rPr>
              <a:t>i</a:t>
            </a:r>
            <a:r>
              <a:rPr spc="480" dirty="0">
                <a:solidFill>
                  <a:srgbClr val="FFFFFF"/>
                </a:solidFill>
              </a:rPr>
              <a:t>ns</a:t>
            </a:r>
            <a:r>
              <a:rPr spc="475" dirty="0">
                <a:solidFill>
                  <a:srgbClr val="FFFFFF"/>
                </a:solidFill>
              </a:rPr>
              <a:t>i</a:t>
            </a:r>
            <a:r>
              <a:rPr spc="-5" dirty="0">
                <a:solidFill>
                  <a:srgbClr val="FFFFFF"/>
                </a:solidFill>
              </a:rPr>
              <a:t>c</a:t>
            </a:r>
            <a:r>
              <a:rPr dirty="0">
                <a:solidFill>
                  <a:srgbClr val="FFFFFF"/>
                </a:solidFill>
              </a:rPr>
              <a:t>	</a:t>
            </a:r>
            <a:r>
              <a:rPr spc="35" dirty="0">
                <a:solidFill>
                  <a:srgbClr val="FFFFFF"/>
                </a:solidFill>
              </a:rPr>
              <a:t>V</a:t>
            </a:r>
            <a:r>
              <a:rPr spc="484" dirty="0">
                <a:solidFill>
                  <a:srgbClr val="FFFFFF"/>
                </a:solidFill>
              </a:rPr>
              <a:t>a</a:t>
            </a:r>
            <a:r>
              <a:rPr spc="480" dirty="0">
                <a:solidFill>
                  <a:srgbClr val="FFFFFF"/>
                </a:solidFill>
              </a:rPr>
              <a:t>lu</a:t>
            </a:r>
            <a:r>
              <a:rPr spc="484" dirty="0">
                <a:solidFill>
                  <a:srgbClr val="FFFFFF"/>
                </a:solidFill>
              </a:rPr>
              <a:t>a</a:t>
            </a:r>
            <a:r>
              <a:rPr spc="480" dirty="0">
                <a:solidFill>
                  <a:srgbClr val="FFFFFF"/>
                </a:solidFill>
              </a:rPr>
              <a:t>t</a:t>
            </a:r>
            <a:r>
              <a:rPr spc="475" dirty="0">
                <a:solidFill>
                  <a:srgbClr val="FFFFFF"/>
                </a:solidFill>
              </a:rPr>
              <a:t>io</a:t>
            </a:r>
            <a:r>
              <a:rPr spc="-5" dirty="0">
                <a:solidFill>
                  <a:srgbClr val="FFFFFF"/>
                </a:solidFill>
              </a:rPr>
              <a:t>n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767820" cy="6136005"/>
            <a:chOff x="246244" y="218604"/>
            <a:chExt cx="11767820" cy="6136005"/>
          </a:xfrm>
        </p:grpSpPr>
        <p:sp>
          <p:nvSpPr>
            <p:cNvPr id="7" name="object 7"/>
            <p:cNvSpPr/>
            <p:nvPr/>
          </p:nvSpPr>
          <p:spPr>
            <a:xfrm>
              <a:off x="7789364" y="6344563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19</a:t>
            </a:fld>
            <a:endParaRPr spc="15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244" y="218604"/>
            <a:ext cx="2693612" cy="86185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952906" y="2588079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462476" y="1457752"/>
            <a:ext cx="9210675" cy="55239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64769" algn="ctr">
              <a:lnSpc>
                <a:spcPct val="100000"/>
              </a:lnSpc>
              <a:spcBef>
                <a:spcPts val="95"/>
              </a:spcBef>
              <a:tabLst>
                <a:tab pos="1995805" algn="l"/>
              </a:tabLst>
            </a:pPr>
            <a:r>
              <a:rPr sz="4950" b="1" spc="385" dirty="0">
                <a:solidFill>
                  <a:srgbClr val="242424"/>
                </a:solidFill>
                <a:latin typeface="Garamond"/>
                <a:cs typeface="Garamond"/>
              </a:rPr>
              <a:t>Brain	</a:t>
            </a:r>
            <a:r>
              <a:rPr sz="4950" b="1" spc="330" dirty="0">
                <a:solidFill>
                  <a:srgbClr val="242424"/>
                </a:solidFill>
                <a:latin typeface="Garamond"/>
                <a:cs typeface="Garamond"/>
              </a:rPr>
              <a:t>Teaser</a:t>
            </a:r>
            <a:endParaRPr lang="en-US" sz="4950" b="1" spc="330" dirty="0">
              <a:solidFill>
                <a:srgbClr val="242424"/>
              </a:solidFill>
              <a:latin typeface="Garamond"/>
              <a:cs typeface="Garamond"/>
            </a:endParaRPr>
          </a:p>
          <a:p>
            <a:pPr marR="64769" algn="ctr">
              <a:lnSpc>
                <a:spcPct val="100000"/>
              </a:lnSpc>
              <a:spcBef>
                <a:spcPts val="95"/>
              </a:spcBef>
              <a:tabLst>
                <a:tab pos="1995805" algn="l"/>
              </a:tabLst>
            </a:pPr>
            <a:endParaRPr lang="en-US" sz="4950" b="1" spc="330" dirty="0">
              <a:solidFill>
                <a:srgbClr val="242424"/>
              </a:solidFill>
              <a:latin typeface="Garamond"/>
              <a:cs typeface="Garamond"/>
            </a:endParaRPr>
          </a:p>
          <a:p>
            <a:pPr marL="12700" marR="5080" indent="-104139" algn="ctr">
              <a:lnSpc>
                <a:spcPct val="100000"/>
              </a:lnSpc>
              <a:spcBef>
                <a:spcPts val="3540"/>
              </a:spcBef>
              <a:tabLst>
                <a:tab pos="5517515" algn="l"/>
                <a:tab pos="8009255" algn="l"/>
              </a:tabLst>
            </a:pPr>
            <a:r>
              <a:rPr lang="en-US" sz="4000" b="1" dirty="0">
                <a:latin typeface="Garamond" panose="02020404030301010803" pitchFamily="18" charset="0"/>
              </a:rPr>
              <a:t>You have an 11-minute hourglass and a 7-minute hourglass. You need to measure exactly 15 minutes. How do you do it?</a:t>
            </a:r>
          </a:p>
          <a:p>
            <a:pPr marL="12700" marR="5080" indent="-104139" algn="ctr">
              <a:lnSpc>
                <a:spcPct val="100000"/>
              </a:lnSpc>
              <a:spcBef>
                <a:spcPts val="3540"/>
              </a:spcBef>
              <a:tabLst>
                <a:tab pos="5517515" algn="l"/>
                <a:tab pos="8009255" algn="l"/>
              </a:tabLst>
            </a:pPr>
            <a:r>
              <a:rPr lang="en-US" sz="4000" b="1" dirty="0">
                <a:latin typeface="Garamond" panose="02020404030301010803" pitchFamily="18" charset="0"/>
                <a:cs typeface="Garamond"/>
              </a:rPr>
              <a:t>There’s more than one method, what is the most efficient one?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796633"/>
            <a:ext cx="8337133" cy="7487842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</a:t>
            </a:fld>
            <a:endParaRPr spc="15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R="11430" algn="ctr">
              <a:lnSpc>
                <a:spcPct val="100000"/>
              </a:lnSpc>
              <a:tabLst>
                <a:tab pos="3043555" algn="l"/>
              </a:tabLst>
            </a:pPr>
            <a:r>
              <a:rPr sz="4950" b="1" spc="425" dirty="0">
                <a:solidFill>
                  <a:srgbClr val="242424"/>
                </a:solidFill>
                <a:latin typeface="Garamond"/>
                <a:cs typeface="Garamond"/>
              </a:rPr>
              <a:t>Intrinsic	</a:t>
            </a:r>
            <a:r>
              <a:rPr sz="4950" b="1" spc="380" dirty="0">
                <a:solidFill>
                  <a:srgbClr val="242424"/>
                </a:solidFill>
                <a:latin typeface="Garamond"/>
                <a:cs typeface="Garamond"/>
              </a:rPr>
              <a:t>Valuation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55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750">
              <a:latin typeface="Garamond"/>
              <a:cs typeface="Garamond"/>
            </a:endParaRPr>
          </a:p>
          <a:p>
            <a:pPr marL="2311400" indent="-473075">
              <a:lnSpc>
                <a:spcPct val="100000"/>
              </a:lnSpc>
              <a:buFont typeface="Wingdings"/>
              <a:buChar char=""/>
              <a:tabLst>
                <a:tab pos="2312035" algn="l"/>
              </a:tabLst>
            </a:pPr>
            <a:r>
              <a:rPr sz="3700" spc="5" dirty="0">
                <a:latin typeface="Garamond"/>
                <a:cs typeface="Garamond"/>
              </a:rPr>
              <a:t>Based on a </a:t>
            </a:r>
            <a:r>
              <a:rPr sz="3700" spc="-25" dirty="0">
                <a:latin typeface="Garamond"/>
                <a:cs typeface="Garamond"/>
              </a:rPr>
              <a:t>company’s </a:t>
            </a:r>
            <a:r>
              <a:rPr sz="3700" dirty="0">
                <a:latin typeface="Garamond"/>
                <a:cs typeface="Garamond"/>
              </a:rPr>
              <a:t>ability </a:t>
            </a:r>
            <a:r>
              <a:rPr sz="3700" spc="5" dirty="0">
                <a:latin typeface="Garamond"/>
                <a:cs typeface="Garamond"/>
              </a:rPr>
              <a:t>to bring in</a:t>
            </a:r>
            <a:r>
              <a:rPr sz="3700" spc="-135" dirty="0">
                <a:latin typeface="Garamond"/>
                <a:cs typeface="Garamond"/>
              </a:rPr>
              <a:t> </a:t>
            </a:r>
            <a:r>
              <a:rPr sz="3700" spc="5" dirty="0">
                <a:latin typeface="Garamond"/>
                <a:cs typeface="Garamond"/>
              </a:rPr>
              <a:t>cash</a:t>
            </a:r>
            <a:endParaRPr sz="37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Wingdings"/>
              <a:buChar char=""/>
            </a:pPr>
            <a:endParaRPr sz="3950">
              <a:latin typeface="Garamond"/>
              <a:cs typeface="Garamond"/>
            </a:endParaRPr>
          </a:p>
          <a:p>
            <a:pPr marL="2311400" indent="-473075">
              <a:lnSpc>
                <a:spcPct val="100000"/>
              </a:lnSpc>
              <a:buFont typeface="Wingdings"/>
              <a:buChar char=""/>
              <a:tabLst>
                <a:tab pos="2312035" algn="l"/>
              </a:tabLst>
            </a:pPr>
            <a:r>
              <a:rPr sz="3700" spc="-25" dirty="0">
                <a:latin typeface="Garamond"/>
                <a:cs typeface="Garamond"/>
              </a:rPr>
              <a:t>Valuation </a:t>
            </a:r>
            <a:r>
              <a:rPr sz="3700" spc="-30" dirty="0">
                <a:latin typeface="Garamond"/>
                <a:cs typeface="Garamond"/>
              </a:rPr>
              <a:t>doesn’t </a:t>
            </a:r>
            <a:r>
              <a:rPr sz="3700" dirty="0">
                <a:latin typeface="Garamond"/>
                <a:cs typeface="Garamond"/>
              </a:rPr>
              <a:t>reference </a:t>
            </a:r>
            <a:r>
              <a:rPr sz="3700" spc="5" dirty="0">
                <a:latin typeface="Garamond"/>
                <a:cs typeface="Garamond"/>
              </a:rPr>
              <a:t>the </a:t>
            </a:r>
            <a:r>
              <a:rPr sz="3700" dirty="0">
                <a:latin typeface="Garamond"/>
                <a:cs typeface="Garamond"/>
              </a:rPr>
              <a:t>market</a:t>
            </a:r>
            <a:r>
              <a:rPr sz="3700" spc="-60" dirty="0">
                <a:latin typeface="Garamond"/>
                <a:cs typeface="Garamond"/>
              </a:rPr>
              <a:t> </a:t>
            </a:r>
            <a:r>
              <a:rPr sz="3700" spc="-15" dirty="0">
                <a:latin typeface="Garamond"/>
                <a:cs typeface="Garamond"/>
              </a:rPr>
              <a:t>value</a:t>
            </a:r>
            <a:endParaRPr sz="37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Wingdings"/>
              <a:buChar char=""/>
            </a:pPr>
            <a:endParaRPr sz="3950">
              <a:latin typeface="Garamond"/>
              <a:cs typeface="Garamond"/>
            </a:endParaRPr>
          </a:p>
          <a:p>
            <a:pPr marL="2311400" indent="-473075">
              <a:lnSpc>
                <a:spcPct val="100000"/>
              </a:lnSpc>
              <a:buFont typeface="Wingdings"/>
              <a:buChar char=""/>
              <a:tabLst>
                <a:tab pos="2312035" algn="l"/>
                <a:tab pos="6518275" algn="l"/>
              </a:tabLst>
            </a:pPr>
            <a:r>
              <a:rPr sz="3700" spc="10" dirty="0">
                <a:latin typeface="Garamond"/>
                <a:cs typeface="Garamond"/>
              </a:rPr>
              <a:t>Most </a:t>
            </a:r>
            <a:r>
              <a:rPr sz="3700" dirty="0">
                <a:latin typeface="Garamond"/>
                <a:cs typeface="Garamond"/>
              </a:rPr>
              <a:t>popular</a:t>
            </a:r>
            <a:r>
              <a:rPr sz="3700" spc="-45" dirty="0">
                <a:latin typeface="Garamond"/>
                <a:cs typeface="Garamond"/>
              </a:rPr>
              <a:t> </a:t>
            </a:r>
            <a:r>
              <a:rPr sz="3700" spc="45" dirty="0">
                <a:latin typeface="Garamond"/>
                <a:cs typeface="Garamond"/>
              </a:rPr>
              <a:t>form</a:t>
            </a:r>
            <a:r>
              <a:rPr sz="3700" dirty="0">
                <a:latin typeface="Garamond"/>
                <a:cs typeface="Garamond"/>
              </a:rPr>
              <a:t> </a:t>
            </a:r>
            <a:r>
              <a:rPr sz="3700" spc="5" dirty="0">
                <a:latin typeface="Garamond"/>
                <a:cs typeface="Garamond"/>
              </a:rPr>
              <a:t>of	intrinsic</a:t>
            </a:r>
            <a:r>
              <a:rPr sz="3700" spc="-55" dirty="0">
                <a:latin typeface="Garamond"/>
                <a:cs typeface="Garamond"/>
              </a:rPr>
              <a:t> </a:t>
            </a:r>
            <a:r>
              <a:rPr sz="3700" spc="-5" dirty="0">
                <a:latin typeface="Garamond"/>
                <a:cs typeface="Garamond"/>
              </a:rPr>
              <a:t>valuation:</a:t>
            </a:r>
            <a:endParaRPr sz="3700">
              <a:latin typeface="Garamond"/>
              <a:cs typeface="Garamond"/>
            </a:endParaRPr>
          </a:p>
          <a:p>
            <a:pPr marL="3065780" lvl="1" indent="-473075">
              <a:lnSpc>
                <a:spcPct val="100000"/>
              </a:lnSpc>
              <a:spcBef>
                <a:spcPts val="10"/>
              </a:spcBef>
              <a:buFont typeface="Arial"/>
              <a:buChar char="•"/>
              <a:tabLst>
                <a:tab pos="3065780" algn="l"/>
                <a:tab pos="3066415" algn="l"/>
              </a:tabLst>
            </a:pPr>
            <a:r>
              <a:rPr sz="3700" spc="5" dirty="0">
                <a:latin typeface="Garamond"/>
                <a:cs typeface="Garamond"/>
              </a:rPr>
              <a:t>Discounted </a:t>
            </a:r>
            <a:r>
              <a:rPr sz="3700" dirty="0">
                <a:latin typeface="Garamond"/>
                <a:cs typeface="Garamond"/>
              </a:rPr>
              <a:t>Cash </a:t>
            </a:r>
            <a:r>
              <a:rPr sz="3700" spc="-5" dirty="0">
                <a:latin typeface="Garamond"/>
                <a:cs typeface="Garamond"/>
              </a:rPr>
              <a:t>Flow </a:t>
            </a:r>
            <a:r>
              <a:rPr sz="3700" dirty="0">
                <a:latin typeface="Garamond"/>
                <a:cs typeface="Garamond"/>
              </a:rPr>
              <a:t>Analysis</a:t>
            </a:r>
            <a:r>
              <a:rPr sz="3700" spc="-105" dirty="0">
                <a:latin typeface="Garamond"/>
                <a:cs typeface="Garamond"/>
              </a:rPr>
              <a:t> </a:t>
            </a:r>
            <a:r>
              <a:rPr sz="3700" spc="10" dirty="0">
                <a:latin typeface="Garamond"/>
                <a:cs typeface="Garamond"/>
              </a:rPr>
              <a:t>(DCF)</a:t>
            </a:r>
            <a:endParaRPr sz="370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20</a:t>
            </a:fld>
            <a:endParaRPr spc="15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R="12700" algn="ctr">
              <a:lnSpc>
                <a:spcPct val="100000"/>
              </a:lnSpc>
              <a:tabLst>
                <a:tab pos="1901189" algn="l"/>
                <a:tab pos="3897629" algn="l"/>
                <a:tab pos="4855210" algn="l"/>
              </a:tabLst>
            </a:pPr>
            <a:r>
              <a:rPr sz="4950" b="1" spc="360" dirty="0">
                <a:solidFill>
                  <a:srgbClr val="242424"/>
                </a:solidFill>
                <a:latin typeface="Garamond"/>
                <a:cs typeface="Garamond"/>
              </a:rPr>
              <a:t>Time	</a:t>
            </a:r>
            <a:r>
              <a:rPr sz="4950" b="1" spc="295" dirty="0">
                <a:solidFill>
                  <a:srgbClr val="242424"/>
                </a:solidFill>
                <a:latin typeface="Garamond"/>
                <a:cs typeface="Garamond"/>
              </a:rPr>
              <a:t>Value	</a:t>
            </a:r>
            <a:r>
              <a:rPr sz="4950" b="1" spc="235" dirty="0">
                <a:solidFill>
                  <a:srgbClr val="242424"/>
                </a:solidFill>
                <a:latin typeface="Garamond"/>
                <a:cs typeface="Garamond"/>
              </a:rPr>
              <a:t>of	</a:t>
            </a:r>
            <a:r>
              <a:rPr sz="4950" b="1" spc="380" dirty="0">
                <a:solidFill>
                  <a:srgbClr val="242424"/>
                </a:solidFill>
                <a:latin typeface="Garamond"/>
                <a:cs typeface="Garamond"/>
              </a:rPr>
              <a:t>Money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5650">
              <a:latin typeface="Garamond"/>
              <a:cs typeface="Garamond"/>
            </a:endParaRPr>
          </a:p>
          <a:p>
            <a:pPr marL="1584325" indent="-473075">
              <a:lnSpc>
                <a:spcPct val="100000"/>
              </a:lnSpc>
              <a:buFont typeface="Wingdings"/>
              <a:buChar char=""/>
              <a:tabLst>
                <a:tab pos="1584960" algn="l"/>
              </a:tabLst>
            </a:pPr>
            <a:r>
              <a:rPr sz="3700" spc="-50" dirty="0">
                <a:latin typeface="Garamond"/>
                <a:cs typeface="Garamond"/>
              </a:rPr>
              <a:t>Let’s </a:t>
            </a:r>
            <a:r>
              <a:rPr sz="3700" spc="-10" dirty="0">
                <a:latin typeface="Garamond"/>
                <a:cs typeface="Garamond"/>
              </a:rPr>
              <a:t>say you </a:t>
            </a:r>
            <a:r>
              <a:rPr sz="3700" dirty="0">
                <a:latin typeface="Garamond"/>
                <a:cs typeface="Garamond"/>
              </a:rPr>
              <a:t>are </a:t>
            </a:r>
            <a:r>
              <a:rPr sz="3700" spc="-15" dirty="0">
                <a:latin typeface="Garamond"/>
                <a:cs typeface="Garamond"/>
              </a:rPr>
              <a:t>working </a:t>
            </a:r>
            <a:r>
              <a:rPr sz="3700" spc="5" dirty="0">
                <a:latin typeface="Garamond"/>
                <a:cs typeface="Garamond"/>
              </a:rPr>
              <a:t>a job that </a:t>
            </a:r>
            <a:r>
              <a:rPr sz="3700" spc="-10" dirty="0">
                <a:latin typeface="Garamond"/>
                <a:cs typeface="Garamond"/>
              </a:rPr>
              <a:t>pays you </a:t>
            </a:r>
            <a:r>
              <a:rPr sz="3700" spc="5" dirty="0">
                <a:latin typeface="Garamond"/>
                <a:cs typeface="Garamond"/>
              </a:rPr>
              <a:t>$100 a</a:t>
            </a:r>
            <a:r>
              <a:rPr sz="3700" spc="-80" dirty="0">
                <a:latin typeface="Garamond"/>
                <a:cs typeface="Garamond"/>
              </a:rPr>
              <a:t> </a:t>
            </a:r>
            <a:r>
              <a:rPr sz="3700" spc="-10" dirty="0">
                <a:latin typeface="Garamond"/>
                <a:cs typeface="Garamond"/>
              </a:rPr>
              <a:t>week.</a:t>
            </a:r>
            <a:endParaRPr sz="3700">
              <a:latin typeface="Garamond"/>
              <a:cs typeface="Garamond"/>
            </a:endParaRPr>
          </a:p>
          <a:p>
            <a:pPr marL="1584325">
              <a:lnSpc>
                <a:spcPct val="100000"/>
              </a:lnSpc>
              <a:spcBef>
                <a:spcPts val="10"/>
              </a:spcBef>
            </a:pPr>
            <a:r>
              <a:rPr sz="3700" spc="-55" dirty="0">
                <a:latin typeface="Garamond"/>
                <a:cs typeface="Garamond"/>
              </a:rPr>
              <a:t>Would </a:t>
            </a:r>
            <a:r>
              <a:rPr sz="3700" spc="-10" dirty="0">
                <a:latin typeface="Garamond"/>
                <a:cs typeface="Garamond"/>
              </a:rPr>
              <a:t>you </a:t>
            </a:r>
            <a:r>
              <a:rPr sz="3700" dirty="0">
                <a:latin typeface="Garamond"/>
                <a:cs typeface="Garamond"/>
              </a:rPr>
              <a:t>rather </a:t>
            </a:r>
            <a:r>
              <a:rPr sz="3700" spc="5" dirty="0">
                <a:latin typeface="Garamond"/>
                <a:cs typeface="Garamond"/>
              </a:rPr>
              <a:t>be </a:t>
            </a:r>
            <a:r>
              <a:rPr sz="3700" dirty="0">
                <a:latin typeface="Garamond"/>
                <a:cs typeface="Garamond"/>
              </a:rPr>
              <a:t>paid </a:t>
            </a:r>
            <a:r>
              <a:rPr sz="3700" spc="-5" dirty="0">
                <a:latin typeface="Garamond"/>
                <a:cs typeface="Garamond"/>
              </a:rPr>
              <a:t>now? </a:t>
            </a:r>
            <a:r>
              <a:rPr sz="3700" spc="5" dirty="0">
                <a:latin typeface="Garamond"/>
                <a:cs typeface="Garamond"/>
              </a:rPr>
              <a:t>Or in a </a:t>
            </a:r>
            <a:r>
              <a:rPr sz="3700" dirty="0">
                <a:latin typeface="Garamond"/>
                <a:cs typeface="Garamond"/>
              </a:rPr>
              <a:t>year?</a:t>
            </a:r>
            <a:r>
              <a:rPr sz="3700" spc="-125" dirty="0">
                <a:latin typeface="Garamond"/>
                <a:cs typeface="Garamond"/>
              </a:rPr>
              <a:t> </a:t>
            </a:r>
            <a:r>
              <a:rPr sz="3700" spc="-5" dirty="0">
                <a:latin typeface="Garamond"/>
                <a:cs typeface="Garamond"/>
              </a:rPr>
              <a:t>Why?</a:t>
            </a:r>
            <a:endParaRPr sz="370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21</a:t>
            </a:fld>
            <a:endParaRPr spc="15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R="12700" algn="ctr">
              <a:lnSpc>
                <a:spcPct val="100000"/>
              </a:lnSpc>
              <a:tabLst>
                <a:tab pos="1901189" algn="l"/>
                <a:tab pos="3897629" algn="l"/>
                <a:tab pos="4855210" algn="l"/>
              </a:tabLst>
            </a:pPr>
            <a:r>
              <a:rPr sz="4950" b="1" spc="360" dirty="0">
                <a:solidFill>
                  <a:srgbClr val="242424"/>
                </a:solidFill>
                <a:latin typeface="Garamond"/>
                <a:cs typeface="Garamond"/>
              </a:rPr>
              <a:t>Time	</a:t>
            </a:r>
            <a:r>
              <a:rPr sz="4950" b="1" spc="295" dirty="0">
                <a:solidFill>
                  <a:srgbClr val="242424"/>
                </a:solidFill>
                <a:latin typeface="Garamond"/>
                <a:cs typeface="Garamond"/>
              </a:rPr>
              <a:t>Value	</a:t>
            </a:r>
            <a:r>
              <a:rPr sz="4950" b="1" spc="235" dirty="0">
                <a:solidFill>
                  <a:srgbClr val="242424"/>
                </a:solidFill>
                <a:latin typeface="Garamond"/>
                <a:cs typeface="Garamond"/>
              </a:rPr>
              <a:t>of	</a:t>
            </a:r>
            <a:r>
              <a:rPr sz="4950" b="1" spc="380" dirty="0">
                <a:solidFill>
                  <a:srgbClr val="242424"/>
                </a:solidFill>
                <a:latin typeface="Garamond"/>
                <a:cs typeface="Garamond"/>
              </a:rPr>
              <a:t>Money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5650">
              <a:latin typeface="Garamond"/>
              <a:cs typeface="Garamond"/>
            </a:endParaRPr>
          </a:p>
          <a:p>
            <a:pPr marL="1584325" indent="-473075">
              <a:lnSpc>
                <a:spcPct val="100000"/>
              </a:lnSpc>
              <a:buFont typeface="Wingdings"/>
              <a:buChar char=""/>
              <a:tabLst>
                <a:tab pos="1584960" algn="l"/>
              </a:tabLst>
            </a:pPr>
            <a:r>
              <a:rPr sz="3700" spc="-50" dirty="0">
                <a:latin typeface="Garamond"/>
                <a:cs typeface="Garamond"/>
              </a:rPr>
              <a:t>Let’s </a:t>
            </a:r>
            <a:r>
              <a:rPr sz="3700" spc="-10" dirty="0">
                <a:latin typeface="Garamond"/>
                <a:cs typeface="Garamond"/>
              </a:rPr>
              <a:t>say you </a:t>
            </a:r>
            <a:r>
              <a:rPr sz="3700" dirty="0">
                <a:latin typeface="Garamond"/>
                <a:cs typeface="Garamond"/>
              </a:rPr>
              <a:t>are </a:t>
            </a:r>
            <a:r>
              <a:rPr sz="3700" spc="-15" dirty="0">
                <a:latin typeface="Garamond"/>
                <a:cs typeface="Garamond"/>
              </a:rPr>
              <a:t>working </a:t>
            </a:r>
            <a:r>
              <a:rPr sz="3700" spc="5" dirty="0">
                <a:latin typeface="Garamond"/>
                <a:cs typeface="Garamond"/>
              </a:rPr>
              <a:t>a job that </a:t>
            </a:r>
            <a:r>
              <a:rPr sz="3700" spc="-10" dirty="0">
                <a:latin typeface="Garamond"/>
                <a:cs typeface="Garamond"/>
              </a:rPr>
              <a:t>pays you </a:t>
            </a:r>
            <a:r>
              <a:rPr sz="3700" spc="5" dirty="0">
                <a:latin typeface="Garamond"/>
                <a:cs typeface="Garamond"/>
              </a:rPr>
              <a:t>$100 a</a:t>
            </a:r>
            <a:r>
              <a:rPr sz="3700" spc="-80" dirty="0">
                <a:latin typeface="Garamond"/>
                <a:cs typeface="Garamond"/>
              </a:rPr>
              <a:t> </a:t>
            </a:r>
            <a:r>
              <a:rPr sz="3700" spc="-10" dirty="0">
                <a:latin typeface="Garamond"/>
                <a:cs typeface="Garamond"/>
              </a:rPr>
              <a:t>week.</a:t>
            </a:r>
            <a:endParaRPr sz="3700">
              <a:latin typeface="Garamond"/>
              <a:cs typeface="Garamond"/>
            </a:endParaRPr>
          </a:p>
          <a:p>
            <a:pPr marL="1584325">
              <a:lnSpc>
                <a:spcPct val="100000"/>
              </a:lnSpc>
              <a:spcBef>
                <a:spcPts val="10"/>
              </a:spcBef>
            </a:pPr>
            <a:r>
              <a:rPr sz="3700" spc="-55" dirty="0">
                <a:latin typeface="Garamond"/>
                <a:cs typeface="Garamond"/>
              </a:rPr>
              <a:t>Would </a:t>
            </a:r>
            <a:r>
              <a:rPr sz="3700" spc="-10" dirty="0">
                <a:latin typeface="Garamond"/>
                <a:cs typeface="Garamond"/>
              </a:rPr>
              <a:t>you </a:t>
            </a:r>
            <a:r>
              <a:rPr sz="3700" dirty="0">
                <a:latin typeface="Garamond"/>
                <a:cs typeface="Garamond"/>
              </a:rPr>
              <a:t>rather </a:t>
            </a:r>
            <a:r>
              <a:rPr sz="3700" spc="5" dirty="0">
                <a:latin typeface="Garamond"/>
                <a:cs typeface="Garamond"/>
              </a:rPr>
              <a:t>be </a:t>
            </a:r>
            <a:r>
              <a:rPr sz="3700" dirty="0">
                <a:latin typeface="Garamond"/>
                <a:cs typeface="Garamond"/>
              </a:rPr>
              <a:t>paid </a:t>
            </a:r>
            <a:r>
              <a:rPr sz="3700" spc="-5" dirty="0">
                <a:latin typeface="Garamond"/>
                <a:cs typeface="Garamond"/>
              </a:rPr>
              <a:t>now? </a:t>
            </a:r>
            <a:r>
              <a:rPr sz="3700" spc="5" dirty="0">
                <a:latin typeface="Garamond"/>
                <a:cs typeface="Garamond"/>
              </a:rPr>
              <a:t>Or in a </a:t>
            </a:r>
            <a:r>
              <a:rPr sz="3700" dirty="0">
                <a:latin typeface="Garamond"/>
                <a:cs typeface="Garamond"/>
              </a:rPr>
              <a:t>year?</a:t>
            </a:r>
            <a:r>
              <a:rPr sz="3700" spc="-125" dirty="0">
                <a:latin typeface="Garamond"/>
                <a:cs typeface="Garamond"/>
              </a:rPr>
              <a:t> </a:t>
            </a:r>
            <a:r>
              <a:rPr sz="3700" spc="-5" dirty="0">
                <a:latin typeface="Garamond"/>
                <a:cs typeface="Garamond"/>
              </a:rPr>
              <a:t>Why?</a:t>
            </a:r>
            <a:endParaRPr sz="370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22</a:t>
            </a:fld>
            <a:endParaRPr spc="15"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AD9B2EF3-DB60-B54F-8844-96392D31B022}"/>
              </a:ext>
            </a:extLst>
          </p:cNvPr>
          <p:cNvSpPr txBox="1"/>
          <p:nvPr/>
        </p:nvSpPr>
        <p:spPr>
          <a:xfrm>
            <a:off x="4052249" y="6902455"/>
            <a:ext cx="11730990" cy="22891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sz="3700" dirty="0">
                <a:latin typeface="Garamond"/>
                <a:cs typeface="Garamond"/>
              </a:rPr>
              <a:t>Now!</a:t>
            </a:r>
          </a:p>
          <a:p>
            <a:pPr marL="1318895" marR="5080" lvl="1" indent="-565785">
              <a:lnSpc>
                <a:spcPts val="4450"/>
              </a:lnSpc>
              <a:spcBef>
                <a:spcPts val="150"/>
              </a:spcBef>
              <a:buFont typeface="Arial"/>
              <a:buChar char="•"/>
              <a:tabLst>
                <a:tab pos="1318895" algn="l"/>
                <a:tab pos="1319530" algn="l"/>
              </a:tabLst>
            </a:pPr>
            <a:r>
              <a:rPr sz="3700" spc="15" dirty="0">
                <a:latin typeface="Garamond"/>
                <a:cs typeface="Garamond"/>
              </a:rPr>
              <a:t>Opportunity </a:t>
            </a:r>
            <a:r>
              <a:rPr sz="3700" dirty="0">
                <a:latin typeface="Garamond"/>
                <a:cs typeface="Garamond"/>
              </a:rPr>
              <a:t>Cost! </a:t>
            </a:r>
            <a:r>
              <a:rPr sz="3700" spc="5" dirty="0">
                <a:latin typeface="Garamond"/>
                <a:cs typeface="Garamond"/>
              </a:rPr>
              <a:t>Money </a:t>
            </a:r>
            <a:r>
              <a:rPr sz="3700" spc="-15" dirty="0">
                <a:latin typeface="Garamond"/>
                <a:cs typeface="Garamond"/>
              </a:rPr>
              <a:t>received </a:t>
            </a:r>
            <a:r>
              <a:rPr sz="3700" dirty="0">
                <a:latin typeface="Garamond"/>
                <a:cs typeface="Garamond"/>
              </a:rPr>
              <a:t>today can </a:t>
            </a:r>
            <a:r>
              <a:rPr sz="3700" spc="5" dirty="0">
                <a:latin typeface="Garamond"/>
                <a:cs typeface="Garamond"/>
              </a:rPr>
              <a:t>be</a:t>
            </a:r>
            <a:r>
              <a:rPr sz="3700" spc="-180" dirty="0">
                <a:latin typeface="Garamond"/>
                <a:cs typeface="Garamond"/>
              </a:rPr>
              <a:t> </a:t>
            </a:r>
            <a:r>
              <a:rPr sz="3700" spc="-10" dirty="0">
                <a:latin typeface="Garamond"/>
                <a:cs typeface="Garamond"/>
              </a:rPr>
              <a:t>invested  </a:t>
            </a:r>
            <a:r>
              <a:rPr sz="3700" spc="5" dirty="0">
                <a:latin typeface="Garamond"/>
                <a:cs typeface="Garamond"/>
              </a:rPr>
              <a:t>and </a:t>
            </a:r>
            <a:r>
              <a:rPr sz="3700" spc="-15" dirty="0">
                <a:latin typeface="Garamond"/>
                <a:cs typeface="Garamond"/>
              </a:rPr>
              <a:t>you </a:t>
            </a:r>
            <a:r>
              <a:rPr sz="3700" dirty="0">
                <a:latin typeface="Garamond"/>
                <a:cs typeface="Garamond"/>
              </a:rPr>
              <a:t>can </a:t>
            </a:r>
            <a:r>
              <a:rPr sz="3700" spc="20" dirty="0">
                <a:latin typeface="Garamond"/>
                <a:cs typeface="Garamond"/>
              </a:rPr>
              <a:t>earn </a:t>
            </a:r>
            <a:r>
              <a:rPr sz="3700" spc="5" dirty="0">
                <a:latin typeface="Garamond"/>
                <a:cs typeface="Garamond"/>
              </a:rPr>
              <a:t>interest on</a:t>
            </a:r>
            <a:r>
              <a:rPr sz="3700" spc="-110" dirty="0">
                <a:latin typeface="Garamond"/>
                <a:cs typeface="Garamond"/>
              </a:rPr>
              <a:t> </a:t>
            </a:r>
            <a:r>
              <a:rPr sz="3700" dirty="0">
                <a:latin typeface="Garamond"/>
                <a:cs typeface="Garamond"/>
              </a:rPr>
              <a:t>it.</a:t>
            </a:r>
          </a:p>
          <a:p>
            <a:pPr marL="1318895" lvl="1" indent="-565785">
              <a:lnSpc>
                <a:spcPts val="4305"/>
              </a:lnSpc>
              <a:buFont typeface="Arial"/>
              <a:buChar char="•"/>
              <a:tabLst>
                <a:tab pos="1318895" algn="l"/>
                <a:tab pos="1319530" algn="l"/>
              </a:tabLst>
            </a:pPr>
            <a:r>
              <a:rPr sz="3700" spc="5" dirty="0">
                <a:latin typeface="Garamond"/>
                <a:cs typeface="Garamond"/>
              </a:rPr>
              <a:t>Less</a:t>
            </a:r>
            <a:r>
              <a:rPr sz="3700" spc="-30" dirty="0">
                <a:latin typeface="Garamond"/>
                <a:cs typeface="Garamond"/>
              </a:rPr>
              <a:t> </a:t>
            </a:r>
            <a:r>
              <a:rPr sz="3700" spc="10" dirty="0">
                <a:latin typeface="Garamond"/>
                <a:cs typeface="Garamond"/>
              </a:rPr>
              <a:t>Risk</a:t>
            </a:r>
            <a:endParaRPr sz="37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774916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r>
                <a:rPr lang="en-US" dirty="0"/>
                <a:t> </a:t>
              </a:r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6957033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2700" algn="ctr">
              <a:lnSpc>
                <a:spcPct val="100000"/>
              </a:lnSpc>
              <a:tabLst>
                <a:tab pos="1901189" algn="l"/>
                <a:tab pos="3897629" algn="l"/>
                <a:tab pos="4855210" algn="l"/>
              </a:tabLst>
            </a:pPr>
            <a:r>
              <a:rPr lang="en-US" sz="4950" b="1" spc="360" dirty="0">
                <a:solidFill>
                  <a:srgbClr val="242424"/>
                </a:solidFill>
                <a:latin typeface="Garamond"/>
                <a:cs typeface="Garamond"/>
              </a:rPr>
              <a:t>Parts of a DCF 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5650" dirty="0">
              <a:latin typeface="Garamond"/>
              <a:cs typeface="Garamond"/>
            </a:endParaRPr>
          </a:p>
          <a:p>
            <a:pPr marL="1584325" indent="-473075">
              <a:lnSpc>
                <a:spcPct val="100000"/>
              </a:lnSpc>
              <a:buFont typeface="Wingdings"/>
              <a:buChar char=""/>
              <a:tabLst>
                <a:tab pos="1584960" algn="l"/>
              </a:tabLst>
            </a:pPr>
            <a:r>
              <a:rPr lang="en-US" sz="3700" spc="5" dirty="0">
                <a:latin typeface="Garamond"/>
                <a:cs typeface="Garamond"/>
              </a:rPr>
              <a:t>Projection Period</a:t>
            </a:r>
          </a:p>
          <a:p>
            <a:pPr marL="2041525" lvl="1" indent="-473075">
              <a:buFont typeface="Wingdings"/>
              <a:buChar char=""/>
              <a:tabLst>
                <a:tab pos="1584960" algn="l"/>
              </a:tabLst>
            </a:pPr>
            <a:r>
              <a:rPr lang="en-US" sz="3700" spc="5" dirty="0">
                <a:latin typeface="Garamond"/>
                <a:cs typeface="Garamond"/>
              </a:rPr>
              <a:t>Why can’t we project forever?</a:t>
            </a:r>
          </a:p>
          <a:p>
            <a:pPr marL="2041525" lvl="1" indent="-473075">
              <a:buFont typeface="Wingdings"/>
              <a:buChar char=""/>
              <a:tabLst>
                <a:tab pos="1584960" algn="l"/>
              </a:tabLst>
            </a:pPr>
            <a:r>
              <a:rPr lang="en-US" sz="3700" spc="5" dirty="0">
                <a:latin typeface="Garamond"/>
                <a:cs typeface="Garamond"/>
              </a:rPr>
              <a:t>Project out FCF during projection period based on business analysis</a:t>
            </a:r>
          </a:p>
          <a:p>
            <a:pPr marL="1568450" lvl="1">
              <a:tabLst>
                <a:tab pos="1584960" algn="l"/>
              </a:tabLst>
            </a:pPr>
            <a:endParaRPr lang="en-US" sz="3700" spc="5" dirty="0">
              <a:latin typeface="Garamond"/>
              <a:cs typeface="Garamond"/>
            </a:endParaRPr>
          </a:p>
          <a:p>
            <a:pPr marL="1584325" indent="-473075">
              <a:lnSpc>
                <a:spcPct val="100000"/>
              </a:lnSpc>
              <a:buFont typeface="Wingdings"/>
              <a:buChar char=""/>
              <a:tabLst>
                <a:tab pos="1584960" algn="l"/>
              </a:tabLst>
            </a:pPr>
            <a:r>
              <a:rPr lang="en-US" sz="3700" spc="5" dirty="0">
                <a:latin typeface="Garamond"/>
                <a:cs typeface="Garamond"/>
              </a:rPr>
              <a:t>Terminal Value</a:t>
            </a:r>
          </a:p>
          <a:p>
            <a:pPr marL="2041525" lvl="1" indent="-473075">
              <a:buFont typeface="Wingdings"/>
              <a:buChar char=""/>
              <a:tabLst>
                <a:tab pos="1584960" algn="l"/>
              </a:tabLst>
            </a:pPr>
            <a:r>
              <a:rPr lang="en-US" sz="3700" spc="5" dirty="0">
                <a:latin typeface="Garamond"/>
                <a:cs typeface="Garamond"/>
              </a:rPr>
              <a:t>Gordon Growth Method</a:t>
            </a:r>
          </a:p>
          <a:p>
            <a:pPr marL="2041525" lvl="1" indent="-473075">
              <a:buFont typeface="Wingdings"/>
              <a:buChar char=""/>
              <a:tabLst>
                <a:tab pos="1584960" algn="l"/>
              </a:tabLst>
            </a:pPr>
            <a:r>
              <a:rPr lang="en-US" sz="3700" spc="5" dirty="0">
                <a:latin typeface="Garamond"/>
                <a:cs typeface="Garamond"/>
              </a:rPr>
              <a:t>Multiples Method</a:t>
            </a:r>
            <a:endParaRPr sz="3700" dirty="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23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445393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L="865505">
              <a:lnSpc>
                <a:spcPct val="100000"/>
              </a:lnSpc>
              <a:tabLst>
                <a:tab pos="4787900" algn="l"/>
                <a:tab pos="6591934" algn="l"/>
                <a:tab pos="8385175" algn="l"/>
                <a:tab pos="11327130" algn="l"/>
              </a:tabLst>
            </a:pPr>
            <a:r>
              <a:rPr sz="4950" b="1" spc="430" dirty="0">
                <a:latin typeface="Garamond"/>
                <a:cs typeface="Garamond"/>
              </a:rPr>
              <a:t>Discounted	</a:t>
            </a:r>
            <a:r>
              <a:rPr sz="4950" b="1" spc="360" dirty="0">
                <a:latin typeface="Garamond"/>
                <a:cs typeface="Garamond"/>
              </a:rPr>
              <a:t>Cash	</a:t>
            </a:r>
            <a:r>
              <a:rPr sz="4950" b="1" spc="375" dirty="0">
                <a:latin typeface="Garamond"/>
                <a:cs typeface="Garamond"/>
              </a:rPr>
              <a:t>Flow	</a:t>
            </a:r>
            <a:r>
              <a:rPr sz="4950" b="1" spc="425" dirty="0">
                <a:latin typeface="Garamond"/>
                <a:cs typeface="Garamond"/>
              </a:rPr>
              <a:t>Analysis	</a:t>
            </a:r>
            <a:r>
              <a:rPr sz="4950" b="1" spc="-5" dirty="0">
                <a:latin typeface="Garamond"/>
                <a:cs typeface="Garamond"/>
              </a:rPr>
              <a:t>(</a:t>
            </a:r>
            <a:r>
              <a:rPr sz="4950" b="1" spc="-750" dirty="0">
                <a:latin typeface="Garamond"/>
                <a:cs typeface="Garamond"/>
              </a:rPr>
              <a:t> </a:t>
            </a:r>
            <a:r>
              <a:rPr sz="4950" b="1" spc="360" dirty="0">
                <a:latin typeface="Garamond"/>
                <a:cs typeface="Garamond"/>
              </a:rPr>
              <a:t>DCF)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050">
              <a:latin typeface="Garamond"/>
              <a:cs typeface="Garamond"/>
            </a:endParaRPr>
          </a:p>
          <a:p>
            <a:pPr marL="2433320" marR="291909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sz="3300" spc="-50" dirty="0">
                <a:latin typeface="Garamond"/>
                <a:cs typeface="Garamond"/>
              </a:rPr>
              <a:t>Value</a:t>
            </a:r>
            <a:r>
              <a:rPr sz="3300" spc="5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of	</a:t>
            </a:r>
            <a:r>
              <a:rPr sz="3300" dirty="0">
                <a:latin typeface="Garamond"/>
                <a:cs typeface="Garamond"/>
              </a:rPr>
              <a:t>a </a:t>
            </a:r>
            <a:r>
              <a:rPr sz="3300" spc="30" dirty="0">
                <a:latin typeface="Garamond"/>
                <a:cs typeface="Garamond"/>
              </a:rPr>
              <a:t>firm </a:t>
            </a:r>
            <a:r>
              <a:rPr sz="3300" dirty="0">
                <a:latin typeface="Garamond"/>
                <a:cs typeface="Garamond"/>
              </a:rPr>
              <a:t>equals the present </a:t>
            </a:r>
            <a:r>
              <a:rPr sz="3300" spc="-15" dirty="0">
                <a:latin typeface="Garamond"/>
                <a:cs typeface="Garamond"/>
              </a:rPr>
              <a:t>value </a:t>
            </a:r>
            <a:r>
              <a:rPr sz="3300" dirty="0">
                <a:latin typeface="Garamond"/>
                <a:cs typeface="Garamond"/>
              </a:rPr>
              <a:t>of future cash  flows</a:t>
            </a:r>
            <a:endParaRPr sz="33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"/>
            </a:pPr>
            <a:endParaRPr sz="3500">
              <a:latin typeface="Garamond"/>
              <a:cs typeface="Garamond"/>
            </a:endParaRPr>
          </a:p>
          <a:p>
            <a:pPr marL="2433320" marR="232410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</a:tabLst>
            </a:pPr>
            <a:r>
              <a:rPr sz="3300" spc="-40" dirty="0">
                <a:latin typeface="Garamond"/>
                <a:cs typeface="Garamond"/>
              </a:rPr>
              <a:t>Values </a:t>
            </a:r>
            <a:r>
              <a:rPr sz="3300" dirty="0">
                <a:latin typeface="Garamond"/>
                <a:cs typeface="Garamond"/>
              </a:rPr>
              <a:t>a company </a:t>
            </a:r>
            <a:r>
              <a:rPr sz="3300" spc="-5" dirty="0">
                <a:latin typeface="Garamond"/>
                <a:cs typeface="Garamond"/>
              </a:rPr>
              <a:t>based on </a:t>
            </a:r>
            <a:r>
              <a:rPr sz="3300" spc="-20" dirty="0">
                <a:latin typeface="Garamond"/>
                <a:cs typeface="Garamond"/>
              </a:rPr>
              <a:t>how </a:t>
            </a:r>
            <a:r>
              <a:rPr sz="3300" spc="-15" dirty="0">
                <a:latin typeface="Garamond"/>
                <a:cs typeface="Garamond"/>
              </a:rPr>
              <a:t>much </a:t>
            </a:r>
            <a:r>
              <a:rPr sz="3300" dirty="0">
                <a:latin typeface="Garamond"/>
                <a:cs typeface="Garamond"/>
              </a:rPr>
              <a:t>cash it </a:t>
            </a:r>
            <a:r>
              <a:rPr sz="3300" spc="5" dirty="0">
                <a:latin typeface="Garamond"/>
                <a:cs typeface="Garamond"/>
              </a:rPr>
              <a:t>generates</a:t>
            </a:r>
            <a:r>
              <a:rPr sz="3300" spc="-195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in  the</a:t>
            </a:r>
            <a:r>
              <a:rPr sz="3300" spc="-3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future</a:t>
            </a:r>
            <a:endParaRPr sz="3300">
              <a:latin typeface="Garamond"/>
              <a:cs typeface="Garamond"/>
            </a:endParaRPr>
          </a:p>
          <a:p>
            <a:pPr marL="3187065" marR="2151380" lvl="1" indent="-473075">
              <a:lnSpc>
                <a:spcPts val="3960"/>
              </a:lnSpc>
              <a:spcBef>
                <a:spcPts val="130"/>
              </a:spcBef>
              <a:buFont typeface="Arial"/>
              <a:buChar char="•"/>
              <a:tabLst>
                <a:tab pos="3187065" algn="l"/>
                <a:tab pos="3187700" algn="l"/>
              </a:tabLst>
            </a:pPr>
            <a:r>
              <a:rPr sz="3300" spc="-5" dirty="0">
                <a:latin typeface="Garamond"/>
                <a:cs typeface="Garamond"/>
              </a:rPr>
              <a:t>Cash </a:t>
            </a:r>
            <a:r>
              <a:rPr sz="3300" spc="5" dirty="0">
                <a:latin typeface="Garamond"/>
                <a:cs typeface="Garamond"/>
              </a:rPr>
              <a:t>generated </a:t>
            </a:r>
            <a:r>
              <a:rPr sz="3300" dirty="0">
                <a:latin typeface="Garamond"/>
                <a:cs typeface="Garamond"/>
              </a:rPr>
              <a:t>next year </a:t>
            </a:r>
            <a:r>
              <a:rPr sz="3300" spc="-5" dirty="0">
                <a:latin typeface="Garamond"/>
                <a:cs typeface="Garamond"/>
              </a:rPr>
              <a:t>will be </a:t>
            </a:r>
            <a:r>
              <a:rPr sz="3300" spc="-10" dirty="0">
                <a:latin typeface="Garamond"/>
                <a:cs typeface="Garamond"/>
              </a:rPr>
              <a:t>worth </a:t>
            </a:r>
            <a:r>
              <a:rPr sz="3300" dirty="0">
                <a:latin typeface="Garamond"/>
                <a:cs typeface="Garamond"/>
              </a:rPr>
              <a:t>more than</a:t>
            </a:r>
            <a:r>
              <a:rPr sz="3300" spc="-19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cash  </a:t>
            </a:r>
            <a:r>
              <a:rPr sz="3300" spc="5" dirty="0">
                <a:latin typeface="Garamond"/>
                <a:cs typeface="Garamond"/>
              </a:rPr>
              <a:t>generated </a:t>
            </a:r>
            <a:r>
              <a:rPr sz="3300" dirty="0">
                <a:latin typeface="Garamond"/>
                <a:cs typeface="Garamond"/>
              </a:rPr>
              <a:t>5 years from</a:t>
            </a:r>
            <a:r>
              <a:rPr sz="3300" spc="-125" dirty="0">
                <a:latin typeface="Garamond"/>
                <a:cs typeface="Garamond"/>
              </a:rPr>
              <a:t> </a:t>
            </a:r>
            <a:r>
              <a:rPr sz="3300" spc="-20" dirty="0">
                <a:latin typeface="Garamond"/>
                <a:cs typeface="Garamond"/>
              </a:rPr>
              <a:t>now</a:t>
            </a:r>
            <a:endParaRPr sz="330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24</a:t>
            </a:fld>
            <a:endParaRPr spc="15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099" cy="11299586"/>
            <a:chOff x="0" y="7552"/>
            <a:chExt cx="20104099" cy="11299586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7688002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lang="en-US" sz="5000" dirty="0">
              <a:latin typeface="Times New Roman"/>
              <a:cs typeface="Times New Roman"/>
            </a:endParaRPr>
          </a:p>
          <a:p>
            <a:pPr marL="865505" algn="ctr">
              <a:lnSpc>
                <a:spcPct val="100000"/>
              </a:lnSpc>
              <a:tabLst>
                <a:tab pos="4787900" algn="l"/>
                <a:tab pos="6591934" algn="l"/>
                <a:tab pos="8385175" algn="l"/>
                <a:tab pos="11327130" algn="l"/>
              </a:tabLst>
            </a:pPr>
            <a:r>
              <a:rPr lang="en-US" sz="4950" b="1" spc="430" dirty="0">
                <a:latin typeface="Garamond"/>
                <a:cs typeface="Garamond"/>
              </a:rPr>
              <a:t>Formula for FCF</a:t>
            </a:r>
            <a:endParaRPr sz="4950" dirty="0">
              <a:latin typeface="Garamond"/>
              <a:cs typeface="Garamond"/>
            </a:endParaRP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dirty="0">
                <a:latin typeface="Garamond"/>
                <a:cs typeface="Garamond"/>
              </a:rPr>
              <a:t>Revenue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dirty="0">
                <a:latin typeface="Garamond"/>
                <a:cs typeface="Garamond"/>
              </a:rPr>
              <a:t>(-) COGS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b="1" dirty="0">
                <a:latin typeface="Garamond"/>
                <a:cs typeface="Garamond"/>
              </a:rPr>
              <a:t>Gross Profit 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dirty="0">
                <a:latin typeface="Garamond"/>
                <a:cs typeface="Garamond"/>
              </a:rPr>
              <a:t>(-) Operating Expenses 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b="1" dirty="0">
                <a:latin typeface="Garamond"/>
                <a:cs typeface="Garamond"/>
              </a:rPr>
              <a:t>EBIT</a:t>
            </a:r>
            <a:r>
              <a:rPr lang="en-US" sz="4000" dirty="0">
                <a:latin typeface="Garamond"/>
                <a:cs typeface="Garamond"/>
              </a:rPr>
              <a:t> 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dirty="0">
                <a:latin typeface="Garamond"/>
                <a:cs typeface="Garamond"/>
              </a:rPr>
              <a:t>(-) Cash Taxes 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dirty="0">
                <a:latin typeface="Garamond"/>
                <a:cs typeface="Garamond"/>
              </a:rPr>
              <a:t>(+) Depreciation 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dirty="0">
                <a:latin typeface="Garamond"/>
                <a:cs typeface="Garamond"/>
              </a:rPr>
              <a:t>(-) Changes in Net Working Capital 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dirty="0">
                <a:latin typeface="Garamond"/>
                <a:cs typeface="Garamond"/>
              </a:rPr>
              <a:t>(-) Capital Expenditures 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b="1" dirty="0">
                <a:latin typeface="Garamond"/>
                <a:cs typeface="Garamond"/>
              </a:rPr>
              <a:t>Unlevered Free Cash Flow</a:t>
            </a:r>
            <a:endParaRPr sz="4000" b="1" dirty="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25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15557746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875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080417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Financial Projections 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05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How would you go about projecting revenue for Farook’s? What factors what would you consider? </a:t>
            </a:r>
          </a:p>
          <a:p>
            <a:pPr marL="1960880" marR="3199130">
              <a:lnSpc>
                <a:spcPct val="100000"/>
              </a:lnSpc>
              <a:tabLst>
                <a:tab pos="2433955" algn="l"/>
                <a:tab pos="3946525" algn="l"/>
              </a:tabLst>
            </a:pPr>
            <a:endParaRPr lang="en-US" sz="330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How would you project costs? </a:t>
            </a:r>
            <a:endParaRPr sz="330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"/>
            </a:pPr>
            <a:endParaRPr sz="3500" dirty="0">
              <a:latin typeface="Garamond"/>
              <a:cs typeface="Garamond"/>
            </a:endParaRPr>
          </a:p>
          <a:p>
            <a:pPr marL="2433320" indent="-473075">
              <a:lnSpc>
                <a:spcPct val="100000"/>
              </a:lnSpc>
              <a:buFont typeface="Wingdings"/>
              <a:buChar char=""/>
              <a:tabLst>
                <a:tab pos="2433955" algn="l"/>
              </a:tabLst>
            </a:pPr>
            <a:r>
              <a:rPr lang="en-US" sz="3300" spc="-5" dirty="0">
                <a:latin typeface="Garamond"/>
                <a:cs typeface="Garamond"/>
              </a:rPr>
              <a:t>At it’s core you are projecting out Revenues * Margins</a:t>
            </a:r>
          </a:p>
          <a:p>
            <a:pPr marL="2433320" indent="-473075">
              <a:lnSpc>
                <a:spcPct val="100000"/>
              </a:lnSpc>
              <a:buFont typeface="Wingdings"/>
              <a:buChar char=""/>
              <a:tabLst>
                <a:tab pos="2433955" algn="l"/>
              </a:tabLst>
            </a:pPr>
            <a:endParaRPr lang="en-US" sz="3300" spc="-5" dirty="0">
              <a:latin typeface="Garamond"/>
              <a:cs typeface="Garamond"/>
            </a:endParaRPr>
          </a:p>
          <a:p>
            <a:pPr marL="2433320" indent="-473075">
              <a:lnSpc>
                <a:spcPct val="100000"/>
              </a:lnSpc>
              <a:buFont typeface="Wingdings"/>
              <a:buChar char=""/>
              <a:tabLst>
                <a:tab pos="2433955" algn="l"/>
              </a:tabLst>
            </a:pPr>
            <a:r>
              <a:rPr lang="en-US" sz="3300" spc="-5" dirty="0">
                <a:latin typeface="Garamond"/>
                <a:cs typeface="Garamond"/>
              </a:rPr>
              <a:t>Then adjusting for FCF conversion from EBIT or EBITDA</a:t>
            </a:r>
          </a:p>
          <a:p>
            <a:pPr marL="2890520" lvl="1" indent="-473075">
              <a:buFont typeface="Wingdings"/>
              <a:buChar char=""/>
              <a:tabLst>
                <a:tab pos="2433955" algn="l"/>
              </a:tabLst>
            </a:pPr>
            <a:r>
              <a:rPr lang="en-US" sz="3300" spc="-5" dirty="0" err="1">
                <a:latin typeface="Garamond"/>
                <a:cs typeface="Garamond"/>
              </a:rPr>
              <a:t>CapEx</a:t>
            </a:r>
            <a:endParaRPr lang="en-US" sz="3300" spc="-5" dirty="0">
              <a:latin typeface="Garamond"/>
              <a:cs typeface="Garamond"/>
            </a:endParaRPr>
          </a:p>
          <a:p>
            <a:pPr marL="2890520" lvl="1" indent="-473075">
              <a:buFont typeface="Wingdings"/>
              <a:buChar char=""/>
              <a:tabLst>
                <a:tab pos="2433955" algn="l"/>
              </a:tabLst>
            </a:pPr>
            <a:r>
              <a:rPr lang="en-US" sz="3300" spc="-5" dirty="0">
                <a:latin typeface="Garamond"/>
                <a:cs typeface="Garamond"/>
              </a:rPr>
              <a:t>NWC</a:t>
            </a:r>
          </a:p>
          <a:p>
            <a:pPr marL="2890520" lvl="1" indent="-473075">
              <a:buFont typeface="Wingdings"/>
              <a:buChar char=""/>
              <a:tabLst>
                <a:tab pos="2433955" algn="l"/>
              </a:tabLst>
            </a:pPr>
            <a:r>
              <a:rPr lang="en-US" sz="3300" spc="-5" dirty="0">
                <a:latin typeface="Garamond"/>
                <a:cs typeface="Garamond"/>
              </a:rPr>
              <a:t>Tax</a:t>
            </a:r>
            <a:endParaRPr sz="3300" dirty="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26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1701194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875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3986989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Top-Down vs Bottom-Up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05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Top-Down Projection</a:t>
            </a: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endParaRPr lang="en-US" sz="330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Bottom-Up Projection</a:t>
            </a:r>
            <a:endParaRPr sz="3300" dirty="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27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32674284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875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5002652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Top-Down vs Bottom-Up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05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Top-Down Projection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TAM * Market Share</a:t>
            </a: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endParaRPr lang="en-US" sz="330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Bottom-Up Projection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Units sold * Price per unit</a:t>
            </a:r>
            <a:endParaRPr sz="3300" dirty="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28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1337163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875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6018314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Farook’s Revenue Projection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05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Top-Down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TAM - 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Market Share – </a:t>
            </a:r>
          </a:p>
          <a:p>
            <a:pPr marL="2433320" marR="3199130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endParaRPr lang="en-US" sz="3300" dirty="0">
              <a:latin typeface="Garamond"/>
              <a:cs typeface="Garamond"/>
            </a:endParaRPr>
          </a:p>
          <a:p>
            <a:pPr marL="2433320" marR="3199130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Bottom-Up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Units Sold - 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Price Per Unit - 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29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4166577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244" y="218604"/>
            <a:ext cx="2693612" cy="86185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952906" y="2588079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132056" y="1457752"/>
            <a:ext cx="9239250" cy="969175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63245" algn="ctr">
              <a:lnSpc>
                <a:spcPct val="100000"/>
              </a:lnSpc>
              <a:spcBef>
                <a:spcPts val="95"/>
              </a:spcBef>
              <a:tabLst>
                <a:tab pos="3710304" algn="l"/>
                <a:tab pos="5717540" algn="l"/>
              </a:tabLst>
            </a:pPr>
            <a:r>
              <a:rPr sz="4950" b="1" spc="425" dirty="0">
                <a:solidFill>
                  <a:srgbClr val="242424"/>
                </a:solidFill>
                <a:latin typeface="Garamond"/>
                <a:cs typeface="Garamond"/>
              </a:rPr>
              <a:t>Solution:	</a:t>
            </a:r>
            <a:r>
              <a:rPr sz="4950" b="1" spc="385" dirty="0">
                <a:solidFill>
                  <a:srgbClr val="242424"/>
                </a:solidFill>
                <a:latin typeface="Garamond"/>
                <a:cs typeface="Garamond"/>
              </a:rPr>
              <a:t>Brain	</a:t>
            </a:r>
            <a:r>
              <a:rPr sz="4950" b="1" spc="330" dirty="0">
                <a:solidFill>
                  <a:srgbClr val="242424"/>
                </a:solidFill>
                <a:latin typeface="Garamond"/>
                <a:cs typeface="Garamond"/>
              </a:rPr>
              <a:t>Teaser</a:t>
            </a:r>
            <a:endParaRPr sz="4950" dirty="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3615"/>
              </a:spcBef>
            </a:pPr>
            <a:r>
              <a:rPr sz="4950" b="1" spc="-25" dirty="0">
                <a:latin typeface="Garamond"/>
                <a:cs typeface="Garamond"/>
              </a:rPr>
              <a:t>Answer:</a:t>
            </a:r>
            <a:endParaRPr lang="en-US" sz="5250" b="1" spc="-25" dirty="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3615"/>
              </a:spcBef>
            </a:pPr>
            <a:r>
              <a:rPr lang="en-US" sz="4000" spc="-25" dirty="0">
                <a:latin typeface="Garamond"/>
                <a:cs typeface="Garamond"/>
              </a:rPr>
              <a:t>First Method: Flip 11 and 7 at the same times, when 7 runs out, you start your time. After 4 minutes, the 11 runs out and you flip it, combined that is 15 minutes, but it took 22 total minutes to measure.</a:t>
            </a:r>
          </a:p>
          <a:p>
            <a:pPr marL="12700">
              <a:lnSpc>
                <a:spcPct val="100000"/>
              </a:lnSpc>
              <a:spcBef>
                <a:spcPts val="3615"/>
              </a:spcBef>
            </a:pPr>
            <a:r>
              <a:rPr lang="en-US" sz="4000" spc="-25" dirty="0">
                <a:latin typeface="Garamond"/>
                <a:cs typeface="Garamond"/>
              </a:rPr>
              <a:t>A faster method is to flip both, but then when the 7 runs out, flip it again. After 4 minutes, 11 total minutes have passed, if you flip the 7 again (4 minutes have passed since first flipped), you can now time 15 minutes in 15 minutes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796633"/>
            <a:ext cx="8337133" cy="7487842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</a:t>
            </a:fld>
            <a:endParaRPr spc="15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875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557471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Farook’s Revenue Projection</a:t>
            </a: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endParaRPr lang="en-US" sz="300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Top-Down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TAM</a:t>
            </a:r>
          </a:p>
          <a:p>
            <a:pPr marL="3347720" marR="3199130" lvl="2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Total $ spent on Halal food in union square area</a:t>
            </a:r>
          </a:p>
          <a:p>
            <a:pPr marL="3347720" marR="3199130" lvl="2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Adjust for future price increases as well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Market Share – Current market share adjusted for your expected changes</a:t>
            </a:r>
          </a:p>
          <a:p>
            <a:pPr marL="2433320" marR="3199130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endParaRPr lang="en-US" sz="3300" dirty="0">
              <a:latin typeface="Garamond"/>
              <a:cs typeface="Garamond"/>
            </a:endParaRPr>
          </a:p>
          <a:p>
            <a:pPr marL="2433320" marR="3199130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Bottom-Up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Units Sold – Project out future units sold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Price Per Unit – Project out future price increases and mix shifts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30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19223070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04964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Operating Leverage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05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spc="-50" dirty="0">
                <a:latin typeface="Garamond"/>
                <a:cs typeface="Garamond"/>
              </a:rPr>
              <a:t>Fixed vs. Variable Costs</a:t>
            </a: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spc="-50" dirty="0">
                <a:latin typeface="Garamond"/>
                <a:cs typeface="Garamond"/>
              </a:rPr>
              <a:t>If I have $100 in revenue, and $50 in costs, profit of $50</a:t>
            </a: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endParaRPr lang="en-US" sz="3300" spc="-5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spc="-50" dirty="0">
                <a:latin typeface="Garamond"/>
                <a:cs typeface="Garamond"/>
              </a:rPr>
              <a:t>Revenue increases 10%</a:t>
            </a: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spc="-50" dirty="0">
                <a:latin typeface="Garamond"/>
                <a:cs typeface="Garamond"/>
              </a:rPr>
              <a:t>If all my costs are fixed what happens to profit?</a:t>
            </a: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spc="-50" dirty="0">
                <a:latin typeface="Garamond"/>
                <a:cs typeface="Garamond"/>
              </a:rPr>
              <a:t>How about if they are variable?</a:t>
            </a: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endParaRPr sz="3300" dirty="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31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41799893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557471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FCF Conversion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05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If EBIT is $100, and FCF is $60</a:t>
            </a: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What is FCF conversion?</a:t>
            </a: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endParaRPr lang="en-US" sz="330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Think back to the formula</a:t>
            </a: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The primary factor here is </a:t>
            </a:r>
            <a:r>
              <a:rPr lang="en-US" sz="3300" dirty="0" err="1">
                <a:latin typeface="Garamond"/>
                <a:cs typeface="Garamond"/>
              </a:rPr>
              <a:t>CapEx</a:t>
            </a:r>
            <a:endParaRPr lang="en-US" sz="330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Maintenance </a:t>
            </a:r>
            <a:r>
              <a:rPr lang="en-US" sz="3300" dirty="0" err="1">
                <a:latin typeface="Garamond"/>
                <a:cs typeface="Garamond"/>
              </a:rPr>
              <a:t>CapEx</a:t>
            </a:r>
            <a:endParaRPr lang="en-US" sz="3300" dirty="0">
              <a:latin typeface="Garamond"/>
              <a:cs typeface="Garamond"/>
            </a:endParaRP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 err="1">
                <a:latin typeface="Garamond"/>
                <a:cs typeface="Garamond"/>
              </a:rPr>
              <a:t>CapEx</a:t>
            </a:r>
            <a:r>
              <a:rPr lang="en-US" sz="3300" dirty="0">
                <a:latin typeface="Garamond"/>
                <a:cs typeface="Garamond"/>
              </a:rPr>
              <a:t> to maintain the cart for Farook</a:t>
            </a:r>
          </a:p>
          <a:p>
            <a:pPr marL="2433320" marR="3199130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Growth </a:t>
            </a:r>
            <a:r>
              <a:rPr lang="en-US" sz="3300" dirty="0" err="1">
                <a:latin typeface="Garamond"/>
                <a:cs typeface="Garamond"/>
              </a:rPr>
              <a:t>CapEx</a:t>
            </a:r>
            <a:endParaRPr lang="en-US" sz="3300" dirty="0">
              <a:latin typeface="Garamond"/>
              <a:cs typeface="Garamond"/>
            </a:endParaRP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 err="1">
                <a:latin typeface="Garamond"/>
                <a:cs typeface="Garamond"/>
              </a:rPr>
              <a:t>CapEx</a:t>
            </a:r>
            <a:r>
              <a:rPr lang="en-US" sz="3300" dirty="0">
                <a:latin typeface="Garamond"/>
                <a:cs typeface="Garamond"/>
              </a:rPr>
              <a:t> if Farook plans on building a new cart somewhere else</a:t>
            </a: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endParaRPr sz="3300" dirty="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32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4411936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sz="4950" b="1" spc="180" dirty="0">
                <a:latin typeface="Garamond"/>
                <a:cs typeface="Garamond"/>
              </a:rPr>
              <a:t>Ter</a:t>
            </a:r>
            <a:r>
              <a:rPr sz="4950" b="1" spc="-525" dirty="0">
                <a:latin typeface="Garamond"/>
                <a:cs typeface="Garamond"/>
              </a:rPr>
              <a:t> </a:t>
            </a:r>
            <a:r>
              <a:rPr sz="4950" b="1" spc="385" dirty="0">
                <a:latin typeface="Garamond"/>
                <a:cs typeface="Garamond"/>
              </a:rPr>
              <a:t>minal	</a:t>
            </a:r>
            <a:r>
              <a:rPr sz="4950" b="1" spc="295" dirty="0">
                <a:latin typeface="Garamond"/>
                <a:cs typeface="Garamond"/>
              </a:rPr>
              <a:t>Value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05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sz="3300" spc="-50" dirty="0">
                <a:latin typeface="Garamond"/>
                <a:cs typeface="Garamond"/>
              </a:rPr>
              <a:t>Value</a:t>
            </a:r>
            <a:r>
              <a:rPr sz="3300" spc="5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of	</a:t>
            </a:r>
            <a:r>
              <a:rPr sz="3300" dirty="0">
                <a:latin typeface="Garamond"/>
                <a:cs typeface="Garamond"/>
              </a:rPr>
              <a:t>a </a:t>
            </a:r>
            <a:r>
              <a:rPr sz="3300" spc="-5" dirty="0">
                <a:latin typeface="Garamond"/>
                <a:cs typeface="Garamond"/>
              </a:rPr>
              <a:t>business </a:t>
            </a:r>
            <a:r>
              <a:rPr sz="3300" spc="-10" dirty="0">
                <a:latin typeface="Garamond"/>
                <a:cs typeface="Garamond"/>
              </a:rPr>
              <a:t>beyond </a:t>
            </a:r>
            <a:r>
              <a:rPr sz="3300" dirty="0">
                <a:latin typeface="Garamond"/>
                <a:cs typeface="Garamond"/>
              </a:rPr>
              <a:t>the forecast </a:t>
            </a:r>
            <a:r>
              <a:rPr sz="3300" spc="-5" dirty="0">
                <a:latin typeface="Garamond"/>
                <a:cs typeface="Garamond"/>
              </a:rPr>
              <a:t>period</a:t>
            </a:r>
            <a:r>
              <a:rPr sz="3300" spc="-165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when  </a:t>
            </a:r>
            <a:r>
              <a:rPr sz="3300" dirty="0">
                <a:latin typeface="Garamond"/>
                <a:cs typeface="Garamond"/>
              </a:rPr>
              <a:t>future cash flows </a:t>
            </a:r>
            <a:r>
              <a:rPr sz="3300" spc="-40" dirty="0">
                <a:latin typeface="Garamond"/>
                <a:cs typeface="Garamond"/>
              </a:rPr>
              <a:t>can’t </a:t>
            </a:r>
            <a:r>
              <a:rPr sz="3300" spc="-5" dirty="0">
                <a:latin typeface="Garamond"/>
                <a:cs typeface="Garamond"/>
              </a:rPr>
              <a:t>be</a:t>
            </a:r>
            <a:r>
              <a:rPr sz="3300" spc="-9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estimated</a:t>
            </a:r>
            <a:endParaRPr sz="33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"/>
            </a:pPr>
            <a:endParaRPr sz="3500">
              <a:latin typeface="Garamond"/>
              <a:cs typeface="Garamond"/>
            </a:endParaRPr>
          </a:p>
          <a:p>
            <a:pPr marL="2433320" indent="-473075">
              <a:lnSpc>
                <a:spcPct val="100000"/>
              </a:lnSpc>
              <a:buFont typeface="Wingdings"/>
              <a:buChar char=""/>
              <a:tabLst>
                <a:tab pos="2433955" algn="l"/>
              </a:tabLst>
            </a:pPr>
            <a:r>
              <a:rPr sz="3300" spc="-5" dirty="0">
                <a:latin typeface="Garamond"/>
                <a:cs typeface="Garamond"/>
              </a:rPr>
              <a:t>Assumes </a:t>
            </a:r>
            <a:r>
              <a:rPr sz="3300" dirty="0">
                <a:latin typeface="Garamond"/>
                <a:cs typeface="Garamond"/>
              </a:rPr>
              <a:t>that a </a:t>
            </a:r>
            <a:r>
              <a:rPr sz="3300" spc="-5" dirty="0">
                <a:latin typeface="Garamond"/>
                <a:cs typeface="Garamond"/>
              </a:rPr>
              <a:t>company will </a:t>
            </a:r>
            <a:r>
              <a:rPr sz="3300" spc="5" dirty="0">
                <a:latin typeface="Garamond"/>
                <a:cs typeface="Garamond"/>
              </a:rPr>
              <a:t>grow </a:t>
            </a:r>
            <a:r>
              <a:rPr sz="3300" dirty="0">
                <a:latin typeface="Garamond"/>
                <a:cs typeface="Garamond"/>
              </a:rPr>
              <a:t>into</a:t>
            </a:r>
            <a:r>
              <a:rPr sz="3300" spc="-15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perpetuity</a:t>
            </a:r>
            <a:endParaRPr sz="33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Wingdings"/>
              <a:buChar char=""/>
            </a:pPr>
            <a:endParaRPr sz="3500">
              <a:latin typeface="Garamond"/>
              <a:cs typeface="Garamond"/>
            </a:endParaRPr>
          </a:p>
          <a:p>
            <a:pPr marL="2433320" indent="-473075">
              <a:lnSpc>
                <a:spcPct val="100000"/>
              </a:lnSpc>
              <a:buFont typeface="Wingdings"/>
              <a:buChar char=""/>
              <a:tabLst>
                <a:tab pos="2433955" algn="l"/>
                <a:tab pos="8098155" algn="l"/>
              </a:tabLst>
            </a:pPr>
            <a:r>
              <a:rPr sz="3300" spc="-5" dirty="0">
                <a:latin typeface="Garamond"/>
                <a:cs typeface="Garamond"/>
              </a:rPr>
              <a:t>Can </a:t>
            </a:r>
            <a:r>
              <a:rPr sz="3300" spc="5" dirty="0">
                <a:latin typeface="Garamond"/>
                <a:cs typeface="Garamond"/>
              </a:rPr>
              <a:t>represent </a:t>
            </a:r>
            <a:r>
              <a:rPr sz="3300" dirty="0">
                <a:latin typeface="Garamond"/>
                <a:cs typeface="Garamond"/>
              </a:rPr>
              <a:t>a significant</a:t>
            </a:r>
            <a:r>
              <a:rPr sz="3300" spc="-100" dirty="0">
                <a:latin typeface="Garamond"/>
                <a:cs typeface="Garamond"/>
              </a:rPr>
              <a:t> </a:t>
            </a:r>
            <a:r>
              <a:rPr sz="3300" spc="10" dirty="0">
                <a:latin typeface="Garamond"/>
                <a:cs typeface="Garamond"/>
              </a:rPr>
              <a:t>part</a:t>
            </a:r>
            <a:r>
              <a:rPr sz="3300" spc="-25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of	</a:t>
            </a:r>
            <a:r>
              <a:rPr sz="3300" dirty="0">
                <a:latin typeface="Garamond"/>
                <a:cs typeface="Garamond"/>
              </a:rPr>
              <a:t>the </a:t>
            </a:r>
            <a:r>
              <a:rPr sz="3300" spc="-20" dirty="0">
                <a:latin typeface="Garamond"/>
                <a:cs typeface="Garamond"/>
              </a:rPr>
              <a:t>value </a:t>
            </a:r>
            <a:r>
              <a:rPr sz="3300" dirty="0">
                <a:latin typeface="Garamond"/>
                <a:cs typeface="Garamond"/>
              </a:rPr>
              <a:t>in a</a:t>
            </a:r>
            <a:r>
              <a:rPr sz="3300" spc="-3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DCF</a:t>
            </a:r>
            <a:endParaRPr sz="330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33</a:t>
            </a:fld>
            <a:endParaRPr spc="15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875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5002652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lang="en-US"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Discount Rates </a:t>
            </a:r>
            <a:endParaRPr lang="en-US"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US" sz="605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Typically you’re </a:t>
            </a:r>
            <a:r>
              <a:rPr lang="en-US" sz="3300" b="1" dirty="0">
                <a:latin typeface="Garamond"/>
                <a:cs typeface="Garamond"/>
              </a:rPr>
              <a:t>weighted average cost of capital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Reflects TVM, risk, and required rate of return 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endParaRPr lang="en-US" sz="3300" dirty="0">
              <a:latin typeface="Garamond"/>
              <a:cs typeface="Garamond"/>
            </a:endParaRPr>
          </a:p>
          <a:p>
            <a:pPr marL="2433320" marR="3199130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Measured by weighted average </a:t>
            </a:r>
            <a:r>
              <a:rPr lang="en-US" sz="3300" b="1" dirty="0">
                <a:latin typeface="Garamond"/>
                <a:cs typeface="Garamond"/>
              </a:rPr>
              <a:t>cost of equity </a:t>
            </a:r>
            <a:r>
              <a:rPr lang="en-US" sz="3300" dirty="0">
                <a:latin typeface="Garamond"/>
                <a:cs typeface="Garamond"/>
              </a:rPr>
              <a:t>and </a:t>
            </a:r>
            <a:r>
              <a:rPr lang="en-US" sz="3300" b="1" dirty="0">
                <a:latin typeface="Garamond"/>
                <a:cs typeface="Garamond"/>
              </a:rPr>
              <a:t>cost of debt</a:t>
            </a:r>
            <a:r>
              <a:rPr lang="en-US" sz="3300" dirty="0">
                <a:latin typeface="Garamond"/>
                <a:cs typeface="Garamond"/>
              </a:rPr>
              <a:t> 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34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17765285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3986989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Ways to Project Terminal Value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US" sz="6050" dirty="0">
              <a:latin typeface="Garamond"/>
              <a:cs typeface="Garamond"/>
            </a:endParaRP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Multiple method: </a:t>
            </a:r>
            <a:r>
              <a:rPr lang="en-US" sz="3300" dirty="0">
                <a:latin typeface="Garamond"/>
                <a:cs typeface="Garamond"/>
              </a:rPr>
              <a:t>Apply a multiple to final year’s projection of EBITDA </a:t>
            </a: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Gordon Growth Model: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35</a:t>
            </a:fld>
            <a:endParaRPr spc="15" dirty="0"/>
          </a:p>
        </p:txBody>
      </p:sp>
      <p:pic>
        <p:nvPicPr>
          <p:cNvPr id="2050" name="Picture 2" descr="Gordon Growth Model -Valuing a Company with Python - Coding is Fun">
            <a:extLst>
              <a:ext uri="{FF2B5EF4-FFF2-40B4-BE49-F238E27FC236}">
                <a16:creationId xmlns:a16="http://schemas.microsoft.com/office/drawing/2014/main" id="{2DD4A4F9-4474-4C7A-927C-6D8C25ADD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977" y="6272540"/>
            <a:ext cx="5366396" cy="200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4638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04964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How are the two methods connected?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US" sz="6050" dirty="0">
              <a:latin typeface="Garamond"/>
              <a:cs typeface="Garamond"/>
            </a:endParaRP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dirty="0">
                <a:latin typeface="Garamond"/>
                <a:cs typeface="Garamond"/>
              </a:rPr>
              <a:t>Farook produces $20k per year in EBITDA and $10k per year in FCF</a:t>
            </a: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endParaRPr lang="en-US" sz="3300" dirty="0">
              <a:latin typeface="Garamond"/>
              <a:cs typeface="Garamond"/>
            </a:endParaRP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dirty="0">
                <a:latin typeface="Garamond"/>
                <a:cs typeface="Garamond"/>
              </a:rPr>
              <a:t>Multiples Method: Comparable Halal Carts to Farook in 5 years are being valued at 10x EBITDA</a:t>
            </a: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endParaRPr lang="en-US" sz="3300" dirty="0">
              <a:latin typeface="Garamond"/>
              <a:cs typeface="Garamond"/>
            </a:endParaRP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dirty="0">
                <a:latin typeface="Garamond"/>
                <a:cs typeface="Garamond"/>
              </a:rPr>
              <a:t>This implies valuation of 200k for Farook in 5 years</a:t>
            </a: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endParaRPr lang="en-US" sz="3300" dirty="0">
              <a:latin typeface="Garamond"/>
              <a:cs typeface="Garamond"/>
            </a:endParaRP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dirty="0">
                <a:latin typeface="Garamond"/>
                <a:cs typeface="Garamond"/>
              </a:rPr>
              <a:t>Gordon Growth Method: To get to 200k in valuation with 10k in FCF, at an 8% discount rate, what is the implied growth rate?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36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18145956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7FF1625-6018-0746-8BA8-E23E139D8CE1}"/>
              </a:ext>
            </a:extLst>
          </p:cNvPr>
          <p:cNvSpPr/>
          <p:nvPr/>
        </p:nvSpPr>
        <p:spPr>
          <a:xfrm>
            <a:off x="0" y="1459014"/>
            <a:ext cx="20096248" cy="2299323"/>
          </a:xfrm>
          <a:prstGeom prst="rect">
            <a:avLst/>
          </a:prstGeom>
          <a:solidFill>
            <a:srgbClr val="3E587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4" dirty="0">
              <a:latin typeface="Lato Light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4B3F82-F286-AD4A-BEE1-4BC3078E4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95" y="219653"/>
            <a:ext cx="2693547" cy="861935"/>
          </a:xfrm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99D9D17-C84E-7643-94D7-ECC1209407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alphaModFix amt="81000"/>
          </a:blip>
          <a:srcRect t="31700" b="31700"/>
          <a:stretch>
            <a:fillRect/>
          </a:stretch>
        </p:blipFill>
        <p:spPr>
          <a:xfrm>
            <a:off x="-7852" y="1436328"/>
            <a:ext cx="20104100" cy="2299369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257F642-A47C-314F-A0E0-7B27689B0331}"/>
              </a:ext>
            </a:extLst>
          </p:cNvPr>
          <p:cNvSpPr txBox="1"/>
          <p:nvPr/>
        </p:nvSpPr>
        <p:spPr>
          <a:xfrm>
            <a:off x="7849519" y="4158481"/>
            <a:ext cx="4455836" cy="85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946" b="1" spc="495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Calibri" panose="020F0502020204030204" pitchFamily="34" charset="0"/>
              </a:rPr>
              <a:t>Get in Touch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84D708-A4A6-2B48-86B8-AF37ECA062F7}"/>
              </a:ext>
            </a:extLst>
          </p:cNvPr>
          <p:cNvCxnSpPr/>
          <p:nvPr/>
        </p:nvCxnSpPr>
        <p:spPr>
          <a:xfrm>
            <a:off x="7965192" y="5265091"/>
            <a:ext cx="422445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8A487D6-5338-D441-B4CA-C27307B03263}"/>
              </a:ext>
            </a:extLst>
          </p:cNvPr>
          <p:cNvSpPr/>
          <p:nvPr/>
        </p:nvSpPr>
        <p:spPr>
          <a:xfrm>
            <a:off x="3109856" y="5603276"/>
            <a:ext cx="13935124" cy="5175631"/>
          </a:xfrm>
          <a:prstGeom prst="rect">
            <a:avLst/>
          </a:prstGeom>
          <a:noFill/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Feel free to reach out to us over Facebook or email if you have any questions</a:t>
            </a:r>
          </a:p>
          <a:p>
            <a:pPr algn="ctr"/>
            <a:endParaRPr lang="en-US" sz="3298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  <a:hlinkClick r:id="" action="ppaction://noaction"/>
            </a:endParaRPr>
          </a:p>
          <a:p>
            <a:pPr algn="ctr"/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hlinkClick r:id="" action="ppaction://noaction"/>
              </a:rPr>
              <a:t>www.quantfsnyu.com</a:t>
            </a:r>
            <a:endParaRPr lang="en-US" sz="3298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  <a:p>
            <a:pPr algn="ctr"/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    quantfsnyu@gmail.com	</a:t>
            </a:r>
          </a:p>
          <a:p>
            <a:pPr algn="ctr"/>
            <a:endParaRPr lang="en-US" sz="3298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471145" indent="-471145">
              <a:buFont typeface="Arial" charset="0"/>
              <a:buChar char="•"/>
            </a:pP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President – Ram </a:t>
            </a:r>
            <a:r>
              <a:rPr lang="en-US" sz="3298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Ramanathan 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(</a:t>
            </a:r>
            <a:r>
              <a:rPr lang="en-US" sz="3298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hlinkClick r:id="rId5"/>
              </a:rPr>
              <a:t>rer407@stern.nyu.edu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</a:p>
          <a:p>
            <a:pPr marL="471145" indent="-471145">
              <a:buFont typeface="Arial" charset="0"/>
              <a:buChar char="•"/>
            </a:pP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Vice-President – Alex Poon (</a:t>
            </a:r>
            <a:r>
              <a:rPr lang="en-US" sz="3298" dirty="0" err="1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hlinkClick r:id="rId6"/>
              </a:rPr>
              <a:t>alex.poon@stern.nyu.edu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</a:p>
          <a:p>
            <a:pPr marL="471145" indent="-471145">
              <a:buFont typeface="Arial" charset="0"/>
              <a:buChar char="•"/>
            </a:pP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Co – Head of All Portfolios – Connor Sheehy (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hlinkClick r:id="rId7"/>
              </a:rPr>
              <a:t>connor.sheehy@stern.nyu.edu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</a:p>
          <a:p>
            <a:pPr marL="471145" indent="-471145">
              <a:buFont typeface="Arial" charset="0"/>
              <a:buChar char="•"/>
            </a:pP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Co – Head of All Portfolios – Kevin Duan (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hlinkClick r:id="rId8"/>
              </a:rPr>
              <a:t>skd359@stern.nyu.edu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</a:p>
          <a:p>
            <a:pPr marL="471145" indent="-471145">
              <a:buFont typeface="Arial" charset="0"/>
              <a:buChar char="•"/>
            </a:pPr>
            <a:endParaRPr lang="en-US" sz="3298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911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3179781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0795" algn="ctr">
              <a:lnSpc>
                <a:spcPct val="100000"/>
              </a:lnSpc>
              <a:tabLst>
                <a:tab pos="2997200" algn="l"/>
              </a:tabLst>
            </a:pPr>
            <a:r>
              <a:rPr sz="4950" b="1" spc="415" dirty="0">
                <a:solidFill>
                  <a:srgbClr val="242424"/>
                </a:solidFill>
                <a:latin typeface="Garamond"/>
                <a:cs typeface="Garamond"/>
              </a:rPr>
              <a:t>Thought	</a:t>
            </a:r>
            <a:r>
              <a:rPr sz="4950" b="1" spc="409" dirty="0">
                <a:solidFill>
                  <a:srgbClr val="242424"/>
                </a:solidFill>
                <a:latin typeface="Garamond"/>
                <a:cs typeface="Garamond"/>
              </a:rPr>
              <a:t>Exercise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800" dirty="0">
              <a:latin typeface="Garamond"/>
              <a:cs typeface="Garamond"/>
            </a:endParaRPr>
          </a:p>
          <a:p>
            <a:pPr marL="2311400" marR="1210310" indent="-472440">
              <a:lnSpc>
                <a:spcPct val="100699"/>
              </a:lnSpc>
              <a:buFont typeface="Wingdings"/>
              <a:buChar char=""/>
              <a:tabLst>
                <a:tab pos="2312035" algn="l"/>
                <a:tab pos="7350125" algn="l"/>
                <a:tab pos="7424420" algn="l"/>
              </a:tabLst>
            </a:pPr>
            <a:r>
              <a:rPr lang="en-US" sz="2950" spc="-5" dirty="0">
                <a:latin typeface="Garamond"/>
                <a:cs typeface="Garamond"/>
              </a:rPr>
              <a:t>How much would you pay for Farook’s Halal cart? Walk us through how you would think about this.</a:t>
            </a:r>
            <a:endParaRPr sz="2950" dirty="0">
              <a:latin typeface="Garamond"/>
              <a:cs typeface="Garamond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4</a:t>
            </a:fld>
            <a:endParaRPr spc="15" dirty="0"/>
          </a:p>
        </p:txBody>
      </p:sp>
      <p:pic>
        <p:nvPicPr>
          <p:cNvPr id="1028" name="Picture 4" descr="Image result for farook's halal cart">
            <a:extLst>
              <a:ext uri="{FF2B5EF4-FFF2-40B4-BE49-F238E27FC236}">
                <a16:creationId xmlns:a16="http://schemas.microsoft.com/office/drawing/2014/main" id="{90B5A392-7B88-3A4F-AE56-6D2942F94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410" y="5349875"/>
            <a:ext cx="4815840" cy="40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4"/>
              <a:ext cx="20104099" cy="1130712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59612" y="0"/>
              <a:ext cx="8382634" cy="11307445"/>
            </a:xfrm>
            <a:custGeom>
              <a:avLst/>
              <a:gdLst/>
              <a:ahLst/>
              <a:cxnLst/>
              <a:rect l="l" t="t" r="r" b="b"/>
              <a:pathLst>
                <a:path w="8382634" h="11307445">
                  <a:moveTo>
                    <a:pt x="8382361" y="0"/>
                  </a:moveTo>
                  <a:lnTo>
                    <a:pt x="0" y="0"/>
                  </a:lnTo>
                  <a:lnTo>
                    <a:pt x="0" y="11307142"/>
                  </a:lnTo>
                  <a:lnTo>
                    <a:pt x="8382361" y="11307142"/>
                  </a:lnTo>
                  <a:lnTo>
                    <a:pt x="8382361" y="0"/>
                  </a:lnTo>
                  <a:close/>
                </a:path>
              </a:pathLst>
            </a:custGeom>
            <a:solidFill>
              <a:srgbClr val="235D8D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13851" y="2281665"/>
            <a:ext cx="611124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99285" algn="l"/>
                <a:tab pos="2754630" algn="l"/>
              </a:tabLst>
            </a:pPr>
            <a:r>
              <a:rPr spc="385" dirty="0">
                <a:solidFill>
                  <a:srgbClr val="FFFFFF"/>
                </a:solidFill>
              </a:rPr>
              <a:t>What	</a:t>
            </a:r>
            <a:r>
              <a:rPr spc="240" dirty="0">
                <a:solidFill>
                  <a:srgbClr val="FFFFFF"/>
                </a:solidFill>
              </a:rPr>
              <a:t>Is	</a:t>
            </a:r>
            <a:r>
              <a:rPr spc="390" dirty="0">
                <a:solidFill>
                  <a:srgbClr val="FFFFFF"/>
                </a:solidFill>
              </a:rPr>
              <a:t>Valuation?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918950" cy="3535679"/>
            <a:chOff x="246244" y="218604"/>
            <a:chExt cx="11918950" cy="3535679"/>
          </a:xfrm>
        </p:grpSpPr>
        <p:sp>
          <p:nvSpPr>
            <p:cNvPr id="7" name="object 7"/>
            <p:cNvSpPr/>
            <p:nvPr/>
          </p:nvSpPr>
          <p:spPr>
            <a:xfrm>
              <a:off x="7940126" y="3743920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7156450" y="4462780"/>
            <a:ext cx="5884545" cy="60432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4505" marR="5080" indent="-472440">
              <a:lnSpc>
                <a:spcPct val="100600"/>
              </a:lnSpc>
              <a:spcBef>
                <a:spcPts val="95"/>
              </a:spcBef>
              <a:buFont typeface="Wingdings"/>
              <a:buChar char=""/>
              <a:tabLst>
                <a:tab pos="485140" algn="l"/>
              </a:tabLst>
            </a:pPr>
            <a:r>
              <a:rPr sz="2950" spc="15" dirty="0">
                <a:solidFill>
                  <a:srgbClr val="FFFFFF"/>
                </a:solidFill>
                <a:latin typeface="Garamond"/>
                <a:cs typeface="Garamond"/>
              </a:rPr>
              <a:t>Determining </a:t>
            </a:r>
            <a:r>
              <a:rPr sz="2950" spc="-5" dirty="0">
                <a:solidFill>
                  <a:srgbClr val="FFFFFF"/>
                </a:solidFill>
                <a:latin typeface="Garamond"/>
                <a:cs typeface="Garamond"/>
              </a:rPr>
              <a:t>how </a:t>
            </a:r>
            <a:r>
              <a:rPr sz="2950" spc="-20" dirty="0">
                <a:solidFill>
                  <a:srgbClr val="FFFFFF"/>
                </a:solidFill>
                <a:latin typeface="Garamond"/>
                <a:cs typeface="Garamond"/>
              </a:rPr>
              <a:t>much 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a </a:t>
            </a: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business 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is  </a:t>
            </a:r>
            <a:r>
              <a:rPr sz="2950" spc="10" dirty="0">
                <a:solidFill>
                  <a:srgbClr val="FFFFFF"/>
                </a:solidFill>
                <a:latin typeface="Garamond"/>
                <a:cs typeface="Garamond"/>
              </a:rPr>
              <a:t>currently </a:t>
            </a: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worth</a:t>
            </a:r>
            <a:endParaRPr sz="2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FFFF"/>
              </a:buClr>
              <a:buFont typeface="Wingdings"/>
              <a:buChar char=""/>
            </a:pPr>
            <a:endParaRPr sz="3150" dirty="0">
              <a:latin typeface="Garamond"/>
              <a:cs typeface="Garamond"/>
            </a:endParaRPr>
          </a:p>
          <a:p>
            <a:pPr marL="484505" marR="1142365" indent="-472440">
              <a:lnSpc>
                <a:spcPct val="100699"/>
              </a:lnSpc>
              <a:buFont typeface="Wingdings"/>
              <a:buChar char=""/>
              <a:tabLst>
                <a:tab pos="485140" algn="l"/>
                <a:tab pos="4272280" algn="l"/>
              </a:tabLst>
            </a:pPr>
            <a:r>
              <a:rPr sz="2950" spc="-65" dirty="0">
                <a:solidFill>
                  <a:srgbClr val="FFFFFF"/>
                </a:solidFill>
                <a:latin typeface="Garamond"/>
                <a:cs typeface="Garamond"/>
              </a:rPr>
              <a:t>R</a:t>
            </a:r>
            <a:r>
              <a:rPr sz="2950" spc="-10" dirty="0">
                <a:solidFill>
                  <a:srgbClr val="FFFFFF"/>
                </a:solidFill>
                <a:latin typeface="Garamond"/>
                <a:cs typeface="Garamond"/>
              </a:rPr>
              <a:t>e</a:t>
            </a: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l</a:t>
            </a:r>
            <a:r>
              <a:rPr sz="2950" spc="-10" dirty="0">
                <a:solidFill>
                  <a:srgbClr val="FFFFFF"/>
                </a:solidFill>
                <a:latin typeface="Garamond"/>
                <a:cs typeface="Garamond"/>
              </a:rPr>
              <a:t>ie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s</a:t>
            </a:r>
            <a:r>
              <a:rPr sz="2950" spc="35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o</a:t>
            </a:r>
            <a:r>
              <a:rPr sz="2950" spc="10" dirty="0">
                <a:solidFill>
                  <a:srgbClr val="FFFFFF"/>
                </a:solidFill>
                <a:latin typeface="Garamond"/>
                <a:cs typeface="Garamond"/>
              </a:rPr>
              <a:t>n </a:t>
            </a: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as</a:t>
            </a:r>
            <a:r>
              <a:rPr sz="2950" spc="10" dirty="0">
                <a:solidFill>
                  <a:srgbClr val="FFFFFF"/>
                </a:solidFill>
                <a:latin typeface="Garamond"/>
                <a:cs typeface="Garamond"/>
              </a:rPr>
              <a:t>s</a:t>
            </a:r>
            <a:r>
              <a:rPr sz="2950" spc="-10" dirty="0">
                <a:solidFill>
                  <a:srgbClr val="FFFFFF"/>
                </a:solidFill>
                <a:latin typeface="Garamond"/>
                <a:cs typeface="Garamond"/>
              </a:rPr>
              <a:t>u</a:t>
            </a:r>
            <a:r>
              <a:rPr sz="2950" spc="15" dirty="0">
                <a:solidFill>
                  <a:srgbClr val="FFFFFF"/>
                </a:solidFill>
                <a:latin typeface="Garamond"/>
                <a:cs typeface="Garamond"/>
              </a:rPr>
              <a:t>m</a:t>
            </a:r>
            <a:r>
              <a:rPr sz="2950" spc="20" dirty="0">
                <a:solidFill>
                  <a:srgbClr val="FFFFFF"/>
                </a:solidFill>
                <a:latin typeface="Garamond"/>
                <a:cs typeface="Garamond"/>
              </a:rPr>
              <a:t>p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tio</a:t>
            </a:r>
            <a:r>
              <a:rPr sz="2950" spc="20" dirty="0">
                <a:solidFill>
                  <a:srgbClr val="FFFFFF"/>
                </a:solidFill>
                <a:latin typeface="Garamond"/>
                <a:cs typeface="Garamond"/>
              </a:rPr>
              <a:t>n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s</a:t>
            </a:r>
            <a:r>
              <a:rPr sz="2950" spc="-4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of</a:t>
            </a: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	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t</a:t>
            </a:r>
            <a:r>
              <a:rPr sz="2950" spc="20" dirty="0">
                <a:solidFill>
                  <a:srgbClr val="FFFFFF"/>
                </a:solidFill>
                <a:latin typeface="Garamond"/>
                <a:cs typeface="Garamond"/>
              </a:rPr>
              <a:t>h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e  business</a:t>
            </a:r>
            <a:endParaRPr sz="2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FFFF"/>
              </a:buClr>
              <a:buFont typeface="Wingdings"/>
              <a:buChar char=""/>
            </a:pPr>
            <a:endParaRPr sz="3150" dirty="0">
              <a:latin typeface="Garamond"/>
              <a:cs typeface="Garamond"/>
            </a:endParaRPr>
          </a:p>
          <a:p>
            <a:pPr marL="484505" marR="584200" indent="-472440">
              <a:lnSpc>
                <a:spcPct val="100600"/>
              </a:lnSpc>
              <a:buFont typeface="Wingdings"/>
              <a:buChar char=""/>
              <a:tabLst>
                <a:tab pos="485140" algn="l"/>
              </a:tabLst>
            </a:pP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Analyzes historical financials 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and  </a:t>
            </a: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projects future</a:t>
            </a:r>
            <a:r>
              <a:rPr sz="2950" spc="3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prospects</a:t>
            </a:r>
            <a:endParaRPr sz="2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FFFF"/>
              </a:buClr>
              <a:buFont typeface="Wingdings"/>
              <a:buChar char=""/>
            </a:pPr>
            <a:endParaRPr sz="3150" dirty="0">
              <a:latin typeface="Garamond"/>
              <a:cs typeface="Garamond"/>
            </a:endParaRPr>
          </a:p>
          <a:p>
            <a:pPr marL="484505" marR="165100" indent="-472440">
              <a:lnSpc>
                <a:spcPct val="100600"/>
              </a:lnSpc>
              <a:buFont typeface="Wingdings"/>
              <a:buChar char=""/>
              <a:tabLst>
                <a:tab pos="485140" algn="l"/>
              </a:tabLst>
            </a:pPr>
            <a:r>
              <a:rPr sz="2950" spc="10" dirty="0">
                <a:solidFill>
                  <a:srgbClr val="FFFFFF"/>
                </a:solidFill>
                <a:latin typeface="Garamond"/>
                <a:cs typeface="Garamond"/>
              </a:rPr>
              <a:t>No </a:t>
            </a: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exact number 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that </a:t>
            </a: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everyone will  </a:t>
            </a:r>
            <a:r>
              <a:rPr sz="2950" spc="15" dirty="0">
                <a:solidFill>
                  <a:srgbClr val="FFFFFF"/>
                </a:solidFill>
                <a:latin typeface="Garamond"/>
                <a:cs typeface="Garamond"/>
              </a:rPr>
              <a:t>agree</a:t>
            </a:r>
            <a:r>
              <a:rPr sz="2950" spc="-5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950" spc="10" dirty="0">
                <a:solidFill>
                  <a:srgbClr val="FFFFFF"/>
                </a:solidFill>
                <a:latin typeface="Garamond"/>
                <a:cs typeface="Garamond"/>
              </a:rPr>
              <a:t>on</a:t>
            </a:r>
            <a:endParaRPr lang="en-US" sz="2950" spc="10" dirty="0">
              <a:solidFill>
                <a:srgbClr val="FFFFFF"/>
              </a:solidFill>
              <a:latin typeface="Garamond"/>
              <a:cs typeface="Garamond"/>
            </a:endParaRPr>
          </a:p>
          <a:p>
            <a:pPr marL="484505" marR="165100" indent="-472440">
              <a:lnSpc>
                <a:spcPct val="100600"/>
              </a:lnSpc>
              <a:buFont typeface="Wingdings"/>
              <a:buChar char=""/>
              <a:tabLst>
                <a:tab pos="485140" algn="l"/>
              </a:tabLst>
            </a:pPr>
            <a:endParaRPr lang="en-US" sz="2950" spc="10" dirty="0">
              <a:solidFill>
                <a:srgbClr val="FFFFFF"/>
              </a:solidFill>
              <a:latin typeface="Garamond"/>
              <a:cs typeface="Garamond"/>
            </a:endParaRPr>
          </a:p>
          <a:p>
            <a:pPr marL="484505" marR="165100" indent="-472440">
              <a:lnSpc>
                <a:spcPct val="100600"/>
              </a:lnSpc>
              <a:buFont typeface="Wingdings"/>
              <a:buChar char=""/>
              <a:tabLst>
                <a:tab pos="485140" algn="l"/>
              </a:tabLst>
            </a:pPr>
            <a:r>
              <a:rPr lang="en-US" sz="2950" spc="10" dirty="0">
                <a:solidFill>
                  <a:srgbClr val="FFFFFF"/>
                </a:solidFill>
                <a:latin typeface="Garamond"/>
                <a:cs typeface="Garamond"/>
              </a:rPr>
              <a:t>Art, not a science</a:t>
            </a:r>
            <a:endParaRPr sz="2950" dirty="0">
              <a:latin typeface="Garamond"/>
              <a:cs typeface="Garamond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5</a:t>
            </a:fld>
            <a:endParaRPr spc="1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4"/>
              <a:ext cx="20104099" cy="1130712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59612" y="0"/>
              <a:ext cx="8382634" cy="11307445"/>
            </a:xfrm>
            <a:custGeom>
              <a:avLst/>
              <a:gdLst/>
              <a:ahLst/>
              <a:cxnLst/>
              <a:rect l="l" t="t" r="r" b="b"/>
              <a:pathLst>
                <a:path w="8382634" h="11307445">
                  <a:moveTo>
                    <a:pt x="8382361" y="0"/>
                  </a:moveTo>
                  <a:lnTo>
                    <a:pt x="0" y="0"/>
                  </a:lnTo>
                  <a:lnTo>
                    <a:pt x="0" y="11307142"/>
                  </a:lnTo>
                  <a:lnTo>
                    <a:pt x="8382361" y="11307142"/>
                  </a:lnTo>
                  <a:lnTo>
                    <a:pt x="8382361" y="0"/>
                  </a:lnTo>
                  <a:close/>
                </a:path>
              </a:pathLst>
            </a:custGeom>
            <a:solidFill>
              <a:srgbClr val="235D8D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107386" y="3816075"/>
            <a:ext cx="5887085" cy="22974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854960" algn="l"/>
              </a:tabLst>
            </a:pPr>
            <a:r>
              <a:rPr lang="en-US" spc="434" dirty="0">
                <a:solidFill>
                  <a:srgbClr val="FFFFFF"/>
                </a:solidFill>
              </a:rPr>
              <a:t>What are the primary types of valuation?</a:t>
            </a:r>
            <a:endParaRPr spc="-5" dirty="0">
              <a:solidFill>
                <a:srgbClr val="FFFFFF"/>
              </a:solidFill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767820" cy="6136005"/>
            <a:chOff x="246244" y="218604"/>
            <a:chExt cx="11767820" cy="6136005"/>
          </a:xfrm>
        </p:grpSpPr>
        <p:sp>
          <p:nvSpPr>
            <p:cNvPr id="7" name="object 7"/>
            <p:cNvSpPr/>
            <p:nvPr/>
          </p:nvSpPr>
          <p:spPr>
            <a:xfrm>
              <a:off x="7789364" y="6344563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6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881827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982055" y="2420639"/>
            <a:ext cx="613092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tabLst>
                <a:tab pos="2141855" algn="l"/>
                <a:tab pos="3099435" algn="l"/>
              </a:tabLst>
            </a:pPr>
            <a:r>
              <a:rPr spc="345" dirty="0">
                <a:solidFill>
                  <a:srgbClr val="242424"/>
                </a:solidFill>
              </a:rPr>
              <a:t>T</a:t>
            </a:r>
            <a:r>
              <a:rPr spc="480" dirty="0">
                <a:solidFill>
                  <a:srgbClr val="242424"/>
                </a:solidFill>
              </a:rPr>
              <a:t>ype</a:t>
            </a:r>
            <a:r>
              <a:rPr spc="-5" dirty="0">
                <a:solidFill>
                  <a:srgbClr val="242424"/>
                </a:solidFill>
              </a:rPr>
              <a:t>s</a:t>
            </a:r>
            <a:r>
              <a:rPr dirty="0">
                <a:solidFill>
                  <a:srgbClr val="242424"/>
                </a:solidFill>
              </a:rPr>
              <a:t>	</a:t>
            </a:r>
            <a:r>
              <a:rPr spc="475" dirty="0">
                <a:solidFill>
                  <a:srgbClr val="242424"/>
                </a:solidFill>
              </a:rPr>
              <a:t>o</a:t>
            </a:r>
            <a:r>
              <a:rPr spc="-5" dirty="0">
                <a:solidFill>
                  <a:srgbClr val="242424"/>
                </a:solidFill>
              </a:rPr>
              <a:t>f</a:t>
            </a:r>
            <a:r>
              <a:rPr dirty="0">
                <a:solidFill>
                  <a:srgbClr val="242424"/>
                </a:solidFill>
              </a:rPr>
              <a:t>	</a:t>
            </a:r>
            <a:r>
              <a:rPr spc="35" dirty="0">
                <a:solidFill>
                  <a:srgbClr val="242424"/>
                </a:solidFill>
              </a:rPr>
              <a:t>V</a:t>
            </a:r>
            <a:r>
              <a:rPr spc="484" dirty="0">
                <a:solidFill>
                  <a:srgbClr val="242424"/>
                </a:solidFill>
              </a:rPr>
              <a:t>a</a:t>
            </a:r>
            <a:r>
              <a:rPr spc="480" dirty="0">
                <a:solidFill>
                  <a:srgbClr val="242424"/>
                </a:solidFill>
              </a:rPr>
              <a:t>lu</a:t>
            </a:r>
            <a:r>
              <a:rPr spc="484" dirty="0">
                <a:solidFill>
                  <a:srgbClr val="242424"/>
                </a:solidFill>
              </a:rPr>
              <a:t>a</a:t>
            </a:r>
            <a:r>
              <a:rPr spc="480" dirty="0">
                <a:solidFill>
                  <a:srgbClr val="242424"/>
                </a:solidFill>
              </a:rPr>
              <a:t>t</a:t>
            </a:r>
            <a:r>
              <a:rPr spc="475" dirty="0">
                <a:solidFill>
                  <a:srgbClr val="242424"/>
                </a:solidFill>
              </a:rPr>
              <a:t>io</a:t>
            </a:r>
            <a:r>
              <a:rPr spc="-5" dirty="0">
                <a:solidFill>
                  <a:srgbClr val="242424"/>
                </a:solidFill>
              </a:rPr>
              <a:t>n</a:t>
            </a:r>
          </a:p>
        </p:txBody>
      </p:sp>
      <p:sp>
        <p:nvSpPr>
          <p:cNvPr id="7" name="object 7"/>
          <p:cNvSpPr/>
          <p:nvPr/>
        </p:nvSpPr>
        <p:spPr>
          <a:xfrm>
            <a:off x="7965254" y="3552955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806059" y="4314376"/>
            <a:ext cx="11176000" cy="4550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72440" indent="-473075">
              <a:lnSpc>
                <a:spcPct val="100000"/>
              </a:lnSpc>
              <a:spcBef>
                <a:spcPts val="105"/>
              </a:spcBef>
              <a:buFont typeface="Wingdings"/>
              <a:buChar char=""/>
              <a:tabLst>
                <a:tab pos="473075" algn="l"/>
                <a:tab pos="3399790" algn="l"/>
              </a:tabLst>
            </a:pPr>
            <a:r>
              <a:rPr sz="3300" dirty="0">
                <a:latin typeface="Garamond"/>
                <a:cs typeface="Garamond"/>
              </a:rPr>
              <a:t>2 </a:t>
            </a:r>
            <a:r>
              <a:rPr sz="3300" spc="-5" dirty="0">
                <a:latin typeface="Garamond"/>
                <a:cs typeface="Garamond"/>
              </a:rPr>
              <a:t>Major</a:t>
            </a:r>
            <a:r>
              <a:rPr sz="3300" spc="5" dirty="0">
                <a:latin typeface="Garamond"/>
                <a:cs typeface="Garamond"/>
              </a:rPr>
              <a:t> </a:t>
            </a:r>
            <a:r>
              <a:rPr sz="3300" spc="-45" dirty="0">
                <a:latin typeface="Garamond"/>
                <a:cs typeface="Garamond"/>
              </a:rPr>
              <a:t>Types</a:t>
            </a:r>
            <a:r>
              <a:rPr sz="3300" spc="-40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of	</a:t>
            </a:r>
            <a:r>
              <a:rPr sz="3300" spc="-25" dirty="0">
                <a:latin typeface="Garamond"/>
                <a:cs typeface="Garamond"/>
              </a:rPr>
              <a:t>Valuation</a:t>
            </a:r>
            <a:endParaRPr sz="33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"/>
            </a:pPr>
            <a:endParaRPr sz="3500">
              <a:latin typeface="Garamond"/>
              <a:cs typeface="Garamond"/>
            </a:endParaRPr>
          </a:p>
          <a:p>
            <a:pPr marL="1226185" lvl="1" indent="-473075">
              <a:lnSpc>
                <a:spcPts val="3960"/>
              </a:lnSpc>
              <a:buFont typeface="Arial"/>
              <a:buChar char="•"/>
              <a:tabLst>
                <a:tab pos="1226185" algn="l"/>
                <a:tab pos="1226820" algn="l"/>
              </a:tabLst>
            </a:pPr>
            <a:r>
              <a:rPr sz="3300" b="1" spc="-20" dirty="0">
                <a:latin typeface="Garamond"/>
                <a:cs typeface="Garamond"/>
              </a:rPr>
              <a:t>Relative</a:t>
            </a:r>
            <a:r>
              <a:rPr sz="3300" b="1" spc="-25" dirty="0">
                <a:latin typeface="Garamond"/>
                <a:cs typeface="Garamond"/>
              </a:rPr>
              <a:t> </a:t>
            </a:r>
            <a:r>
              <a:rPr sz="3300" b="1" spc="-35" dirty="0">
                <a:latin typeface="Garamond"/>
                <a:cs typeface="Garamond"/>
              </a:rPr>
              <a:t>Valuation</a:t>
            </a:r>
            <a:endParaRPr sz="3300">
              <a:latin typeface="Garamond"/>
              <a:cs typeface="Garamond"/>
            </a:endParaRPr>
          </a:p>
          <a:p>
            <a:pPr marL="1979930" marR="1039494" lvl="2" indent="-472440">
              <a:lnSpc>
                <a:spcPts val="3960"/>
              </a:lnSpc>
              <a:spcBef>
                <a:spcPts val="130"/>
              </a:spcBef>
              <a:buFont typeface="Wingdings"/>
              <a:buChar char=""/>
              <a:tabLst>
                <a:tab pos="1979930" algn="l"/>
                <a:tab pos="1980564" algn="l"/>
              </a:tabLst>
            </a:pPr>
            <a:r>
              <a:rPr sz="3300" spc="-40" dirty="0">
                <a:latin typeface="Garamond"/>
                <a:cs typeface="Garamond"/>
              </a:rPr>
              <a:t>Values </a:t>
            </a:r>
            <a:r>
              <a:rPr sz="3300" dirty="0">
                <a:latin typeface="Garamond"/>
                <a:cs typeface="Garamond"/>
              </a:rPr>
              <a:t>a company </a:t>
            </a:r>
            <a:r>
              <a:rPr sz="3300" spc="-20" dirty="0">
                <a:latin typeface="Garamond"/>
                <a:cs typeface="Garamond"/>
              </a:rPr>
              <a:t>by </a:t>
            </a:r>
            <a:r>
              <a:rPr sz="3300" dirty="0">
                <a:latin typeface="Garamond"/>
                <a:cs typeface="Garamond"/>
              </a:rPr>
              <a:t>comparing it to </a:t>
            </a:r>
            <a:r>
              <a:rPr sz="3300" spc="-5" dirty="0">
                <a:latin typeface="Garamond"/>
                <a:cs typeface="Garamond"/>
              </a:rPr>
              <a:t>other</a:t>
            </a:r>
            <a:r>
              <a:rPr sz="3300" spc="-114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similar  companies </a:t>
            </a:r>
            <a:r>
              <a:rPr sz="3300" dirty="0">
                <a:latin typeface="Garamond"/>
                <a:cs typeface="Garamond"/>
              </a:rPr>
              <a:t>in the same</a:t>
            </a:r>
            <a:r>
              <a:rPr sz="3300" spc="-105" dirty="0">
                <a:latin typeface="Garamond"/>
                <a:cs typeface="Garamond"/>
              </a:rPr>
              <a:t> </a:t>
            </a:r>
            <a:r>
              <a:rPr sz="3300" spc="10" dirty="0">
                <a:latin typeface="Garamond"/>
                <a:cs typeface="Garamond"/>
              </a:rPr>
              <a:t>industry</a:t>
            </a:r>
            <a:endParaRPr sz="3300">
              <a:latin typeface="Garamond"/>
              <a:cs typeface="Garamond"/>
            </a:endParaRPr>
          </a:p>
          <a:p>
            <a:pPr lvl="2">
              <a:lnSpc>
                <a:spcPct val="100000"/>
              </a:lnSpc>
              <a:buFont typeface="Wingdings"/>
              <a:buChar char=""/>
            </a:pPr>
            <a:endParaRPr sz="3400">
              <a:latin typeface="Garamond"/>
              <a:cs typeface="Garamond"/>
            </a:endParaRPr>
          </a:p>
          <a:p>
            <a:pPr marL="1226185" lvl="1" indent="-473075">
              <a:lnSpc>
                <a:spcPts val="3960"/>
              </a:lnSpc>
              <a:buFont typeface="Arial"/>
              <a:buChar char="•"/>
              <a:tabLst>
                <a:tab pos="1226185" algn="l"/>
                <a:tab pos="1226820" algn="l"/>
              </a:tabLst>
            </a:pPr>
            <a:r>
              <a:rPr sz="3300" b="1" spc="-5" dirty="0">
                <a:latin typeface="Garamond"/>
                <a:cs typeface="Garamond"/>
              </a:rPr>
              <a:t>Intrinsic </a:t>
            </a:r>
            <a:r>
              <a:rPr sz="3300" b="1" spc="-35" dirty="0">
                <a:latin typeface="Garamond"/>
                <a:cs typeface="Garamond"/>
              </a:rPr>
              <a:t>Valuation</a:t>
            </a:r>
            <a:endParaRPr sz="3300">
              <a:latin typeface="Garamond"/>
              <a:cs typeface="Garamond"/>
            </a:endParaRPr>
          </a:p>
          <a:p>
            <a:pPr marL="1979930" marR="5080" lvl="2" indent="-472440">
              <a:lnSpc>
                <a:spcPts val="3960"/>
              </a:lnSpc>
              <a:spcBef>
                <a:spcPts val="130"/>
              </a:spcBef>
              <a:buFont typeface="Wingdings"/>
              <a:buChar char=""/>
              <a:tabLst>
                <a:tab pos="1979930" algn="l"/>
                <a:tab pos="1980564" algn="l"/>
              </a:tabLst>
            </a:pPr>
            <a:r>
              <a:rPr sz="3300" spc="-40" dirty="0">
                <a:latin typeface="Garamond"/>
                <a:cs typeface="Garamond"/>
              </a:rPr>
              <a:t>Values </a:t>
            </a:r>
            <a:r>
              <a:rPr sz="3300" dirty="0">
                <a:latin typeface="Garamond"/>
                <a:cs typeface="Garamond"/>
              </a:rPr>
              <a:t>a company </a:t>
            </a:r>
            <a:r>
              <a:rPr sz="3300" spc="-5" dirty="0">
                <a:latin typeface="Garamond"/>
                <a:cs typeface="Garamond"/>
              </a:rPr>
              <a:t>based on </a:t>
            </a:r>
            <a:r>
              <a:rPr sz="3300" spc="-20" dirty="0">
                <a:latin typeface="Garamond"/>
                <a:cs typeface="Garamond"/>
              </a:rPr>
              <a:t>how </a:t>
            </a:r>
            <a:r>
              <a:rPr sz="3300" spc="-15" dirty="0">
                <a:latin typeface="Garamond"/>
                <a:cs typeface="Garamond"/>
              </a:rPr>
              <a:t>much </a:t>
            </a:r>
            <a:r>
              <a:rPr sz="3300" dirty="0">
                <a:latin typeface="Garamond"/>
                <a:cs typeface="Garamond"/>
              </a:rPr>
              <a:t>cash the</a:t>
            </a:r>
            <a:r>
              <a:rPr sz="3300" spc="-145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business  </a:t>
            </a:r>
            <a:r>
              <a:rPr sz="3300" dirty="0">
                <a:latin typeface="Garamond"/>
                <a:cs typeface="Garamond"/>
              </a:rPr>
              <a:t>can</a:t>
            </a:r>
            <a:r>
              <a:rPr sz="3300" spc="-15" dirty="0">
                <a:latin typeface="Garamond"/>
                <a:cs typeface="Garamond"/>
              </a:rPr>
              <a:t> </a:t>
            </a:r>
            <a:r>
              <a:rPr sz="3300" spc="5" dirty="0">
                <a:latin typeface="Garamond"/>
                <a:cs typeface="Garamond"/>
              </a:rPr>
              <a:t>generate</a:t>
            </a:r>
            <a:endParaRPr sz="3300">
              <a:latin typeface="Garamond"/>
              <a:cs typeface="Garamond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7</a:t>
            </a:fld>
            <a:endParaRPr spc="15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4"/>
              <a:ext cx="20104099" cy="1130712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59612" y="0"/>
              <a:ext cx="8382634" cy="11307445"/>
            </a:xfrm>
            <a:custGeom>
              <a:avLst/>
              <a:gdLst/>
              <a:ahLst/>
              <a:cxnLst/>
              <a:rect l="l" t="t" r="r" b="b"/>
              <a:pathLst>
                <a:path w="8382634" h="11307445">
                  <a:moveTo>
                    <a:pt x="8382361" y="0"/>
                  </a:moveTo>
                  <a:lnTo>
                    <a:pt x="0" y="0"/>
                  </a:lnTo>
                  <a:lnTo>
                    <a:pt x="0" y="11307142"/>
                  </a:lnTo>
                  <a:lnTo>
                    <a:pt x="8382361" y="11307142"/>
                  </a:lnTo>
                  <a:lnTo>
                    <a:pt x="8382361" y="0"/>
                  </a:lnTo>
                  <a:close/>
                </a:path>
              </a:pathLst>
            </a:custGeom>
            <a:solidFill>
              <a:srgbClr val="235D8D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974067" y="4884088"/>
            <a:ext cx="588708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854960" algn="l"/>
              </a:tabLst>
            </a:pPr>
            <a:r>
              <a:rPr spc="434" dirty="0">
                <a:solidFill>
                  <a:srgbClr val="FFFFFF"/>
                </a:solidFill>
              </a:rPr>
              <a:t>R</a:t>
            </a:r>
            <a:r>
              <a:rPr spc="480" dirty="0">
                <a:solidFill>
                  <a:srgbClr val="FFFFFF"/>
                </a:solidFill>
              </a:rPr>
              <a:t>el</a:t>
            </a:r>
            <a:r>
              <a:rPr spc="484" dirty="0">
                <a:solidFill>
                  <a:srgbClr val="FFFFFF"/>
                </a:solidFill>
              </a:rPr>
              <a:t>a</a:t>
            </a:r>
            <a:r>
              <a:rPr spc="480" dirty="0">
                <a:solidFill>
                  <a:srgbClr val="FFFFFF"/>
                </a:solidFill>
              </a:rPr>
              <a:t>t</a:t>
            </a:r>
            <a:r>
              <a:rPr spc="395" dirty="0">
                <a:solidFill>
                  <a:srgbClr val="FFFFFF"/>
                </a:solidFill>
              </a:rPr>
              <a:t>i</a:t>
            </a:r>
            <a:r>
              <a:rPr spc="409" dirty="0">
                <a:solidFill>
                  <a:srgbClr val="FFFFFF"/>
                </a:solidFill>
              </a:rPr>
              <a:t>v</a:t>
            </a:r>
            <a:r>
              <a:rPr spc="-5" dirty="0">
                <a:solidFill>
                  <a:srgbClr val="FFFFFF"/>
                </a:solidFill>
              </a:rPr>
              <a:t>e</a:t>
            </a:r>
            <a:r>
              <a:rPr dirty="0">
                <a:solidFill>
                  <a:srgbClr val="FFFFFF"/>
                </a:solidFill>
              </a:rPr>
              <a:t>	</a:t>
            </a:r>
            <a:r>
              <a:rPr spc="35" dirty="0">
                <a:solidFill>
                  <a:srgbClr val="FFFFFF"/>
                </a:solidFill>
              </a:rPr>
              <a:t>V</a:t>
            </a:r>
            <a:r>
              <a:rPr spc="484" dirty="0">
                <a:solidFill>
                  <a:srgbClr val="FFFFFF"/>
                </a:solidFill>
              </a:rPr>
              <a:t>a</a:t>
            </a:r>
            <a:r>
              <a:rPr spc="480" dirty="0">
                <a:solidFill>
                  <a:srgbClr val="FFFFFF"/>
                </a:solidFill>
              </a:rPr>
              <a:t>lu</a:t>
            </a:r>
            <a:r>
              <a:rPr spc="484" dirty="0">
                <a:solidFill>
                  <a:srgbClr val="FFFFFF"/>
                </a:solidFill>
              </a:rPr>
              <a:t>a</a:t>
            </a:r>
            <a:r>
              <a:rPr spc="480" dirty="0">
                <a:solidFill>
                  <a:srgbClr val="FFFFFF"/>
                </a:solidFill>
              </a:rPr>
              <a:t>t</a:t>
            </a:r>
            <a:r>
              <a:rPr spc="475" dirty="0">
                <a:solidFill>
                  <a:srgbClr val="FFFFFF"/>
                </a:solidFill>
              </a:rPr>
              <a:t>io</a:t>
            </a:r>
            <a:r>
              <a:rPr spc="-5" dirty="0">
                <a:solidFill>
                  <a:srgbClr val="FFFFFF"/>
                </a:solidFill>
              </a:rPr>
              <a:t>n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767820" cy="6136005"/>
            <a:chOff x="246244" y="218604"/>
            <a:chExt cx="11767820" cy="6136005"/>
          </a:xfrm>
        </p:grpSpPr>
        <p:sp>
          <p:nvSpPr>
            <p:cNvPr id="7" name="object 7"/>
            <p:cNvSpPr/>
            <p:nvPr/>
          </p:nvSpPr>
          <p:spPr>
            <a:xfrm>
              <a:off x="7789364" y="6344563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8</a:t>
            </a:fld>
            <a:endParaRPr spc="15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R="15240" algn="ctr">
              <a:lnSpc>
                <a:spcPct val="100000"/>
              </a:lnSpc>
              <a:tabLst>
                <a:tab pos="1885950" algn="l"/>
                <a:tab pos="3220085" algn="l"/>
                <a:tab pos="4660265" algn="l"/>
              </a:tabLst>
            </a:pPr>
            <a:r>
              <a:rPr sz="4950" b="1" spc="385" dirty="0">
                <a:solidFill>
                  <a:srgbClr val="242424"/>
                </a:solidFill>
                <a:latin typeface="Garamond"/>
                <a:cs typeface="Garamond"/>
              </a:rPr>
              <a:t>What	</a:t>
            </a:r>
            <a:r>
              <a:rPr sz="4950" b="1" spc="335" dirty="0">
                <a:solidFill>
                  <a:srgbClr val="242424"/>
                </a:solidFill>
                <a:latin typeface="Garamond"/>
                <a:cs typeface="Garamond"/>
              </a:rPr>
              <a:t>Are	</a:t>
            </a:r>
            <a:r>
              <a:rPr sz="4950" b="1" spc="180" dirty="0">
                <a:solidFill>
                  <a:srgbClr val="242424"/>
                </a:solidFill>
                <a:latin typeface="Garamond"/>
                <a:cs typeface="Garamond"/>
              </a:rPr>
              <a:t>You	</a:t>
            </a:r>
            <a:r>
              <a:rPr sz="4950" b="1" spc="430" dirty="0">
                <a:solidFill>
                  <a:srgbClr val="242424"/>
                </a:solidFill>
                <a:latin typeface="Garamond"/>
                <a:cs typeface="Garamond"/>
              </a:rPr>
              <a:t>Comparing?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55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6300">
              <a:latin typeface="Garamond"/>
              <a:cs typeface="Garamond"/>
            </a:endParaRPr>
          </a:p>
          <a:p>
            <a:pPr marL="2311400" indent="-473075">
              <a:lnSpc>
                <a:spcPts val="3960"/>
              </a:lnSpc>
              <a:buFont typeface="Wingdings"/>
              <a:buChar char=""/>
              <a:tabLst>
                <a:tab pos="2312035" algn="l"/>
              </a:tabLst>
            </a:pPr>
            <a:r>
              <a:rPr sz="3300" spc="5" dirty="0">
                <a:latin typeface="Garamond"/>
                <a:cs typeface="Garamond"/>
              </a:rPr>
              <a:t>When </a:t>
            </a:r>
            <a:r>
              <a:rPr sz="3300" spc="-5" dirty="0">
                <a:latin typeface="Garamond"/>
                <a:cs typeface="Garamond"/>
              </a:rPr>
              <a:t>doing </a:t>
            </a:r>
            <a:r>
              <a:rPr sz="3300" spc="-15" dirty="0">
                <a:latin typeface="Garamond"/>
                <a:cs typeface="Garamond"/>
              </a:rPr>
              <a:t>relative </a:t>
            </a:r>
            <a:r>
              <a:rPr sz="3300" spc="-10" dirty="0">
                <a:latin typeface="Garamond"/>
                <a:cs typeface="Garamond"/>
              </a:rPr>
              <a:t>valuation, </a:t>
            </a:r>
            <a:r>
              <a:rPr sz="3300" spc="-25" dirty="0">
                <a:latin typeface="Garamond"/>
                <a:cs typeface="Garamond"/>
              </a:rPr>
              <a:t>we </a:t>
            </a:r>
            <a:r>
              <a:rPr sz="3300" spc="-5" dirty="0">
                <a:latin typeface="Garamond"/>
                <a:cs typeface="Garamond"/>
              </a:rPr>
              <a:t>look </a:t>
            </a:r>
            <a:r>
              <a:rPr sz="3300" dirty="0">
                <a:latin typeface="Garamond"/>
                <a:cs typeface="Garamond"/>
              </a:rPr>
              <a:t>for companies that</a:t>
            </a:r>
            <a:r>
              <a:rPr sz="3300" spc="-18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are</a:t>
            </a:r>
            <a:endParaRPr sz="3300">
              <a:latin typeface="Garamond"/>
              <a:cs typeface="Garamond"/>
            </a:endParaRPr>
          </a:p>
          <a:p>
            <a:pPr marL="3065780" lvl="1" indent="-473075">
              <a:lnSpc>
                <a:spcPts val="3960"/>
              </a:lnSpc>
              <a:buFont typeface="Arial"/>
              <a:buChar char="•"/>
              <a:tabLst>
                <a:tab pos="3065780" algn="l"/>
                <a:tab pos="3066415" algn="l"/>
              </a:tabLst>
            </a:pPr>
            <a:r>
              <a:rPr sz="3300" dirty="0">
                <a:latin typeface="Garamond"/>
                <a:cs typeface="Garamond"/>
              </a:rPr>
              <a:t>In the same</a:t>
            </a:r>
            <a:r>
              <a:rPr sz="3300" spc="-70" dirty="0">
                <a:latin typeface="Garamond"/>
                <a:cs typeface="Garamond"/>
              </a:rPr>
              <a:t> </a:t>
            </a:r>
            <a:r>
              <a:rPr sz="3300" b="1" spc="10" dirty="0">
                <a:latin typeface="Garamond"/>
                <a:cs typeface="Garamond"/>
              </a:rPr>
              <a:t>industry</a:t>
            </a:r>
            <a:endParaRPr sz="3300">
              <a:latin typeface="Garamond"/>
              <a:cs typeface="Garamond"/>
            </a:endParaRPr>
          </a:p>
          <a:p>
            <a:pPr marL="3065780" lvl="1" indent="-473075">
              <a:lnSpc>
                <a:spcPts val="3960"/>
              </a:lnSpc>
              <a:buFont typeface="Arial"/>
              <a:buChar char="•"/>
              <a:tabLst>
                <a:tab pos="3065780" algn="l"/>
                <a:tab pos="3066415" algn="l"/>
              </a:tabLst>
            </a:pPr>
            <a:r>
              <a:rPr sz="3300" spc="-30" dirty="0">
                <a:latin typeface="Garamond"/>
                <a:cs typeface="Garamond"/>
              </a:rPr>
              <a:t>Have </a:t>
            </a:r>
            <a:r>
              <a:rPr sz="3300" dirty="0">
                <a:latin typeface="Garamond"/>
                <a:cs typeface="Garamond"/>
              </a:rPr>
              <a:t>similar </a:t>
            </a:r>
            <a:r>
              <a:rPr sz="3300" b="1" spc="-5" dirty="0">
                <a:latin typeface="Garamond"/>
                <a:cs typeface="Garamond"/>
              </a:rPr>
              <a:t>business </a:t>
            </a:r>
            <a:r>
              <a:rPr sz="3300" b="1" dirty="0">
                <a:latin typeface="Garamond"/>
                <a:cs typeface="Garamond"/>
              </a:rPr>
              <a:t>model </a:t>
            </a:r>
            <a:r>
              <a:rPr sz="3300" dirty="0">
                <a:latin typeface="Garamond"/>
                <a:cs typeface="Garamond"/>
              </a:rPr>
              <a:t>/ sell similar</a:t>
            </a:r>
            <a:r>
              <a:rPr sz="3300" spc="-11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products</a:t>
            </a:r>
            <a:endParaRPr sz="3300">
              <a:latin typeface="Garamond"/>
              <a:cs typeface="Garamond"/>
            </a:endParaRPr>
          </a:p>
          <a:p>
            <a:pPr marL="3065780" lvl="1" indent="-473075">
              <a:lnSpc>
                <a:spcPts val="3954"/>
              </a:lnSpc>
              <a:buFont typeface="Arial"/>
              <a:buChar char="•"/>
              <a:tabLst>
                <a:tab pos="3065780" algn="l"/>
                <a:tab pos="3066415" algn="l"/>
              </a:tabLst>
            </a:pPr>
            <a:r>
              <a:rPr sz="3300" dirty="0">
                <a:latin typeface="Garamond"/>
                <a:cs typeface="Garamond"/>
              </a:rPr>
              <a:t>In the same</a:t>
            </a:r>
            <a:r>
              <a:rPr sz="3300" spc="-60" dirty="0">
                <a:latin typeface="Garamond"/>
                <a:cs typeface="Garamond"/>
              </a:rPr>
              <a:t> </a:t>
            </a:r>
            <a:r>
              <a:rPr sz="3300" b="1" spc="-15" dirty="0">
                <a:latin typeface="Garamond"/>
                <a:cs typeface="Garamond"/>
              </a:rPr>
              <a:t>geography</a:t>
            </a:r>
            <a:endParaRPr sz="3300">
              <a:latin typeface="Garamond"/>
              <a:cs typeface="Garamond"/>
            </a:endParaRPr>
          </a:p>
          <a:p>
            <a:pPr marL="3065780" lvl="1" indent="-473075">
              <a:lnSpc>
                <a:spcPts val="3960"/>
              </a:lnSpc>
              <a:buFont typeface="Arial"/>
              <a:buChar char="•"/>
              <a:tabLst>
                <a:tab pos="3065780" algn="l"/>
                <a:tab pos="3066415" algn="l"/>
              </a:tabLst>
            </a:pPr>
            <a:r>
              <a:rPr sz="3300" spc="-5" dirty="0">
                <a:latin typeface="Garamond"/>
                <a:cs typeface="Garamond"/>
              </a:rPr>
              <a:t>Around </a:t>
            </a:r>
            <a:r>
              <a:rPr sz="3300" dirty="0">
                <a:latin typeface="Garamond"/>
                <a:cs typeface="Garamond"/>
              </a:rPr>
              <a:t>the same</a:t>
            </a:r>
            <a:r>
              <a:rPr sz="3300" spc="-65" dirty="0">
                <a:latin typeface="Garamond"/>
                <a:cs typeface="Garamond"/>
              </a:rPr>
              <a:t> </a:t>
            </a:r>
            <a:r>
              <a:rPr sz="3300" b="1" spc="-15" dirty="0">
                <a:latin typeface="Garamond"/>
                <a:cs typeface="Garamond"/>
              </a:rPr>
              <a:t>size</a:t>
            </a:r>
            <a:endParaRPr sz="330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9</a:t>
            </a:fld>
            <a:endParaRPr spc="15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1286</TotalTime>
  <Words>1529</Words>
  <Application>Microsoft Macintosh PowerPoint</Application>
  <PresentationFormat>Custom</PresentationFormat>
  <Paragraphs>307</Paragraphs>
  <Slides>37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Garamond</vt:lpstr>
      <vt:lpstr>Arial</vt:lpstr>
      <vt:lpstr>Wingdings</vt:lpstr>
      <vt:lpstr>Segoe UI</vt:lpstr>
      <vt:lpstr>Lato Light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What Is Valuation?</vt:lpstr>
      <vt:lpstr>What are the primary types of valuation?</vt:lpstr>
      <vt:lpstr>Types of Valuation</vt:lpstr>
      <vt:lpstr>Relative Valuation</vt:lpstr>
      <vt:lpstr>PowerPoint Presentation</vt:lpstr>
      <vt:lpstr>Thought Exercise</vt:lpstr>
      <vt:lpstr>Thought Exercise</vt:lpstr>
      <vt:lpstr>PowerPoint Presentation</vt:lpstr>
      <vt:lpstr>PowerPoint Presentation</vt:lpstr>
      <vt:lpstr>What is a Valuation Multiple?</vt:lpstr>
      <vt:lpstr>EV/ EBITDA</vt:lpstr>
      <vt:lpstr>Example</vt:lpstr>
      <vt:lpstr>PowerPoint Presentation</vt:lpstr>
      <vt:lpstr>PowerPoint Presentation</vt:lpstr>
      <vt:lpstr>Intrinsic Valuation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 Twelve</dc:creator>
  <cp:lastModifiedBy>Ramvikneshh Ramanathan</cp:lastModifiedBy>
  <cp:revision>25</cp:revision>
  <dcterms:created xsi:type="dcterms:W3CDTF">2020-08-26T19:55:35Z</dcterms:created>
  <dcterms:modified xsi:type="dcterms:W3CDTF">2021-10-04T18:19:02Z</dcterms:modified>
</cp:coreProperties>
</file>