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81" r:id="rId2"/>
    <p:sldId id="257" r:id="rId3"/>
    <p:sldId id="258" r:id="rId4"/>
    <p:sldId id="259" r:id="rId5"/>
    <p:sldId id="2974" r:id="rId6"/>
    <p:sldId id="2946" r:id="rId7"/>
    <p:sldId id="269" r:id="rId8"/>
    <p:sldId id="2947" r:id="rId9"/>
    <p:sldId id="2948" r:id="rId10"/>
    <p:sldId id="2975" r:id="rId11"/>
    <p:sldId id="2976" r:id="rId12"/>
    <p:sldId id="2977" r:id="rId13"/>
    <p:sldId id="2978" r:id="rId14"/>
    <p:sldId id="2979" r:id="rId15"/>
    <p:sldId id="2980" r:id="rId16"/>
    <p:sldId id="2981" r:id="rId17"/>
    <p:sldId id="2982" r:id="rId18"/>
    <p:sldId id="2983" r:id="rId19"/>
    <p:sldId id="2984" r:id="rId20"/>
    <p:sldId id="2985" r:id="rId21"/>
    <p:sldId id="2986" r:id="rId22"/>
    <p:sldId id="2987" r:id="rId23"/>
    <p:sldId id="2988" r:id="rId24"/>
    <p:sldId id="2989" r:id="rId25"/>
    <p:sldId id="2990" r:id="rId26"/>
    <p:sldId id="2945" r:id="rId27"/>
  </p:sldIdLst>
  <p:sldSz cx="20104100" cy="11309350"/>
  <p:notesSz cx="20104100" cy="11309350"/>
  <p:embeddedFontLst>
    <p:embeddedFont>
      <p:font typeface="Arial" panose="020B0604020202020204" pitchFamily="34" charset="0"/>
      <p:regular r:id="rId29"/>
    </p:embeddedFont>
    <p:embeddedFont>
      <p:font typeface="Calibri" panose="020F0502020204030204" pitchFamily="34" charset="0"/>
      <p:regular r:id="rId30"/>
      <p:bold r:id="rId31"/>
      <p:italic r:id="rId32"/>
      <p:boldItalic r:id="rId33"/>
    </p:embeddedFont>
    <p:embeddedFont>
      <p:font typeface="Garamond" panose="02020404030301010803" pitchFamily="18" charset="0"/>
      <p:regular r:id="rId34"/>
      <p:bold r:id="rId35"/>
      <p:italic r:id="rId36"/>
      <p:boldItalic r:id="rId37"/>
    </p:embeddedFont>
    <p:embeddedFont>
      <p:font typeface="Lato Light" panose="020F0302020204030204" pitchFamily="34"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
      <p:font typeface="Wingdings" pitchFamily="2"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4" autoAdjust="0"/>
    <p:restoredTop sz="94612" autoAdjust="0"/>
  </p:normalViewPr>
  <p:slideViewPr>
    <p:cSldViewPr>
      <p:cViewPr varScale="1">
        <p:scale>
          <a:sx n="62" d="100"/>
          <a:sy n="62" d="100"/>
        </p:scale>
        <p:origin x="968" y="20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3C6B104-7C26-46A9-BE38-3041ED9C6199}" type="datetimeFigureOut">
              <a:rPr lang="en-US" smtClean="0"/>
              <a:t>9/28/21</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C605FC1-50C5-4CDE-B53A-E797A8726F70}" type="slidenum">
              <a:rPr lang="en-US" smtClean="0"/>
              <a:t>‹#›</a:t>
            </a:fld>
            <a:endParaRPr lang="en-US"/>
          </a:p>
        </p:txBody>
      </p:sp>
    </p:spTree>
    <p:extLst>
      <p:ext uri="{BB962C8B-B14F-4D97-AF65-F5344CB8AC3E}">
        <p14:creationId xmlns:p14="http://schemas.microsoft.com/office/powerpoint/2010/main" val="7429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26</a:t>
            </a:fld>
            <a:endParaRPr lang="en-US" dirty="0"/>
          </a:p>
        </p:txBody>
      </p:sp>
    </p:spTree>
    <p:extLst>
      <p:ext uri="{BB962C8B-B14F-4D97-AF65-F5344CB8AC3E}">
        <p14:creationId xmlns:p14="http://schemas.microsoft.com/office/powerpoint/2010/main" val="5130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9/28/21</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9/28/21</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9/28/21</a:t>
            </a:fld>
            <a:endParaRPr lang="en-US"/>
          </a:p>
        </p:txBody>
      </p:sp>
      <p:sp>
        <p:nvSpPr>
          <p:cNvPr id="7" name="Holder 7"/>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4" y="10490515"/>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17" name="bg object 17"/>
          <p:cNvSpPr/>
          <p:nvPr/>
        </p:nvSpPr>
        <p:spPr>
          <a:xfrm>
            <a:off x="5025" y="0"/>
            <a:ext cx="20094575" cy="11307445"/>
          </a:xfrm>
          <a:custGeom>
            <a:avLst/>
            <a:gdLst/>
            <a:ahLst/>
            <a:cxnLst/>
            <a:rect l="l" t="t" r="r" b="b"/>
            <a:pathLst>
              <a:path w="20094575" h="11307445">
                <a:moveTo>
                  <a:pt x="20094048" y="0"/>
                </a:moveTo>
                <a:lnTo>
                  <a:pt x="0" y="0"/>
                </a:lnTo>
                <a:lnTo>
                  <a:pt x="0" y="11307142"/>
                </a:lnTo>
                <a:lnTo>
                  <a:pt x="20094048" y="11307142"/>
                </a:lnTo>
                <a:lnTo>
                  <a:pt x="20094048" y="0"/>
                </a:lnTo>
                <a:close/>
              </a:path>
            </a:pathLst>
          </a:custGeom>
          <a:solidFill>
            <a:srgbClr val="3D576F">
              <a:alpha val="41175"/>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5025" y="0"/>
            <a:ext cx="20099074" cy="11307141"/>
          </a:xfrm>
          <a:prstGeom prst="rect">
            <a:avLst/>
          </a:prstGeom>
        </p:spPr>
      </p:pic>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9/28/21</a:t>
            </a:fld>
            <a:endParaRPr lang="en-US"/>
          </a:p>
        </p:txBody>
      </p:sp>
      <p:sp>
        <p:nvSpPr>
          <p:cNvPr id="5" name="Holder 5"/>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20104099" cy="11290301"/>
          </a:xfrm>
          <a:prstGeom prst="rect">
            <a:avLst/>
          </a:prstGeom>
        </p:spPr>
      </p:pic>
      <p:sp>
        <p:nvSpPr>
          <p:cNvPr id="18" name="bg object 18"/>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9/28/21</a:t>
            </a:fld>
            <a:endParaRPr lang="en-US"/>
          </a:p>
        </p:txBody>
      </p:sp>
      <p:sp>
        <p:nvSpPr>
          <p:cNvPr id="4" name="Holder 4"/>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20104099" cy="11309350"/>
          </a:xfrm>
          <a:effectLst/>
        </p:spPr>
        <p:txBody>
          <a:bodyPr>
            <a:normAutofit/>
          </a:bodyPr>
          <a:lstStyle>
            <a:lvl1pPr marL="0" indent="0">
              <a:buNone/>
              <a:defRPr sz="3462">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75505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2" name="Holder 2"/>
          <p:cNvSpPr>
            <a:spLocks noGrp="1"/>
          </p:cNvSpPr>
          <p:nvPr>
            <p:ph type="title"/>
          </p:nvPr>
        </p:nvSpPr>
        <p:spPr>
          <a:xfrm>
            <a:off x="7871377" y="1706257"/>
            <a:ext cx="4361344" cy="779780"/>
          </a:xfrm>
          <a:prstGeom prst="rect">
            <a:avLst/>
          </a:prstGeom>
        </p:spPr>
        <p:txBody>
          <a:bodyPr wrap="square" lIns="0" tIns="0" rIns="0" bIns="0">
            <a:spAutoFit/>
          </a:bodyPr>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a:xfrm>
            <a:off x="1975494" y="3057565"/>
            <a:ext cx="16153111" cy="5906770"/>
          </a:xfrm>
          <a:prstGeom prst="rect">
            <a:avLst/>
          </a:prstGeom>
        </p:spPr>
        <p:txBody>
          <a:bodyPr wrap="square" lIns="0" tIns="0" rIns="0" bIns="0">
            <a:spAutoFit/>
          </a:bodyPr>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9/28/21</a:t>
            </a:fld>
            <a:endParaRPr lang="en-US"/>
          </a:p>
        </p:txBody>
      </p:sp>
      <p:sp>
        <p:nvSpPr>
          <p:cNvPr id="6" name="Holder 6"/>
          <p:cNvSpPr>
            <a:spLocks noGrp="1"/>
          </p:cNvSpPr>
          <p:nvPr>
            <p:ph type="sldNum" sz="quarter" idx="7"/>
          </p:nvPr>
        </p:nvSpPr>
        <p:spPr>
          <a:xfrm>
            <a:off x="19306117" y="10576790"/>
            <a:ext cx="368300" cy="360045"/>
          </a:xfrm>
          <a:prstGeom prst="rect">
            <a:avLst/>
          </a:prstGeom>
        </p:spPr>
        <p:txBody>
          <a:bodyPr wrap="square" lIns="0" tIns="0" rIns="0" bIns="0">
            <a:spAutoFit/>
          </a:bodyPr>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mailto:connor.sheehy@stern.nyu.edu" TargetMode="External"/><Relationship Id="rId3" Type="http://schemas.openxmlformats.org/officeDocument/2006/relationships/image" Target="../media/image4.png"/><Relationship Id="rId7" Type="http://schemas.openxmlformats.org/officeDocument/2006/relationships/hyperlink" Target="mailto:alex.poon@stern.nyu.edu"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mailto:rer407@stern.nyu.edu" TargetMode="External"/><Relationship Id="rId5" Type="http://schemas.openxmlformats.org/officeDocument/2006/relationships/hyperlink" Target="http://www.quantfsnyu.com/" TargetMode="External"/><Relationship Id="rId4" Type="http://schemas.openxmlformats.org/officeDocument/2006/relationships/image" Target="../media/image17.jpg"/><Relationship Id="rId9" Type="http://schemas.openxmlformats.org/officeDocument/2006/relationships/hyperlink" Target="mailto:skd359@stern.nyu.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mailto:quantfsnyu@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6" y="1133"/>
            <a:ext cx="20096248" cy="11307086"/>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a:alphaModFix amt="68000"/>
          </a:blip>
          <a:srcRect t="7" b="7"/>
          <a:stretch>
            <a:fillRect/>
          </a:stretch>
        </p:blipFill>
        <p:spPr>
          <a:xfrm>
            <a:off x="3926" y="1135"/>
            <a:ext cx="20104099" cy="11307084"/>
          </a:xfrm>
        </p:spPr>
      </p:pic>
      <p:sp>
        <p:nvSpPr>
          <p:cNvPr id="19" name="TextBox 18"/>
          <p:cNvSpPr txBox="1"/>
          <p:nvPr/>
        </p:nvSpPr>
        <p:spPr>
          <a:xfrm>
            <a:off x="1954170" y="6879594"/>
            <a:ext cx="16539683" cy="1169551"/>
          </a:xfrm>
          <a:prstGeom prst="rect">
            <a:avLst/>
          </a:prstGeom>
          <a:noFill/>
        </p:spPr>
        <p:txBody>
          <a:bodyPr wrap="square" rtlCol="0">
            <a:spAutoFit/>
          </a:bodyPr>
          <a:lstStyle/>
          <a:p>
            <a:pPr algn="ctr"/>
            <a:r>
              <a:rPr lang="en-US" sz="7000" b="1" u="none" spc="-10" dirty="0">
                <a:solidFill>
                  <a:schemeClr val="bg1"/>
                </a:solidFill>
                <a:latin typeface="Garamond"/>
                <a:cs typeface="Garamond"/>
              </a:rPr>
              <a:t>Intro </a:t>
            </a:r>
            <a:r>
              <a:rPr lang="en-US" sz="7000" b="1" u="none" spc="-5" dirty="0">
                <a:solidFill>
                  <a:schemeClr val="bg1"/>
                </a:solidFill>
                <a:latin typeface="Garamond"/>
                <a:cs typeface="Garamond"/>
              </a:rPr>
              <a:t>to </a:t>
            </a:r>
            <a:r>
              <a:rPr lang="en-US" sz="7000" b="1" u="none" dirty="0">
                <a:solidFill>
                  <a:schemeClr val="bg1"/>
                </a:solidFill>
                <a:latin typeface="Garamond"/>
                <a:cs typeface="Garamond"/>
              </a:rPr>
              <a:t>Value Investing</a:t>
            </a:r>
            <a:endParaRPr lang="en-US" sz="7000" b="1" dirty="0">
              <a:solidFill>
                <a:schemeClr val="bg1"/>
              </a:solidFill>
              <a:latin typeface="Garamond" panose="02020404030301010803" pitchFamily="18" charset="0"/>
              <a:ea typeface="Lato Thin" charset="0"/>
              <a:cs typeface="Lato Thin" charset="0"/>
            </a:endParaRPr>
          </a:p>
        </p:txBody>
      </p:sp>
      <p:sp>
        <p:nvSpPr>
          <p:cNvPr id="18" name="Rectangle 17">
            <a:extLst>
              <a:ext uri="{FF2B5EF4-FFF2-40B4-BE49-F238E27FC236}">
                <a16:creationId xmlns:a16="http://schemas.microsoft.com/office/drawing/2014/main" id="{DA2535C7-85DA-9046-8E03-4F182540E5E0}"/>
              </a:ext>
            </a:extLst>
          </p:cNvPr>
          <p:cNvSpPr/>
          <p:nvPr/>
        </p:nvSpPr>
        <p:spPr>
          <a:xfrm>
            <a:off x="-84690" y="6702256"/>
            <a:ext cx="20276061" cy="16994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46295" y="219652"/>
            <a:ext cx="3691889" cy="1181405"/>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Economic Moat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469359"/>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Is there a fundamental difference between these products</a:t>
            </a:r>
            <a:endParaRPr sz="295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10</a:t>
            </a:fld>
            <a:endParaRPr spc="15" dirty="0"/>
          </a:p>
        </p:txBody>
      </p:sp>
      <p:pic>
        <p:nvPicPr>
          <p:cNvPr id="1036" name="Picture 12" descr="RC Cola | Logopedia | Fandom">
            <a:extLst>
              <a:ext uri="{FF2B5EF4-FFF2-40B4-BE49-F238E27FC236}">
                <a16:creationId xmlns:a16="http://schemas.microsoft.com/office/drawing/2014/main" id="{2B430A84-1897-4C3C-9592-FF3D548E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4810857"/>
            <a:ext cx="2857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psi Logo, PNG, Symbol, History, Meaning">
            <a:extLst>
              <a:ext uri="{FF2B5EF4-FFF2-40B4-BE49-F238E27FC236}">
                <a16:creationId xmlns:a16="http://schemas.microsoft.com/office/drawing/2014/main" id="{14C0A7D5-86E8-452A-BFFA-49F0176547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502" y="4792387"/>
            <a:ext cx="3553689" cy="199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ca Cola Logo, PNG, Symbol, History, Meaning">
            <a:extLst>
              <a:ext uri="{FF2B5EF4-FFF2-40B4-BE49-F238E27FC236}">
                <a16:creationId xmlns:a16="http://schemas.microsoft.com/office/drawing/2014/main" id="{2B6B89C4-574C-4FE4-A87A-D32688AF49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7943" y="4793395"/>
            <a:ext cx="3550106" cy="199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3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Economic Moat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3978663" y="6798038"/>
            <a:ext cx="11719516" cy="2336537"/>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Economic moat can extend beyond the quality of the product itself</a:t>
            </a:r>
          </a:p>
          <a:p>
            <a:pPr marL="929005" lvl="1" indent="-472440">
              <a:spcBef>
                <a:spcPts val="120"/>
              </a:spcBef>
              <a:buFont typeface="Wingdings"/>
              <a:buChar char=""/>
              <a:tabLst>
                <a:tab pos="472440" algn="l"/>
              </a:tabLst>
            </a:pPr>
            <a:r>
              <a:rPr lang="en-US" sz="2950" dirty="0">
                <a:latin typeface="Garamond"/>
                <a:cs typeface="Garamond"/>
              </a:rPr>
              <a:t>Brand Name (Customer Loyalty)</a:t>
            </a:r>
          </a:p>
          <a:p>
            <a:pPr marL="929005" lvl="1" indent="-472440">
              <a:spcBef>
                <a:spcPts val="120"/>
              </a:spcBef>
              <a:buFont typeface="Wingdings"/>
              <a:buChar char=""/>
              <a:tabLst>
                <a:tab pos="472440" algn="l"/>
              </a:tabLst>
            </a:pPr>
            <a:r>
              <a:rPr lang="en-US" sz="2950" dirty="0">
                <a:latin typeface="Garamond"/>
                <a:cs typeface="Garamond"/>
              </a:rPr>
              <a:t>Bargaining Power – Product Margin</a:t>
            </a:r>
          </a:p>
          <a:p>
            <a:pPr marL="929005" lvl="1" indent="-472440">
              <a:spcBef>
                <a:spcPts val="120"/>
              </a:spcBef>
              <a:buFont typeface="Wingdings"/>
              <a:buChar char=""/>
              <a:tabLst>
                <a:tab pos="472440" algn="l"/>
              </a:tabLst>
            </a:pPr>
            <a:r>
              <a:rPr lang="en-US" sz="2950" dirty="0">
                <a:latin typeface="Garamond"/>
                <a:cs typeface="Garamond"/>
              </a:rPr>
              <a:t>Economies of Scale</a:t>
            </a:r>
          </a:p>
          <a:p>
            <a:pPr marL="929005" lvl="1" indent="-472440">
              <a:spcBef>
                <a:spcPts val="120"/>
              </a:spcBef>
              <a:buFont typeface="Wingdings"/>
              <a:buChar char=""/>
              <a:tabLst>
                <a:tab pos="472440" algn="l"/>
              </a:tabLst>
            </a:pPr>
            <a:r>
              <a:rPr lang="en-US" sz="2950" dirty="0">
                <a:latin typeface="Garamond"/>
                <a:cs typeface="Garamond"/>
              </a:rPr>
              <a:t>Diversification</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11</a:t>
            </a:fld>
            <a:endParaRPr spc="15" dirty="0"/>
          </a:p>
        </p:txBody>
      </p:sp>
      <p:pic>
        <p:nvPicPr>
          <p:cNvPr id="1036" name="Picture 12" descr="RC Cola | Logopedia | Fandom">
            <a:extLst>
              <a:ext uri="{FF2B5EF4-FFF2-40B4-BE49-F238E27FC236}">
                <a16:creationId xmlns:a16="http://schemas.microsoft.com/office/drawing/2014/main" id="{2B430A84-1897-4C3C-9592-FF3D548E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3996745"/>
            <a:ext cx="2857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psi Logo, PNG, Symbol, History, Meaning">
            <a:extLst>
              <a:ext uri="{FF2B5EF4-FFF2-40B4-BE49-F238E27FC236}">
                <a16:creationId xmlns:a16="http://schemas.microsoft.com/office/drawing/2014/main" id="{14C0A7D5-86E8-452A-BFFA-49F0176547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502" y="3978275"/>
            <a:ext cx="3553689" cy="199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ca Cola Logo, PNG, Symbol, History, Meaning">
            <a:extLst>
              <a:ext uri="{FF2B5EF4-FFF2-40B4-BE49-F238E27FC236}">
                <a16:creationId xmlns:a16="http://schemas.microsoft.com/office/drawing/2014/main" id="{2B6B89C4-574C-4FE4-A87A-D32688AF49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7943" y="3979283"/>
            <a:ext cx="3550106" cy="199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01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Management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4944943"/>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b="1" dirty="0">
                <a:latin typeface="Garamond"/>
                <a:cs typeface="Garamond"/>
              </a:rPr>
              <a:t>Capital Allocators</a:t>
            </a:r>
          </a:p>
          <a:p>
            <a:pPr marL="929005" lvl="1" indent="-472440">
              <a:spcBef>
                <a:spcPts val="120"/>
              </a:spcBef>
              <a:buFont typeface="Wingdings"/>
              <a:buChar char=""/>
              <a:tabLst>
                <a:tab pos="472440" algn="l"/>
              </a:tabLst>
            </a:pPr>
            <a:r>
              <a:rPr lang="en-US" sz="2600" dirty="0">
                <a:latin typeface="Garamond"/>
                <a:cs typeface="Garamond"/>
              </a:rPr>
              <a:t>Where and how a corporation decides to spend money that the company has earned – seeks to generate as much wealth as possible for its shareholders</a:t>
            </a:r>
          </a:p>
          <a:p>
            <a:pPr marL="929005" lvl="1" indent="-472440">
              <a:spcBef>
                <a:spcPts val="120"/>
              </a:spcBef>
              <a:buFont typeface="Wingdings"/>
              <a:buChar char=""/>
              <a:tabLst>
                <a:tab pos="472440" algn="l"/>
              </a:tabLst>
            </a:pPr>
            <a:r>
              <a:rPr lang="en-US" sz="2600" dirty="0">
                <a:latin typeface="Garamond"/>
                <a:cs typeface="Garamond"/>
              </a:rPr>
              <a:t>What can a company use its capital on?</a:t>
            </a:r>
          </a:p>
          <a:p>
            <a:pPr marL="929005" lvl="1" indent="-472440">
              <a:spcBef>
                <a:spcPts val="120"/>
              </a:spcBef>
              <a:buFont typeface="Wingdings"/>
              <a:buChar char=""/>
              <a:tabLst>
                <a:tab pos="472440" algn="l"/>
              </a:tabLst>
            </a:pPr>
            <a:r>
              <a:rPr lang="en-US" sz="2600" dirty="0">
                <a:latin typeface="Garamond"/>
                <a:cs typeface="Garamond"/>
              </a:rPr>
              <a:t>How would you want the CEO of Uber to allocate their capital?</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b="1" dirty="0">
                <a:latin typeface="Garamond"/>
                <a:cs typeface="Garamond"/>
              </a:rPr>
              <a:t>Understanding of the Business</a:t>
            </a:r>
          </a:p>
          <a:p>
            <a:pPr marL="929005" lvl="1" indent="-472440">
              <a:spcBef>
                <a:spcPts val="120"/>
              </a:spcBef>
              <a:buFont typeface="Wingdings"/>
              <a:buChar char=""/>
              <a:tabLst>
                <a:tab pos="472440" algn="l"/>
              </a:tabLst>
            </a:pPr>
            <a:r>
              <a:rPr lang="en-US" sz="2600" dirty="0">
                <a:latin typeface="Garamond"/>
                <a:cs typeface="Garamond"/>
              </a:rPr>
              <a:t>Does the management know what he is taking about?</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b="1" dirty="0">
                <a:latin typeface="Garamond"/>
                <a:cs typeface="Garamond"/>
              </a:rPr>
              <a:t>Motivation and Character</a:t>
            </a:r>
          </a:p>
          <a:p>
            <a:pPr marL="929005" lvl="1" indent="-472440">
              <a:spcBef>
                <a:spcPts val="120"/>
              </a:spcBef>
              <a:buFont typeface="Wingdings"/>
              <a:buChar char=""/>
              <a:tabLst>
                <a:tab pos="472440" algn="l"/>
              </a:tabLst>
            </a:pPr>
            <a:r>
              <a:rPr lang="en-US" sz="2600" dirty="0">
                <a:latin typeface="Garamond"/>
                <a:cs typeface="Garamond"/>
              </a:rPr>
              <a:t>Management history at other companies</a:t>
            </a:r>
          </a:p>
          <a:p>
            <a:pPr marL="929005" lvl="1" indent="-472440">
              <a:spcBef>
                <a:spcPts val="120"/>
              </a:spcBef>
              <a:buFont typeface="Wingdings"/>
              <a:buChar char=""/>
              <a:tabLst>
                <a:tab pos="472440" algn="l"/>
              </a:tabLst>
            </a:pPr>
            <a:r>
              <a:rPr lang="en-US" sz="2600" dirty="0">
                <a:latin typeface="Garamond"/>
                <a:cs typeface="Garamond"/>
              </a:rPr>
              <a:t>Incentives</a:t>
            </a: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12</a:t>
            </a:fld>
            <a:endParaRPr spc="15" dirty="0"/>
          </a:p>
        </p:txBody>
      </p:sp>
    </p:spTree>
    <p:extLst>
      <p:ext uri="{BB962C8B-B14F-4D97-AF65-F5344CB8AC3E}">
        <p14:creationId xmlns:p14="http://schemas.microsoft.com/office/powerpoint/2010/main" val="25940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Nature of the Industry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81560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Which of these two companies faces greater competition? Which of the companies has greater pricing power?</a:t>
            </a: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13</a:t>
            </a:fld>
            <a:endParaRPr spc="15" dirty="0"/>
          </a:p>
        </p:txBody>
      </p:sp>
      <p:pic>
        <p:nvPicPr>
          <p:cNvPr id="2050" name="Picture 2" descr="H&amp;amp;M Logo transparent PNG - StickPNG">
            <a:extLst>
              <a:ext uri="{FF2B5EF4-FFF2-40B4-BE49-F238E27FC236}">
                <a16:creationId xmlns:a16="http://schemas.microsoft.com/office/drawing/2014/main" id="{94ED6C4C-325F-4C87-8F31-15329C6BEA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5576" y="5941118"/>
            <a:ext cx="332555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logo and symbol, meaning, history, PNG">
            <a:extLst>
              <a:ext uri="{FF2B5EF4-FFF2-40B4-BE49-F238E27FC236}">
                <a16:creationId xmlns:a16="http://schemas.microsoft.com/office/drawing/2014/main" id="{862AF8F0-4404-4E5A-850C-EAE3D09740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3216" y="5654675"/>
            <a:ext cx="4946650" cy="278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020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797358" y="2281665"/>
            <a:ext cx="6509384" cy="1535677"/>
          </a:xfrm>
          <a:prstGeom prst="rect">
            <a:avLst/>
          </a:prstGeom>
        </p:spPr>
        <p:txBody>
          <a:bodyPr vert="horz" wrap="square" lIns="0" tIns="12065" rIns="0" bIns="0" rtlCol="0">
            <a:spAutoFit/>
          </a:bodyPr>
          <a:lstStyle/>
          <a:p>
            <a:pPr marL="508000" marR="5080" indent="-495934" algn="ctr">
              <a:lnSpc>
                <a:spcPct val="100000"/>
              </a:lnSpc>
              <a:spcBef>
                <a:spcPts val="95"/>
              </a:spcBef>
              <a:tabLst>
                <a:tab pos="2094864" algn="l"/>
                <a:tab pos="3780154" algn="l"/>
                <a:tab pos="4666615" algn="l"/>
                <a:tab pos="5534025" algn="l"/>
              </a:tabLst>
            </a:pPr>
            <a:r>
              <a:rPr lang="en-US" u="none" spc="484" dirty="0"/>
              <a:t>Some</a:t>
            </a:r>
            <a:br>
              <a:rPr lang="en-US" u="none" spc="484" dirty="0"/>
            </a:br>
            <a:r>
              <a:rPr lang="en-US" u="none" spc="484" dirty="0"/>
              <a:t>Golden Rules</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3181640"/>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Being Conservative</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Margin of Safety</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Circle of Competency</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Swing Once, Swing Well</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14</a:t>
            </a:fld>
            <a:endParaRPr spc="15" dirty="0"/>
          </a:p>
        </p:txBody>
      </p:sp>
    </p:spTree>
    <p:extLst>
      <p:ext uri="{BB962C8B-B14F-4D97-AF65-F5344CB8AC3E}">
        <p14:creationId xmlns:p14="http://schemas.microsoft.com/office/powerpoint/2010/main" val="276437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2">
            <a:extLst>
              <a:ext uri="{FF2B5EF4-FFF2-40B4-BE49-F238E27FC236}">
                <a16:creationId xmlns:a16="http://schemas.microsoft.com/office/drawing/2014/main" id="{0011AEC8-3DBE-4D44-85FA-C866B6FE9DB3}"/>
              </a:ext>
            </a:extLst>
          </p:cNvPr>
          <p:cNvGrpSpPr/>
          <p:nvPr/>
        </p:nvGrpSpPr>
        <p:grpSpPr>
          <a:xfrm>
            <a:off x="0" y="0"/>
            <a:ext cx="20104099" cy="11307140"/>
            <a:chOff x="0" y="0"/>
            <a:chExt cx="20104099" cy="11307140"/>
          </a:xfrm>
        </p:grpSpPr>
        <p:pic>
          <p:nvPicPr>
            <p:cNvPr id="18" name="object 3">
              <a:extLst>
                <a:ext uri="{FF2B5EF4-FFF2-40B4-BE49-F238E27FC236}">
                  <a16:creationId xmlns:a16="http://schemas.microsoft.com/office/drawing/2014/main" id="{C48F4520-DCE7-4BC7-B332-F6E427913215}"/>
                </a:ext>
              </a:extLst>
            </p:cNvPr>
            <p:cNvPicPr/>
            <p:nvPr/>
          </p:nvPicPr>
          <p:blipFill>
            <a:blip r:embed="rId2" cstate="print"/>
            <a:stretch>
              <a:fillRect/>
            </a:stretch>
          </p:blipFill>
          <p:spPr>
            <a:xfrm>
              <a:off x="0" y="0"/>
              <a:ext cx="20104099" cy="11307140"/>
            </a:xfrm>
            <a:prstGeom prst="rect">
              <a:avLst/>
            </a:prstGeom>
          </p:spPr>
        </p:pic>
        <p:pic>
          <p:nvPicPr>
            <p:cNvPr id="19" name="object 4">
              <a:extLst>
                <a:ext uri="{FF2B5EF4-FFF2-40B4-BE49-F238E27FC236}">
                  <a16:creationId xmlns:a16="http://schemas.microsoft.com/office/drawing/2014/main" id="{69B8EBA5-D552-4A8F-A602-84D9075B9EF8}"/>
                </a:ext>
              </a:extLst>
            </p:cNvPr>
            <p:cNvPicPr/>
            <p:nvPr/>
          </p:nvPicPr>
          <p:blipFill>
            <a:blip r:embed="rId3" cstate="print"/>
            <a:stretch>
              <a:fillRect/>
            </a:stretch>
          </p:blipFill>
          <p:spPr>
            <a:xfrm>
              <a:off x="246244" y="218604"/>
              <a:ext cx="2693612" cy="861855"/>
            </a:xfrm>
            <a:prstGeom prst="rect">
              <a:avLst/>
            </a:prstGeom>
          </p:spPr>
        </p:pic>
        <p:sp>
          <p:nvSpPr>
            <p:cNvPr id="20" name="object 5">
              <a:extLst>
                <a:ext uri="{FF2B5EF4-FFF2-40B4-BE49-F238E27FC236}">
                  <a16:creationId xmlns:a16="http://schemas.microsoft.com/office/drawing/2014/main" id="{785263C5-4215-4DD7-89F8-7E388B7FB3EB}"/>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Being Conservative</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4932119"/>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Tune out optimism bias</a:t>
            </a:r>
          </a:p>
          <a:p>
            <a:pPr marL="929005" lvl="1" indent="-472440">
              <a:spcBef>
                <a:spcPts val="120"/>
              </a:spcBef>
              <a:buFont typeface="Wingdings"/>
              <a:buChar char=""/>
              <a:tabLst>
                <a:tab pos="472440" algn="l"/>
              </a:tabLst>
            </a:pPr>
            <a:r>
              <a:rPr lang="en-US" sz="2600" dirty="0">
                <a:latin typeface="Garamond"/>
                <a:cs typeface="Garamond"/>
              </a:rPr>
              <a:t>Sunk Cost fallacy</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Conduct thorough due diligence</a:t>
            </a:r>
          </a:p>
          <a:p>
            <a:pPr marL="471805"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Most important rule: </a:t>
            </a:r>
            <a:r>
              <a:rPr lang="en-US" sz="2600" b="1" dirty="0">
                <a:latin typeface="Garamond"/>
                <a:cs typeface="Garamond"/>
              </a:rPr>
              <a:t>Do Not Lose Money!</a:t>
            </a:r>
          </a:p>
          <a:p>
            <a:pPr marL="929005" lvl="1" indent="-472440">
              <a:spcBef>
                <a:spcPts val="120"/>
              </a:spcBef>
              <a:buFont typeface="Wingdings"/>
              <a:buChar char=""/>
              <a:tabLst>
                <a:tab pos="472440" algn="l"/>
              </a:tabLst>
            </a:pPr>
            <a:r>
              <a:rPr lang="en-US" sz="2600" dirty="0">
                <a:latin typeface="Garamond"/>
                <a:cs typeface="Garamond"/>
              </a:rPr>
              <a:t>Trying to play a game that we win the majority of the time (only need to be correct 51% of the time)</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Want bets where you make a strong return under conservative assumptions</a:t>
            </a:r>
          </a:p>
          <a:p>
            <a:pPr marL="471805" indent="-472440">
              <a:lnSpc>
                <a:spcPct val="100000"/>
              </a:lnSpc>
              <a:spcBef>
                <a:spcPts val="120"/>
              </a:spcBef>
              <a:buFont typeface="Wingdings"/>
              <a:buChar char=""/>
              <a:tabLst>
                <a:tab pos="472440" algn="l"/>
              </a:tabLst>
            </a:pP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15</a:t>
            </a:fld>
            <a:endParaRPr spc="15" dirty="0"/>
          </a:p>
        </p:txBody>
      </p:sp>
    </p:spTree>
    <p:extLst>
      <p:ext uri="{BB962C8B-B14F-4D97-AF65-F5344CB8AC3E}">
        <p14:creationId xmlns:p14="http://schemas.microsoft.com/office/powerpoint/2010/main" val="171233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2D9B7683-5210-491C-923B-1E5ACF3E0BD4}"/>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BA6782AD-1FC6-42B8-A4B7-C05711876759}"/>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73F04455-FB26-43E6-A26D-108BE34CDEE9}"/>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5420673F-E2D5-49FD-B03A-99D3F9FEE342}"/>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Margin of Safety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411907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Buy at a discount – account for possibility that things just don’t go the way you expect them to</a:t>
            </a:r>
          </a:p>
          <a:p>
            <a:pPr marL="929005" lvl="1" indent="-472440">
              <a:spcBef>
                <a:spcPts val="120"/>
              </a:spcBef>
              <a:buFont typeface="Wingdings"/>
              <a:buChar char=""/>
              <a:tabLst>
                <a:tab pos="472440" algn="l"/>
              </a:tabLst>
            </a:pPr>
            <a:r>
              <a:rPr lang="en-US" sz="2600" dirty="0">
                <a:latin typeface="Garamond"/>
                <a:cs typeface="Garamond"/>
              </a:rPr>
              <a:t>Analyze downside case</a:t>
            </a:r>
          </a:p>
          <a:p>
            <a:pPr marL="929005" lvl="1" indent="-472440">
              <a:spcBef>
                <a:spcPts val="120"/>
              </a:spcBef>
              <a:buFont typeface="Wingdings"/>
              <a:buChar char=""/>
              <a:tabLst>
                <a:tab pos="472440" algn="l"/>
              </a:tabLst>
            </a:pPr>
            <a:r>
              <a:rPr lang="en-US" sz="2600" dirty="0">
                <a:latin typeface="Garamond"/>
                <a:cs typeface="Garamond"/>
              </a:rPr>
              <a:t>Discount to intrinsic value</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What is an acceptable margin of safety?</a:t>
            </a:r>
          </a:p>
          <a:p>
            <a:pPr marL="471805"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Seth Klarman book – Margin of Safety</a:t>
            </a:r>
          </a:p>
          <a:p>
            <a:pPr marL="929005" lvl="1" indent="-472440">
              <a:spcBef>
                <a:spcPts val="120"/>
              </a:spcBef>
              <a:buFont typeface="Wingdings"/>
              <a:buChar char=""/>
              <a:tabLst>
                <a:tab pos="472440" algn="l"/>
              </a:tabLst>
            </a:pPr>
            <a:r>
              <a:rPr lang="en-US" sz="2600" dirty="0">
                <a:latin typeface="Garamond"/>
                <a:cs typeface="Garamond"/>
              </a:rPr>
              <a:t>Basis of value investing philosophy</a:t>
            </a:r>
          </a:p>
          <a:p>
            <a:pPr marL="471805" indent="-472440">
              <a:lnSpc>
                <a:spcPct val="100000"/>
              </a:lnSpc>
              <a:spcBef>
                <a:spcPts val="120"/>
              </a:spcBef>
              <a:buFont typeface="Wingdings"/>
              <a:buChar char=""/>
              <a:tabLst>
                <a:tab pos="472440" algn="l"/>
              </a:tabLst>
            </a:pP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16</a:t>
            </a:fld>
            <a:endParaRPr spc="15" dirty="0"/>
          </a:p>
        </p:txBody>
      </p:sp>
    </p:spTree>
    <p:extLst>
      <p:ext uri="{BB962C8B-B14F-4D97-AF65-F5344CB8AC3E}">
        <p14:creationId xmlns:p14="http://schemas.microsoft.com/office/powerpoint/2010/main" val="191655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D0B06D75-EE0C-4E87-8780-B6065DBFC087}"/>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C2578400-5B8C-4002-8E83-90DC09371A12}"/>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4CCB6DE7-6753-43E3-B32F-3299428B131B}"/>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2CDB3B7-A117-4582-B0CD-684DF853EC3B}"/>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Circle of Competency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245451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Know what you know, know what you don’t know</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“The most important thing in terms of your circle of competence is not how large the area of it is, but how well you’ve defined the perimeter”</a:t>
            </a:r>
          </a:p>
          <a:p>
            <a:pPr marL="929005" lvl="1" indent="-472440">
              <a:spcBef>
                <a:spcPts val="120"/>
              </a:spcBef>
              <a:buFont typeface="Wingdings"/>
              <a:buChar char=""/>
              <a:tabLst>
                <a:tab pos="472440" algn="l"/>
              </a:tabLst>
            </a:pPr>
            <a:r>
              <a:rPr lang="en-US" sz="2600" dirty="0">
                <a:latin typeface="Garamond"/>
                <a:cs typeface="Garamond"/>
              </a:rPr>
              <a:t>Biotech</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17</a:t>
            </a:fld>
            <a:endParaRPr spc="15" dirty="0"/>
          </a:p>
        </p:txBody>
      </p:sp>
    </p:spTree>
    <p:extLst>
      <p:ext uri="{BB962C8B-B14F-4D97-AF65-F5344CB8AC3E}">
        <p14:creationId xmlns:p14="http://schemas.microsoft.com/office/powerpoint/2010/main" val="81470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76794110-A091-41B7-9F17-B589D38756F4}"/>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E75B0A25-E4DE-4AB6-A025-A6D239C71F12}"/>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71E8FB65-ECA7-4F07-874F-14D7400B0492}"/>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A9360FD4-B783-47AB-94EB-D85F42AF8C24}"/>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Swing Once, Swing Well</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3267561"/>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Batting Average vs Slugging Average</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“What’s nice about investing is you don’t have to swing at pitches. You can watch pitches come in one inch above or one inch below your navel and you don’t have to swing. No umpire is going to call you out. </a:t>
            </a:r>
            <a:r>
              <a:rPr lang="en-US" sz="2600" b="1" dirty="0">
                <a:latin typeface="Garamond"/>
                <a:cs typeface="Garamond"/>
              </a:rPr>
              <a:t>You can wait for the pitch you want”</a:t>
            </a:r>
          </a:p>
          <a:p>
            <a:pPr marL="471805" indent="-472440">
              <a:lnSpc>
                <a:spcPct val="100000"/>
              </a:lnSpc>
              <a:spcBef>
                <a:spcPts val="120"/>
              </a:spcBef>
              <a:buFont typeface="Wingdings"/>
              <a:buChar char=""/>
              <a:tabLst>
                <a:tab pos="472440" algn="l"/>
              </a:tabLst>
            </a:pPr>
            <a:endParaRPr lang="en-US" sz="2600" b="1"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Concentrated, high-conviction bets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18</a:t>
            </a:fld>
            <a:endParaRPr spc="15" dirty="0"/>
          </a:p>
        </p:txBody>
      </p:sp>
    </p:spTree>
    <p:extLst>
      <p:ext uri="{BB962C8B-B14F-4D97-AF65-F5344CB8AC3E}">
        <p14:creationId xmlns:p14="http://schemas.microsoft.com/office/powerpoint/2010/main" val="214019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5B26F86A-7256-4D9C-9C59-A7DB2D8D9BE0}"/>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02B2C803-0921-4B2A-A7D4-AA9E9A46505C}"/>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6FF01DC1-7E28-413D-B5C1-0D25BB3D532D}"/>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199B18AC-9B37-4C16-A120-49E8E4E0857E}"/>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Being Contrarian &amp; Market Pricing</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4532010"/>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Be careful about big names that are heavily covered</a:t>
            </a:r>
          </a:p>
          <a:p>
            <a:pPr marL="929005" lvl="1" indent="-472440">
              <a:spcBef>
                <a:spcPts val="120"/>
              </a:spcBef>
              <a:buFont typeface="Wingdings"/>
              <a:buChar char=""/>
              <a:tabLst>
                <a:tab pos="472440" algn="l"/>
              </a:tabLst>
            </a:pPr>
            <a:r>
              <a:rPr lang="en-US" sz="2600" dirty="0">
                <a:latin typeface="Garamond"/>
                <a:cs typeface="Garamond"/>
              </a:rPr>
              <a:t>Know what you don’t know</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Structural opportunities</a:t>
            </a:r>
          </a:p>
          <a:p>
            <a:pPr marL="929005" lvl="1" indent="-472440">
              <a:spcBef>
                <a:spcPts val="120"/>
              </a:spcBef>
              <a:buFont typeface="Wingdings"/>
              <a:buChar char=""/>
              <a:tabLst>
                <a:tab pos="472440" algn="l"/>
              </a:tabLst>
            </a:pPr>
            <a:r>
              <a:rPr lang="en-US" sz="2600" dirty="0">
                <a:latin typeface="Garamond"/>
                <a:cs typeface="Garamond"/>
              </a:rPr>
              <a:t>Small-cap equities </a:t>
            </a:r>
            <a:r>
              <a:rPr lang="en-US" sz="2600" b="1" dirty="0">
                <a:latin typeface="Garamond"/>
                <a:cs typeface="Garamond"/>
              </a:rPr>
              <a:t>→ Fund restrictions</a:t>
            </a:r>
          </a:p>
          <a:p>
            <a:pPr marL="929005" lvl="1" indent="-472440">
              <a:spcBef>
                <a:spcPts val="120"/>
              </a:spcBef>
              <a:buFont typeface="Wingdings"/>
              <a:buChar char=""/>
              <a:tabLst>
                <a:tab pos="472440" algn="l"/>
              </a:tabLst>
            </a:pPr>
            <a:r>
              <a:rPr lang="en-US" sz="2600" dirty="0">
                <a:latin typeface="Garamond"/>
                <a:cs typeface="Garamond"/>
              </a:rPr>
              <a:t>Short-term market exaggerations → Be wary of bull market, search for mispricing in bear markets</a:t>
            </a:r>
          </a:p>
          <a:p>
            <a:pPr marL="929005" lvl="1" indent="-472440">
              <a:spcBef>
                <a:spcPts val="120"/>
              </a:spcBef>
              <a:buFont typeface="Wingdings"/>
              <a:buChar char=""/>
              <a:tabLst>
                <a:tab pos="472440" algn="l"/>
              </a:tabLst>
            </a:pPr>
            <a:r>
              <a:rPr lang="en-US" sz="2600" dirty="0">
                <a:latin typeface="Garamond"/>
                <a:cs typeface="Garamond"/>
              </a:rPr>
              <a:t>Differences in time-horizon – (COVID winners today)</a:t>
            </a:r>
          </a:p>
          <a:p>
            <a:pPr>
              <a:spcBef>
                <a:spcPts val="120"/>
              </a:spcBef>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Understand how the market is pricing the security</a:t>
            </a:r>
          </a:p>
          <a:p>
            <a:pPr marL="929005" lvl="1" indent="-472440">
              <a:spcBef>
                <a:spcPts val="120"/>
              </a:spcBef>
              <a:buFont typeface="Wingdings"/>
              <a:buChar char=""/>
              <a:tabLst>
                <a:tab pos="472440" algn="l"/>
              </a:tabLst>
            </a:pPr>
            <a:r>
              <a:rPr lang="en-US" sz="2600" dirty="0">
                <a:latin typeface="Garamond"/>
                <a:cs typeface="Garamond"/>
              </a:rPr>
              <a:t>Equity Research, News, Press Releases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19</a:t>
            </a:fld>
            <a:endParaRPr spc="15" dirty="0"/>
          </a:p>
        </p:txBody>
      </p:sp>
    </p:spTree>
    <p:extLst>
      <p:ext uri="{BB962C8B-B14F-4D97-AF65-F5344CB8AC3E}">
        <p14:creationId xmlns:p14="http://schemas.microsoft.com/office/powerpoint/2010/main" val="234999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1991926" y="1457752"/>
            <a:ext cx="4079240" cy="779780"/>
          </a:xfrm>
          <a:prstGeom prst="rect">
            <a:avLst/>
          </a:prstGeom>
        </p:spPr>
        <p:txBody>
          <a:bodyPr vert="horz" wrap="square" lIns="0" tIns="12065" rIns="0" bIns="0" rtlCol="0">
            <a:spAutoFit/>
          </a:bodyPr>
          <a:lstStyle/>
          <a:p>
            <a:pPr marL="12700">
              <a:lnSpc>
                <a:spcPct val="100000"/>
              </a:lnSpc>
              <a:spcBef>
                <a:spcPts val="95"/>
              </a:spcBef>
              <a:tabLst>
                <a:tab pos="2008505" algn="l"/>
              </a:tabLst>
            </a:pP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10253138" y="3257577"/>
            <a:ext cx="7631430" cy="2297424"/>
          </a:xfrm>
          <a:prstGeom prst="rect">
            <a:avLst/>
          </a:prstGeom>
        </p:spPr>
        <p:txBody>
          <a:bodyPr vert="horz" wrap="square" lIns="0" tIns="12065" rIns="0" bIns="0" rtlCol="0">
            <a:spAutoFit/>
          </a:bodyPr>
          <a:lstStyle/>
          <a:p>
            <a:pPr marL="12700" marR="5080" indent="-11430" algn="ctr">
              <a:lnSpc>
                <a:spcPct val="100000"/>
              </a:lnSpc>
              <a:spcBef>
                <a:spcPts val="95"/>
              </a:spcBef>
              <a:tabLst>
                <a:tab pos="776605" algn="l"/>
                <a:tab pos="2782570" algn="l"/>
                <a:tab pos="6804659" algn="l"/>
              </a:tabLst>
            </a:pPr>
            <a:r>
              <a:rPr lang="en-US" sz="4950" spc="20" dirty="0">
                <a:latin typeface="Garamond"/>
                <a:cs typeface="Garamond"/>
              </a:rPr>
              <a:t>What is the largest 5 digit numbers whose digits multiply to 120?</a:t>
            </a:r>
            <a:endParaRPr sz="4950" dirty="0">
              <a:latin typeface="Garamond"/>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a:t>
            </a:fld>
            <a:endParaRPr spc="1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48F29E33-B339-47D1-AE74-FBFDA3DFE2D3}"/>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419EEBB-6E8B-45E0-B983-9102838E86BC}"/>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F1CCBE6E-1C4F-4DD5-B777-69732F252A55}"/>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EF4A4C17-1100-4301-B3D7-46669EC3A103}"/>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Common Pitch Types - Longs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587083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Strong business with barriers to entry</a:t>
            </a:r>
          </a:p>
          <a:p>
            <a:pPr marL="929005" lvl="1" indent="-472440">
              <a:spcBef>
                <a:spcPts val="120"/>
              </a:spcBef>
              <a:buFont typeface="Wingdings"/>
              <a:buChar char=""/>
              <a:tabLst>
                <a:tab pos="472440" algn="l"/>
              </a:tabLst>
            </a:pPr>
            <a:r>
              <a:rPr lang="en-US" sz="2300" dirty="0">
                <a:latin typeface="Garamond"/>
                <a:cs typeface="Garamond"/>
              </a:rPr>
              <a:t>Awesome businesses that you want to hold forever</a:t>
            </a:r>
          </a:p>
          <a:p>
            <a:pPr marL="929005" lvl="1" indent="-472440">
              <a:spcBef>
                <a:spcPts val="120"/>
              </a:spcBef>
              <a:buFont typeface="Wingdings"/>
              <a:buChar char=""/>
              <a:tabLst>
                <a:tab pos="472440" algn="l"/>
              </a:tabLst>
            </a:pPr>
            <a:r>
              <a:rPr lang="en-US" sz="2300" dirty="0">
                <a:latin typeface="Garamond"/>
                <a:cs typeface="Garamond"/>
              </a:rPr>
              <a:t>Market mispricing due to short-term fears</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Smart management teams</a:t>
            </a:r>
          </a:p>
          <a:p>
            <a:pPr marL="929005" lvl="1" indent="-472440">
              <a:spcBef>
                <a:spcPts val="120"/>
              </a:spcBef>
              <a:buFont typeface="Wingdings"/>
              <a:buChar char=""/>
              <a:tabLst>
                <a:tab pos="472440" algn="l"/>
              </a:tabLst>
            </a:pPr>
            <a:r>
              <a:rPr lang="en-US" sz="2300" dirty="0">
                <a:latin typeface="Garamond"/>
                <a:cs typeface="Garamond"/>
              </a:rPr>
              <a:t>Strategically compound value over the long-term</a:t>
            </a:r>
          </a:p>
          <a:p>
            <a:pPr marL="456565" lvl="1">
              <a:spcBef>
                <a:spcPts val="120"/>
              </a:spcBef>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Hidden opportunities</a:t>
            </a:r>
          </a:p>
          <a:p>
            <a:pPr marL="929005" lvl="1" indent="-472440">
              <a:spcBef>
                <a:spcPts val="120"/>
              </a:spcBef>
              <a:buFont typeface="Wingdings"/>
              <a:buChar char=""/>
              <a:tabLst>
                <a:tab pos="472440" algn="l"/>
              </a:tabLst>
            </a:pPr>
            <a:r>
              <a:rPr lang="en-US" sz="2300" dirty="0">
                <a:latin typeface="Garamond"/>
                <a:cs typeface="Garamond"/>
              </a:rPr>
              <a:t>Margin expansion, cost-cutting</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Dirty, ugly, but cheap</a:t>
            </a:r>
          </a:p>
          <a:p>
            <a:pPr marL="929005" lvl="1" indent="-472440">
              <a:spcBef>
                <a:spcPts val="120"/>
              </a:spcBef>
              <a:buFont typeface="Wingdings"/>
              <a:buChar char=""/>
              <a:tabLst>
                <a:tab pos="472440" algn="l"/>
              </a:tabLst>
            </a:pPr>
            <a:r>
              <a:rPr lang="en-US" sz="2300" dirty="0">
                <a:latin typeface="Garamond"/>
                <a:cs typeface="Garamond"/>
              </a:rPr>
              <a:t>Bad business at an amazing price</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Special Situations</a:t>
            </a:r>
          </a:p>
          <a:p>
            <a:pPr marL="929005" lvl="1" indent="-472440">
              <a:spcBef>
                <a:spcPts val="120"/>
              </a:spcBef>
              <a:buFont typeface="Wingdings"/>
              <a:buChar char=""/>
              <a:tabLst>
                <a:tab pos="472440" algn="l"/>
              </a:tabLst>
            </a:pPr>
            <a:r>
              <a:rPr lang="en-US" sz="2300" dirty="0">
                <a:latin typeface="Garamond"/>
                <a:cs typeface="Garamond"/>
              </a:rPr>
              <a:t>Event-driven situations that the market is mispricing for various reasons</a:t>
            </a:r>
          </a:p>
          <a:p>
            <a:pPr marL="929005" lvl="1" indent="-472440">
              <a:spcBef>
                <a:spcPts val="120"/>
              </a:spcBef>
              <a:buFont typeface="Wingdings"/>
              <a:buChar char=""/>
              <a:tabLst>
                <a:tab pos="472440" algn="l"/>
              </a:tabLst>
            </a:pPr>
            <a:r>
              <a:rPr lang="en-US" sz="2300" dirty="0">
                <a:latin typeface="Garamond"/>
                <a:cs typeface="Garamond"/>
              </a:rPr>
              <a:t>Spin-off, Distress/Bankruptcy, Busted IPOs, Credit, Merger-Arb</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20</a:t>
            </a:fld>
            <a:endParaRPr spc="15" dirty="0"/>
          </a:p>
        </p:txBody>
      </p:sp>
    </p:spTree>
    <p:extLst>
      <p:ext uri="{BB962C8B-B14F-4D97-AF65-F5344CB8AC3E}">
        <p14:creationId xmlns:p14="http://schemas.microsoft.com/office/powerpoint/2010/main" val="1549843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1D42F00F-458E-4A81-8DF7-265667AB04C9}"/>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1043D6F-EAB4-4421-93A7-FE7979E1331D}"/>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3A80DF7C-43AB-47E8-891F-7D3A5E682891}"/>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999F016-6F2F-4E6D-968F-7086AD6665EC}"/>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Common Pitch Types - Shorts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5858014"/>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Structural Share Donor</a:t>
            </a:r>
          </a:p>
          <a:p>
            <a:pPr marL="929005" lvl="1" indent="-472440">
              <a:spcBef>
                <a:spcPts val="120"/>
              </a:spcBef>
              <a:buFont typeface="Wingdings"/>
              <a:buChar char=""/>
              <a:tabLst>
                <a:tab pos="472440" algn="l"/>
              </a:tabLst>
            </a:pPr>
            <a:r>
              <a:rPr lang="en-US" sz="2300" dirty="0">
                <a:latin typeface="Garamond"/>
                <a:cs typeface="Garamond"/>
              </a:rPr>
              <a:t>Brick and Mortar retail</a:t>
            </a:r>
          </a:p>
          <a:p>
            <a:pPr marL="929005" lvl="1" indent="-472440">
              <a:spcBef>
                <a:spcPts val="120"/>
              </a:spcBef>
              <a:buFont typeface="Wingdings"/>
              <a:buChar char=""/>
              <a:tabLst>
                <a:tab pos="472440" algn="l"/>
              </a:tabLst>
            </a:pPr>
            <a:r>
              <a:rPr lang="en-US" sz="2300" dirty="0">
                <a:latin typeface="Garamond"/>
                <a:cs typeface="Garamond"/>
              </a:rPr>
              <a:t>First-mover in high-growth industry without a moat</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Frauds/Accounting Gimmicks</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Companies with crazy high-expectations, popular fads</a:t>
            </a:r>
          </a:p>
          <a:p>
            <a:pPr marL="929005" lvl="1" indent="-472440">
              <a:spcBef>
                <a:spcPts val="120"/>
              </a:spcBef>
              <a:buFont typeface="Wingdings"/>
              <a:buChar char=""/>
              <a:tabLst>
                <a:tab pos="472440" algn="l"/>
              </a:tabLst>
            </a:pPr>
            <a:r>
              <a:rPr lang="en-US" sz="2300" dirty="0">
                <a:latin typeface="Garamond"/>
                <a:cs typeface="Garamond"/>
              </a:rPr>
              <a:t>Plant-based meat</a:t>
            </a:r>
          </a:p>
          <a:p>
            <a:pPr marL="1386205" lvl="2"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Overearning Cyclical</a:t>
            </a:r>
          </a:p>
          <a:p>
            <a:pPr marL="929005" lvl="1" indent="-472440">
              <a:spcBef>
                <a:spcPts val="120"/>
              </a:spcBef>
              <a:buFont typeface="Wingdings"/>
              <a:buChar char=""/>
              <a:tabLst>
                <a:tab pos="472440" algn="l"/>
              </a:tabLst>
            </a:pPr>
            <a:r>
              <a:rPr lang="en-US" sz="2300" dirty="0">
                <a:latin typeface="Garamond"/>
                <a:cs typeface="Garamond"/>
              </a:rPr>
              <a:t>Industry in an upcycle (demand outstripping supply in the short-term), yet the market assumes this upcycle will last forever</a:t>
            </a:r>
          </a:p>
          <a:p>
            <a:pPr marL="471805"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Overleveraged Companies</a:t>
            </a:r>
          </a:p>
          <a:p>
            <a:pPr marL="929005" lvl="1" indent="-472440">
              <a:spcBef>
                <a:spcPts val="120"/>
              </a:spcBef>
              <a:buFont typeface="Wingdings"/>
              <a:buChar char=""/>
              <a:tabLst>
                <a:tab pos="472440" algn="l"/>
              </a:tabLst>
            </a:pPr>
            <a:r>
              <a:rPr lang="en-US" sz="2300" dirty="0">
                <a:latin typeface="Garamond"/>
                <a:cs typeface="Garamond"/>
              </a:rPr>
              <a:t>Difficulty servicing debt</a:t>
            </a:r>
          </a:p>
          <a:p>
            <a:pPr marL="929005" lvl="1" indent="-472440">
              <a:spcBef>
                <a:spcPts val="120"/>
              </a:spcBef>
              <a:buFont typeface="Wingdings"/>
              <a:buChar char=""/>
              <a:tabLst>
                <a:tab pos="472440" algn="l"/>
              </a:tabLst>
            </a:pPr>
            <a:r>
              <a:rPr lang="en-US" sz="2300" dirty="0">
                <a:latin typeface="Garamond"/>
                <a:cs typeface="Garamond"/>
              </a:rPr>
              <a:t>Unrealistic expectations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21</a:t>
            </a:fld>
            <a:endParaRPr spc="15" dirty="0"/>
          </a:p>
        </p:txBody>
      </p:sp>
    </p:spTree>
    <p:extLst>
      <p:ext uri="{BB962C8B-B14F-4D97-AF65-F5344CB8AC3E}">
        <p14:creationId xmlns:p14="http://schemas.microsoft.com/office/powerpoint/2010/main" val="3234918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445"/>
            <a:chOff x="0" y="0"/>
            <a:chExt cx="20104099"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dirty="0"/>
            </a:p>
          </p:txBody>
        </p:sp>
      </p:grpSp>
      <p:sp>
        <p:nvSpPr>
          <p:cNvPr id="5" name="object 5"/>
          <p:cNvSpPr txBox="1">
            <a:spLocks noGrp="1"/>
          </p:cNvSpPr>
          <p:nvPr>
            <p:ph type="title"/>
          </p:nvPr>
        </p:nvSpPr>
        <p:spPr>
          <a:xfrm>
            <a:off x="6797358" y="4725254"/>
            <a:ext cx="6509384" cy="1858842"/>
          </a:xfrm>
          <a:prstGeom prst="rect">
            <a:avLst/>
          </a:prstGeom>
        </p:spPr>
        <p:txBody>
          <a:bodyPr vert="horz" wrap="square" lIns="0" tIns="12065" rIns="0" bIns="0" rtlCol="0">
            <a:spAutoFit/>
          </a:bodyPr>
          <a:lstStyle/>
          <a:p>
            <a:pPr marR="5080" algn="ctr">
              <a:lnSpc>
                <a:spcPct val="100000"/>
              </a:lnSpc>
              <a:spcBef>
                <a:spcPts val="95"/>
              </a:spcBef>
              <a:tabLst>
                <a:tab pos="2094864" algn="l"/>
                <a:tab pos="3780154" algn="l"/>
                <a:tab pos="4666615" algn="l"/>
                <a:tab pos="5534025" algn="l"/>
              </a:tabLst>
            </a:pPr>
            <a:r>
              <a:rPr lang="en-US" sz="6000" u="none" spc="395" dirty="0"/>
              <a:t>Case</a:t>
            </a:r>
            <a:br>
              <a:rPr lang="en-US" sz="6000" u="none" spc="395" dirty="0"/>
            </a:br>
            <a:r>
              <a:rPr lang="en-US" sz="6000" u="none" spc="395" dirty="0"/>
              <a:t>Studies</a:t>
            </a:r>
            <a:endParaRPr sz="6000" u="none" spc="395" dirty="0"/>
          </a:p>
        </p:txBody>
      </p:sp>
      <p:pic>
        <p:nvPicPr>
          <p:cNvPr id="8" name="object 8"/>
          <p:cNvPicPr/>
          <p:nvPr/>
        </p:nvPicPr>
        <p:blipFill>
          <a:blip r:embed="rId3" cstate="print"/>
          <a:stretch>
            <a:fillRect/>
          </a:stretch>
        </p:blipFill>
        <p:spPr>
          <a:xfrm>
            <a:off x="246244" y="218604"/>
            <a:ext cx="2693612" cy="861855"/>
          </a:xfrm>
          <a:prstGeom prst="rect">
            <a:avLst/>
          </a:prstGeom>
        </p:spPr>
      </p:pic>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22</a:t>
            </a:fld>
            <a:endParaRPr spc="15" dirty="0"/>
          </a:p>
        </p:txBody>
      </p:sp>
    </p:spTree>
    <p:extLst>
      <p:ext uri="{BB962C8B-B14F-4D97-AF65-F5344CB8AC3E}">
        <p14:creationId xmlns:p14="http://schemas.microsoft.com/office/powerpoint/2010/main" val="1211662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Barriers to Entry: Starbucks (NASDAQ: SBUX)</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23</a:t>
            </a:fld>
            <a:endParaRPr spc="15" dirty="0"/>
          </a:p>
        </p:txBody>
      </p:sp>
      <p:sp>
        <p:nvSpPr>
          <p:cNvPr id="9" name="object 6">
            <a:extLst>
              <a:ext uri="{FF2B5EF4-FFF2-40B4-BE49-F238E27FC236}">
                <a16:creationId xmlns:a16="http://schemas.microsoft.com/office/drawing/2014/main" id="{B642BFF2-4677-417D-99C9-7916E782BCF6}"/>
              </a:ext>
            </a:extLst>
          </p:cNvPr>
          <p:cNvSpPr txBox="1"/>
          <p:nvPr/>
        </p:nvSpPr>
        <p:spPr>
          <a:xfrm>
            <a:off x="9132056" y="3035621"/>
            <a:ext cx="9844405" cy="7377019"/>
          </a:xfrm>
          <a:prstGeom prst="rect">
            <a:avLst/>
          </a:prstGeom>
        </p:spPr>
        <p:txBody>
          <a:bodyPr vert="horz" wrap="square" lIns="0" tIns="15875" rIns="0" bIns="0" rtlCol="0">
            <a:spAutoFit/>
          </a:bodyPr>
          <a:lstStyle/>
          <a:p>
            <a:pPr marL="12700">
              <a:lnSpc>
                <a:spcPct val="100000"/>
              </a:lnSpc>
              <a:spcBef>
                <a:spcPts val="125"/>
              </a:spcBef>
            </a:pPr>
            <a:r>
              <a:rPr lang="en-US" sz="2500" b="1" spc="5" dirty="0">
                <a:latin typeface="Garamond"/>
                <a:cs typeface="Garamond"/>
              </a:rPr>
              <a:t>Business Overview: </a:t>
            </a:r>
            <a:r>
              <a:rPr lang="en-US" sz="2500" spc="5" dirty="0">
                <a:latin typeface="Garamond"/>
                <a:cs typeface="Garamond"/>
              </a:rPr>
              <a:t>Multinational chain of coffee stores</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Situation Overview: </a:t>
            </a:r>
            <a:r>
              <a:rPr lang="en-US" sz="2500" spc="5" dirty="0">
                <a:latin typeface="Garamond"/>
                <a:cs typeface="Garamond"/>
              </a:rPr>
              <a:t>In 1996, Starbucks had about 1000 stores and was trading at a 64x P/E multiple (market multiple tends to be around 20x). They were generating around $700k in revenue per store</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Thesis: </a:t>
            </a:r>
            <a:r>
              <a:rPr lang="en-US" sz="2500" spc="5" dirty="0">
                <a:latin typeface="Garamond"/>
                <a:cs typeface="Garamond"/>
              </a:rPr>
              <a:t>Although the market gave Starbucks credit for its strength as a branded coffee store company with a significantly above market multiple, it repeatedly failed to underwrite the number of stores Starbucks could create over the next decade. If you were confident in Starbucks’ long-term potential to be dominant, you could underwrite the amount of stores Starbucks could continue create based on population (500m target customers across wealthy European cities and the US) and penetration rates for similar chain concepts that were more mature (Need a store near 10% of the population and need to service 10% of customers per day, and each store can service roughly 180 people per day (15 hours of operation, 5 min per customer) you could derive about 28k stores as the long-term potential in steady-state for Starbucks stores). Although it was expensive near-term, over the long-term, their ability to continue to compound stores long-term resulted in an 18% IRR over 25 years</a:t>
            </a:r>
            <a:endParaRPr lang="en-US" sz="2500" b="1" spc="5" dirty="0">
              <a:latin typeface="Garamond"/>
              <a:cs typeface="Garamond"/>
            </a:endParaRPr>
          </a:p>
        </p:txBody>
      </p:sp>
      <p:pic>
        <p:nvPicPr>
          <p:cNvPr id="10" name="Picture 9">
            <a:extLst>
              <a:ext uri="{FF2B5EF4-FFF2-40B4-BE49-F238E27FC236}">
                <a16:creationId xmlns:a16="http://schemas.microsoft.com/office/drawing/2014/main" id="{B528BF4E-BAB0-4F66-BAF2-1458D8712160}"/>
              </a:ext>
            </a:extLst>
          </p:cNvPr>
          <p:cNvPicPr>
            <a:picLocks noChangeAspect="1"/>
          </p:cNvPicPr>
          <p:nvPr/>
        </p:nvPicPr>
        <p:blipFill>
          <a:blip r:embed="rId3"/>
          <a:stretch>
            <a:fillRect/>
          </a:stretch>
        </p:blipFill>
        <p:spPr>
          <a:xfrm>
            <a:off x="755650" y="3692072"/>
            <a:ext cx="7913777" cy="5029199"/>
          </a:xfrm>
          <a:prstGeom prst="rect">
            <a:avLst/>
          </a:prstGeom>
        </p:spPr>
      </p:pic>
    </p:spTree>
    <p:extLst>
      <p:ext uri="{BB962C8B-B14F-4D97-AF65-F5344CB8AC3E}">
        <p14:creationId xmlns:p14="http://schemas.microsoft.com/office/powerpoint/2010/main" val="248416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Special Sits: Tuesday Morning (NASDAQ: TUESM)</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24</a:t>
            </a:fld>
            <a:endParaRPr spc="15" dirty="0"/>
          </a:p>
        </p:txBody>
      </p:sp>
      <p:sp>
        <p:nvSpPr>
          <p:cNvPr id="6" name="object 6">
            <a:extLst>
              <a:ext uri="{FF2B5EF4-FFF2-40B4-BE49-F238E27FC236}">
                <a16:creationId xmlns:a16="http://schemas.microsoft.com/office/drawing/2014/main" id="{BE033FF9-EBC3-46C1-9486-8571D201C5A4}"/>
              </a:ext>
            </a:extLst>
          </p:cNvPr>
          <p:cNvSpPr txBox="1"/>
          <p:nvPr/>
        </p:nvSpPr>
        <p:spPr>
          <a:xfrm>
            <a:off x="1289050" y="3035621"/>
            <a:ext cx="17687411" cy="5068695"/>
          </a:xfrm>
          <a:prstGeom prst="rect">
            <a:avLst/>
          </a:prstGeom>
        </p:spPr>
        <p:txBody>
          <a:bodyPr vert="horz" wrap="square" lIns="0" tIns="15875" rIns="0" bIns="0" rtlCol="0">
            <a:spAutoFit/>
          </a:bodyPr>
          <a:lstStyle/>
          <a:p>
            <a:pPr marL="12700">
              <a:lnSpc>
                <a:spcPct val="100000"/>
              </a:lnSpc>
              <a:spcBef>
                <a:spcPts val="125"/>
              </a:spcBef>
            </a:pPr>
            <a:r>
              <a:rPr lang="en-US" sz="2500" b="1" spc="5" dirty="0">
                <a:latin typeface="Garamond"/>
                <a:cs typeface="Garamond"/>
              </a:rPr>
              <a:t>Business Overview: </a:t>
            </a:r>
            <a:r>
              <a:rPr lang="en-US" sz="2500" spc="5" dirty="0">
                <a:latin typeface="Garamond"/>
                <a:cs typeface="Garamond"/>
              </a:rPr>
              <a:t>Discount store chain, similar to Ollie’s Bargain Outlet</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Situation Overview: </a:t>
            </a:r>
            <a:r>
              <a:rPr lang="en-US" sz="2500" spc="5" dirty="0">
                <a:latin typeface="Garamond"/>
                <a:cs typeface="Garamond"/>
              </a:rPr>
              <a:t>In September 2020, the company had just filed for bankruptcy to break unfavorable leases and was struggling due to COVID store closures and general decline in brick-and-mortar retail spend. Company was trading on the OTC with a market cap of only $47m and share price of $0.35. </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Thesis: </a:t>
            </a:r>
            <a:r>
              <a:rPr lang="en-US" sz="2500" spc="5" dirty="0">
                <a:latin typeface="Garamond"/>
                <a:cs typeface="Garamond"/>
              </a:rPr>
              <a:t>Initially the company was struggling quite a bit and the bankruptcy judge believed there was no potential for a recovery to the equity. However, as the COVID situation continued to improve it was clear that the Company could return to EBITDA positive within the next year and there would likely be a recovery for the equity. Additionally, the bankruptcy overhang, OTC listing, and lack of market cap made it difficult for many institutional investors to get involved in size. This created a situation where a company had entered bankruptcy to improve its lease terms (reduce lease rent on 35% of leases which would lead to margin expansion) and had the benefit of recovery from COVID. From a math perspective, the company could potentially produce $0.5-$1 in EBITDA and could trade from 5-8x (compared to OLLI at 22x). Today, the company has emerged from bankruptcy and is trading at a share price of $2.75, which represents 8x upside from September of 2020. </a:t>
            </a:r>
            <a:endParaRPr lang="en-US" sz="2500" b="1" spc="5" dirty="0">
              <a:latin typeface="Garamond"/>
              <a:cs typeface="Garamond"/>
            </a:endParaRPr>
          </a:p>
        </p:txBody>
      </p:sp>
      <p:pic>
        <p:nvPicPr>
          <p:cNvPr id="1026" name="Picture 2" descr="Tuesday Morning Logo Vector - (.SVG + .PNG) - SearchLogoVector.Com">
            <a:extLst>
              <a:ext uri="{FF2B5EF4-FFF2-40B4-BE49-F238E27FC236}">
                <a16:creationId xmlns:a16="http://schemas.microsoft.com/office/drawing/2014/main" id="{7C3F3028-879F-4F69-B54E-81A535E2F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350" y="8347075"/>
            <a:ext cx="4343400" cy="241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7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Crazy Expectations: Vital Farms (NASDAQ: VITL)</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25</a:t>
            </a:fld>
            <a:endParaRPr spc="15" dirty="0"/>
          </a:p>
        </p:txBody>
      </p:sp>
      <p:pic>
        <p:nvPicPr>
          <p:cNvPr id="5" name="Picture 4">
            <a:extLst>
              <a:ext uri="{FF2B5EF4-FFF2-40B4-BE49-F238E27FC236}">
                <a16:creationId xmlns:a16="http://schemas.microsoft.com/office/drawing/2014/main" id="{D84BB3EE-F050-40FB-8971-09FA91D93B8D}"/>
              </a:ext>
            </a:extLst>
          </p:cNvPr>
          <p:cNvPicPr>
            <a:picLocks noChangeAspect="1"/>
          </p:cNvPicPr>
          <p:nvPr/>
        </p:nvPicPr>
        <p:blipFill>
          <a:blip r:embed="rId3"/>
          <a:stretch>
            <a:fillRect/>
          </a:stretch>
        </p:blipFill>
        <p:spPr>
          <a:xfrm>
            <a:off x="603250" y="3692072"/>
            <a:ext cx="7834184" cy="5029200"/>
          </a:xfrm>
          <a:prstGeom prst="rect">
            <a:avLst/>
          </a:prstGeom>
        </p:spPr>
      </p:pic>
      <p:sp>
        <p:nvSpPr>
          <p:cNvPr id="9" name="object 6">
            <a:extLst>
              <a:ext uri="{FF2B5EF4-FFF2-40B4-BE49-F238E27FC236}">
                <a16:creationId xmlns:a16="http://schemas.microsoft.com/office/drawing/2014/main" id="{8509404A-806E-43AE-9F23-1ED727145D30}"/>
              </a:ext>
            </a:extLst>
          </p:cNvPr>
          <p:cNvSpPr txBox="1"/>
          <p:nvPr/>
        </p:nvSpPr>
        <p:spPr>
          <a:xfrm>
            <a:off x="9132056" y="3035621"/>
            <a:ext cx="9844405" cy="7515519"/>
          </a:xfrm>
          <a:prstGeom prst="rect">
            <a:avLst/>
          </a:prstGeom>
        </p:spPr>
        <p:txBody>
          <a:bodyPr vert="horz" wrap="square" lIns="0" tIns="15875" rIns="0" bIns="0" rtlCol="0">
            <a:spAutoFit/>
          </a:bodyPr>
          <a:lstStyle/>
          <a:p>
            <a:pPr marL="12700">
              <a:lnSpc>
                <a:spcPct val="100000"/>
              </a:lnSpc>
              <a:spcBef>
                <a:spcPts val="125"/>
              </a:spcBef>
            </a:pPr>
            <a:r>
              <a:rPr lang="en-US" sz="2200" b="1" spc="5" dirty="0">
                <a:latin typeface="Garamond"/>
                <a:cs typeface="Garamond"/>
              </a:rPr>
              <a:t>Business Overview: </a:t>
            </a:r>
            <a:r>
              <a:rPr lang="en-US" sz="2200" spc="5" dirty="0">
                <a:latin typeface="Garamond"/>
                <a:cs typeface="Garamond"/>
              </a:rPr>
              <a:t>Branded pasture-raised egg company. Eggs are produced in a more animal friendly manner and are sold for $6 per dozen vs $1-2 per dozen for normal eggs</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Situation Overview: </a:t>
            </a:r>
            <a:r>
              <a:rPr lang="en-US" sz="2200" spc="5" dirty="0">
                <a:latin typeface="Garamond"/>
                <a:cs typeface="Garamond"/>
              </a:rPr>
              <a:t>Company </a:t>
            </a:r>
            <a:r>
              <a:rPr lang="en-US" sz="2200" spc="5" dirty="0" err="1">
                <a:latin typeface="Garamond"/>
                <a:cs typeface="Garamond"/>
              </a:rPr>
              <a:t>IPO’d</a:t>
            </a:r>
            <a:r>
              <a:rPr lang="en-US" sz="2200" spc="5" dirty="0">
                <a:latin typeface="Garamond"/>
                <a:cs typeface="Garamond"/>
              </a:rPr>
              <a:t> in July of 2020 and was doing extremely well on the back of COVID-induced stockpiling and ESG tailwinds leading to very bullish sell-side coverage</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Thesis: </a:t>
            </a:r>
            <a:r>
              <a:rPr lang="en-US" sz="2200" spc="5" dirty="0">
                <a:latin typeface="Garamond"/>
                <a:cs typeface="Garamond"/>
              </a:rPr>
              <a:t>Ultimately, on the back of their success in the last year due to stockpiling, the market assumed this company could maintain 70% market share over the next decade and the market could grow at a 20% CAGR for the foreseeable future. The market was valuing it as a growthy tech business, valuing it on sales despite 30% gross margins. Long-term, it was clear that the pasture-raised egg market could not CAGR at 20% for the next decade. Pre-COVID the market was seeing declining YoY velocities (sales per distribution points). Distribution points were going to be harder and harder to increase as Vital had already penetrated all of the nature store locations (Whole Foods, Sprouts). Meanwhile the remaining whitespace was at Target, Walmart where the customer base is significantly less affluent. Further, private-label competition was rapidly increasing in Whole Foods, Kroger etc. Valuing the company, it was clear that they would likely see a return to pre-COVID velocities. Giving the company credit for consensus estimates of ~15% CAGR in distribution points, but a -9% CAGR in velocities (largely driven by a return to pre-COVID, market share loss to private label and lower quality locations) as well as a more realistic multiple in-line with Cal-Maine Foods at 15x EBITDA led to significant downside</a:t>
            </a:r>
            <a:endParaRPr lang="en-US" sz="2200" b="1" spc="5" dirty="0">
              <a:latin typeface="Garamond"/>
              <a:cs typeface="Garamond"/>
            </a:endParaRPr>
          </a:p>
        </p:txBody>
      </p:sp>
    </p:spTree>
    <p:extLst>
      <p:ext uri="{BB962C8B-B14F-4D97-AF65-F5344CB8AC3E}">
        <p14:creationId xmlns:p14="http://schemas.microsoft.com/office/powerpoint/2010/main" val="295539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459014"/>
            <a:ext cx="20096248" cy="2299323"/>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a:alphaModFix amt="81000"/>
          </a:blip>
          <a:srcRect t="31700" b="31700"/>
          <a:stretch>
            <a:fillRect/>
          </a:stretch>
        </p:blipFill>
        <p:spPr>
          <a:xfrm>
            <a:off x="-7852" y="1436328"/>
            <a:ext cx="20104100" cy="2299369"/>
          </a:xfrm>
        </p:spPr>
      </p:pic>
      <p:sp>
        <p:nvSpPr>
          <p:cNvPr id="19" name="TextBox 18">
            <a:extLst>
              <a:ext uri="{FF2B5EF4-FFF2-40B4-BE49-F238E27FC236}">
                <a16:creationId xmlns:a16="http://schemas.microsoft.com/office/drawing/2014/main" id="{2257F642-A47C-314F-A0E0-7B27689B0331}"/>
              </a:ext>
            </a:extLst>
          </p:cNvPr>
          <p:cNvSpPr txBox="1"/>
          <p:nvPr/>
        </p:nvSpPr>
        <p:spPr>
          <a:xfrm>
            <a:off x="7849519" y="4158481"/>
            <a:ext cx="4455836"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Get in Touch</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7965192" y="5265091"/>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A8A487D6-5338-D441-B4CA-C27307B03263}"/>
              </a:ext>
            </a:extLst>
          </p:cNvPr>
          <p:cNvSpPr/>
          <p:nvPr/>
        </p:nvSpPr>
        <p:spPr>
          <a:xfrm>
            <a:off x="3109856" y="5603276"/>
            <a:ext cx="13935124" cy="5175631"/>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98" dirty="0">
                <a:solidFill>
                  <a:srgbClr val="000000"/>
                </a:solidFill>
                <a:latin typeface="Garamond" charset="0"/>
                <a:ea typeface="Garamond" charset="0"/>
                <a:cs typeface="Garamond" charset="0"/>
              </a:rPr>
              <a:t>Feel free to reach out to us over Facebook or email if you have any questions</a:t>
            </a:r>
          </a:p>
          <a:p>
            <a:pPr algn="ctr"/>
            <a:endParaRPr lang="en-US" sz="3298" dirty="0">
              <a:solidFill>
                <a:srgbClr val="000000"/>
              </a:solidFill>
              <a:latin typeface="Garamond" charset="0"/>
              <a:ea typeface="Garamond" charset="0"/>
              <a:cs typeface="Garamond" charset="0"/>
              <a:hlinkClick r:id="rId5"/>
            </a:endParaRPr>
          </a:p>
          <a:p>
            <a:pPr algn="ctr"/>
            <a:r>
              <a:rPr lang="en-US" sz="3298" dirty="0">
                <a:solidFill>
                  <a:srgbClr val="000000"/>
                </a:solidFill>
                <a:latin typeface="Garamond" charset="0"/>
                <a:ea typeface="Garamond" charset="0"/>
                <a:cs typeface="Garamond" charset="0"/>
                <a:hlinkClick r:id="rId5"/>
              </a:rPr>
              <a:t>www.quantfsnyu.com</a:t>
            </a:r>
            <a:endParaRPr lang="en-US" sz="3298" dirty="0">
              <a:solidFill>
                <a:srgbClr val="000000"/>
              </a:solidFill>
              <a:latin typeface="Garamond" charset="0"/>
              <a:ea typeface="Garamond" charset="0"/>
              <a:cs typeface="Garamond" charset="0"/>
            </a:endParaRPr>
          </a:p>
          <a:p>
            <a:pPr algn="ctr"/>
            <a:r>
              <a:rPr lang="en-US" sz="3298" dirty="0">
                <a:solidFill>
                  <a:srgbClr val="000000"/>
                </a:solidFill>
                <a:latin typeface="Garamond" charset="0"/>
                <a:ea typeface="Garamond" charset="0"/>
                <a:cs typeface="Garamond" charset="0"/>
              </a:rPr>
              <a:t>    quantfsnyu@gmail.com	</a:t>
            </a:r>
          </a:p>
          <a:p>
            <a:pPr algn="ctr"/>
            <a:endParaRPr lang="en-US" sz="3298" dirty="0">
              <a:solidFill>
                <a:srgbClr val="000000"/>
              </a:solidFill>
              <a:latin typeface="Garamond" charset="0"/>
              <a:ea typeface="Garamond" charset="0"/>
              <a:cs typeface="Garamond" charset="0"/>
            </a:endParaRPr>
          </a:p>
          <a:p>
            <a:pPr marL="471145" indent="-471145">
              <a:buFont typeface="Arial" charset="0"/>
              <a:buChar char="•"/>
            </a:pPr>
            <a:r>
              <a:rPr lang="en-US" sz="3298" dirty="0">
                <a:solidFill>
                  <a:srgbClr val="000000"/>
                </a:solidFill>
                <a:latin typeface="Garamond" charset="0"/>
                <a:ea typeface="Garamond" charset="0"/>
                <a:cs typeface="Garamond" charset="0"/>
              </a:rPr>
              <a:t>President – Ram </a:t>
            </a:r>
            <a:r>
              <a:rPr lang="en-US" sz="3298" dirty="0">
                <a:solidFill>
                  <a:schemeClr val="tx2">
                    <a:lumMod val="50000"/>
                  </a:schemeClr>
                </a:solidFill>
                <a:latin typeface="Garamond" panose="02020404030301010803" pitchFamily="18" charset="0"/>
              </a:rPr>
              <a:t>Ramanathan </a:t>
            </a:r>
            <a:r>
              <a:rPr lang="en-US" sz="3298" dirty="0">
                <a:solidFill>
                  <a:srgbClr val="000000"/>
                </a:solidFill>
                <a:latin typeface="Garamond" charset="0"/>
                <a:ea typeface="Garamond" charset="0"/>
                <a:cs typeface="Garamond" charset="0"/>
              </a:rPr>
              <a:t>(</a:t>
            </a:r>
            <a:r>
              <a:rPr lang="en-US" sz="3298" dirty="0">
                <a:solidFill>
                  <a:schemeClr val="tx2">
                    <a:lumMod val="50000"/>
                  </a:schemeClr>
                </a:solidFill>
                <a:latin typeface="Garamond" panose="02020404030301010803" pitchFamily="18" charset="0"/>
                <a:hlinkClick r:id="rId6"/>
              </a:rPr>
              <a:t>rer407@stern.nyu.edu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Vice-President – Alex Poon (</a:t>
            </a:r>
            <a:r>
              <a:rPr lang="en-US" sz="3298" dirty="0" err="1">
                <a:solidFill>
                  <a:srgbClr val="000000"/>
                </a:solidFill>
                <a:latin typeface="Garamond" charset="0"/>
                <a:ea typeface="Garamond" charset="0"/>
                <a:cs typeface="Garamond" charset="0"/>
                <a:hlinkClick r:id="rId7"/>
              </a:rPr>
              <a:t>alex.poon@stern.nyu.edu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Connor Sheehy (</a:t>
            </a:r>
            <a:r>
              <a:rPr lang="en-US" sz="3298" dirty="0">
                <a:solidFill>
                  <a:srgbClr val="000000"/>
                </a:solidFill>
                <a:latin typeface="Garamond" charset="0"/>
                <a:ea typeface="Garamond" charset="0"/>
                <a:cs typeface="Garamond" charset="0"/>
                <a:hlinkClick r:id="rId8"/>
              </a:rPr>
              <a:t>connor.sheehy@stern.nyu.edu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Co – Head of All Portfolios – Kevin Duan (</a:t>
            </a:r>
            <a:r>
              <a:rPr lang="en-US" sz="3298" dirty="0">
                <a:solidFill>
                  <a:srgbClr val="000000"/>
                </a:solidFill>
                <a:latin typeface="Garamond" charset="0"/>
                <a:ea typeface="Garamond" charset="0"/>
                <a:cs typeface="Garamond" charset="0"/>
                <a:hlinkClick r:id="rId9"/>
              </a:rPr>
              <a:t>skd359@stern.nyu.edu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endParaRPr lang="en-US" sz="3298" dirty="0">
              <a:solidFill>
                <a:srgbClr val="000000"/>
              </a:solidFill>
              <a:latin typeface="Garamond" charset="0"/>
              <a:ea typeface="Garamond" charset="0"/>
              <a:cs typeface="Garamond" charset="0"/>
            </a:endParaRPr>
          </a:p>
        </p:txBody>
      </p:sp>
    </p:spTree>
    <p:extLst>
      <p:ext uri="{BB962C8B-B14F-4D97-AF65-F5344CB8AC3E}">
        <p14:creationId xmlns:p14="http://schemas.microsoft.com/office/powerpoint/2010/main" val="195001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0414789" y="1457752"/>
            <a:ext cx="7237095" cy="779780"/>
          </a:xfrm>
          <a:prstGeom prst="rect">
            <a:avLst/>
          </a:prstGeom>
        </p:spPr>
        <p:txBody>
          <a:bodyPr vert="horz" wrap="square" lIns="0" tIns="12065" rIns="0" bIns="0" rtlCol="0">
            <a:spAutoFit/>
          </a:bodyPr>
          <a:lstStyle/>
          <a:p>
            <a:pPr marL="12700">
              <a:lnSpc>
                <a:spcPct val="100000"/>
              </a:lnSpc>
              <a:spcBef>
                <a:spcPts val="95"/>
              </a:spcBef>
              <a:tabLst>
                <a:tab pos="3159760" algn="l"/>
                <a:tab pos="5166360" algn="l"/>
              </a:tabLst>
            </a:pPr>
            <a:r>
              <a:rPr u="none" spc="425" dirty="0">
                <a:solidFill>
                  <a:srgbClr val="242424"/>
                </a:solidFill>
              </a:rPr>
              <a:t>Solution:	</a:t>
            </a:r>
            <a:r>
              <a:rPr u="none" spc="385" dirty="0">
                <a:solidFill>
                  <a:srgbClr val="242424"/>
                </a:solidFill>
              </a:rPr>
              <a:t>Brain	</a:t>
            </a:r>
            <a:r>
              <a:rPr u="none" spc="330" dirty="0">
                <a:solidFill>
                  <a:srgbClr val="242424"/>
                </a:solidFill>
              </a:rPr>
              <a:t>Teaser</a:t>
            </a:r>
          </a:p>
        </p:txBody>
      </p:sp>
      <p:sp>
        <p:nvSpPr>
          <p:cNvPr id="4" name="object 4"/>
          <p:cNvSpPr/>
          <p:nvPr/>
        </p:nvSpPr>
        <p:spPr>
          <a:xfrm>
            <a:off x="11952906"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2796633"/>
            <a:ext cx="8337133" cy="7487842"/>
          </a:xfrm>
          <a:prstGeom prst="rect">
            <a:avLst/>
          </a:prstGeom>
        </p:spPr>
      </p:pic>
      <p:sp>
        <p:nvSpPr>
          <p:cNvPr id="6" name="object 6"/>
          <p:cNvSpPr txBox="1"/>
          <p:nvPr/>
        </p:nvSpPr>
        <p:spPr>
          <a:xfrm>
            <a:off x="9132056" y="2569578"/>
            <a:ext cx="9844405" cy="3381054"/>
          </a:xfrm>
          <a:prstGeom prst="rect">
            <a:avLst/>
          </a:prstGeom>
        </p:spPr>
        <p:txBody>
          <a:bodyPr vert="horz" wrap="square" lIns="0" tIns="15875" rIns="0" bIns="0" rtlCol="0">
            <a:spAutoFit/>
          </a:bodyPr>
          <a:lstStyle/>
          <a:p>
            <a:pPr marL="12700">
              <a:lnSpc>
                <a:spcPct val="100000"/>
              </a:lnSpc>
              <a:spcBef>
                <a:spcPts val="125"/>
              </a:spcBef>
            </a:pPr>
            <a:r>
              <a:rPr lang="en-US" sz="3100" spc="5" dirty="0">
                <a:latin typeface="Garamond"/>
                <a:cs typeface="Garamond"/>
              </a:rPr>
              <a:t>Solution: 85311</a:t>
            </a:r>
          </a:p>
          <a:p>
            <a:pPr marL="12700">
              <a:lnSpc>
                <a:spcPct val="100000"/>
              </a:lnSpc>
              <a:spcBef>
                <a:spcPts val="125"/>
              </a:spcBef>
            </a:pPr>
            <a:endParaRPr lang="en-US" sz="3100" spc="5" dirty="0">
              <a:latin typeface="Garamond"/>
              <a:cs typeface="Garamond"/>
            </a:endParaRPr>
          </a:p>
          <a:p>
            <a:pPr marL="12700">
              <a:lnSpc>
                <a:spcPct val="100000"/>
              </a:lnSpc>
              <a:spcBef>
                <a:spcPts val="125"/>
              </a:spcBef>
            </a:pPr>
            <a:r>
              <a:rPr lang="en-US" sz="3100" spc="5" dirty="0">
                <a:latin typeface="Garamond"/>
                <a:cs typeface="Garamond"/>
              </a:rPr>
              <a:t>The first digit of the 5 digit numbers should be the largest single digit number that is a factor of 120. Since 9 is not a factor, 8 will be the first digit. The remainder of the number is based on 120/8 = 15. Single digit factors of 15 are 5,3,1 so the next number would be 5, then 3, then just two 1’s.</a:t>
            </a:r>
            <a:endParaRPr sz="3100" dirty="0">
              <a:latin typeface="Garamond"/>
              <a:cs typeface="Garamond"/>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3</a:t>
            </a:fld>
            <a:endParaRPr spc="1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p>
        </p:txBody>
      </p:sp>
      <p:sp>
        <p:nvSpPr>
          <p:cNvPr id="10" name="object 10"/>
          <p:cNvSpPr txBox="1"/>
          <p:nvPr/>
        </p:nvSpPr>
        <p:spPr>
          <a:xfrm>
            <a:off x="4524399" y="3687746"/>
            <a:ext cx="11042015" cy="5560625"/>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sz="2950" b="1" spc="5" dirty="0">
                <a:latin typeface="Garamond"/>
                <a:cs typeface="Garamond"/>
              </a:rPr>
              <a:t>Timeline:</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lang="en-US" sz="2950" spc="5" dirty="0">
                <a:latin typeface="Garamond"/>
                <a:cs typeface="Garamond"/>
              </a:rPr>
              <a:t>Currently open</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sz="2950" spc="5" dirty="0">
                <a:latin typeface="Garamond"/>
                <a:cs typeface="Garamond"/>
              </a:rPr>
              <a:t>Closes </a:t>
            </a:r>
            <a:r>
              <a:rPr sz="2950" spc="10" dirty="0">
                <a:latin typeface="Garamond"/>
                <a:cs typeface="Garamond"/>
              </a:rPr>
              <a:t>on </a:t>
            </a:r>
            <a:r>
              <a:rPr lang="en-US" sz="2950" u="sng" spc="-50" dirty="0">
                <a:latin typeface="Garamond"/>
                <a:cs typeface="Garamond"/>
              </a:rPr>
              <a:t>Friday, 10/1 at 11:59 AM</a:t>
            </a:r>
            <a:endParaRPr sz="2950" u="sng" dirty="0">
              <a:latin typeface="Garamond"/>
              <a:cs typeface="Garamond"/>
            </a:endParaRPr>
          </a:p>
          <a:p>
            <a:pPr lvl="1">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Eligibility: </a:t>
            </a:r>
            <a:r>
              <a:rPr sz="2950" spc="5" dirty="0">
                <a:latin typeface="Garamond"/>
                <a:cs typeface="Garamond"/>
              </a:rPr>
              <a:t>open to </a:t>
            </a:r>
            <a:r>
              <a:rPr sz="2950" dirty="0">
                <a:latin typeface="Garamond"/>
                <a:cs typeface="Garamond"/>
              </a:rPr>
              <a:t>all </a:t>
            </a:r>
            <a:r>
              <a:rPr sz="2950" spc="10" dirty="0">
                <a:latin typeface="Garamond"/>
                <a:cs typeface="Garamond"/>
              </a:rPr>
              <a:t>NYU</a:t>
            </a:r>
            <a:r>
              <a:rPr sz="2950" spc="5" dirty="0">
                <a:latin typeface="Garamond"/>
                <a:cs typeface="Garamond"/>
              </a:rPr>
              <a:t> students</a:t>
            </a:r>
            <a:r>
              <a:rPr lang="en-US" sz="2950" spc="5" dirty="0">
                <a:latin typeface="Garamond"/>
                <a:cs typeface="Garamond"/>
              </a:rPr>
              <a:t>, no experience required</a:t>
            </a:r>
            <a:endParaRPr sz="2950" dirty="0">
              <a:latin typeface="Garamond"/>
              <a:cs typeface="Garamond"/>
            </a:endParaRPr>
          </a:p>
          <a:p>
            <a:pPr>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Application</a:t>
            </a:r>
            <a:r>
              <a:rPr sz="2950" b="1" spc="5" dirty="0">
                <a:latin typeface="Garamond"/>
                <a:cs typeface="Garamond"/>
              </a:rPr>
              <a:t> </a:t>
            </a:r>
            <a:r>
              <a:rPr sz="2950" b="1" dirty="0">
                <a:latin typeface="Garamond"/>
                <a:cs typeface="Garamond"/>
              </a:rPr>
              <a:t>Process:</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sz="2950" spc="-5" dirty="0">
                <a:latin typeface="Garamond"/>
                <a:cs typeface="Garamond"/>
              </a:rPr>
              <a:t>Fill </a:t>
            </a:r>
            <a:r>
              <a:rPr sz="2950" spc="5" dirty="0">
                <a:latin typeface="Garamond"/>
                <a:cs typeface="Garamond"/>
              </a:rPr>
              <a:t>in Google </a:t>
            </a:r>
            <a:r>
              <a:rPr sz="2950" spc="30" dirty="0">
                <a:latin typeface="Garamond"/>
                <a:cs typeface="Garamond"/>
              </a:rPr>
              <a:t>form </a:t>
            </a:r>
            <a:r>
              <a:rPr sz="2950" spc="5" dirty="0">
                <a:latin typeface="Garamond"/>
                <a:cs typeface="Garamond"/>
              </a:rPr>
              <a:t>(admin </a:t>
            </a:r>
            <a:r>
              <a:rPr sz="2950" dirty="0">
                <a:latin typeface="Garamond"/>
                <a:cs typeface="Garamond"/>
              </a:rPr>
              <a:t>details </a:t>
            </a:r>
            <a:r>
              <a:rPr sz="2950" spc="10" dirty="0">
                <a:latin typeface="Garamond"/>
                <a:cs typeface="Garamond"/>
              </a:rPr>
              <a:t>&amp; portfolio</a:t>
            </a:r>
            <a:r>
              <a:rPr sz="2950" spc="-5" dirty="0">
                <a:latin typeface="Garamond"/>
                <a:cs typeface="Garamond"/>
              </a:rPr>
              <a:t> preference)</a:t>
            </a:r>
            <a:endParaRPr sz="2950" dirty="0">
              <a:latin typeface="Garamond"/>
              <a:cs typeface="Garamond"/>
            </a:endParaRPr>
          </a:p>
          <a:p>
            <a:pPr marL="1289685" marR="139065" lvl="1" indent="-472440">
              <a:lnSpc>
                <a:spcPct val="100600"/>
              </a:lnSpc>
              <a:buFont typeface="Wingdings"/>
              <a:buChar char=""/>
              <a:tabLst>
                <a:tab pos="1289685" algn="l"/>
                <a:tab pos="1290320" algn="l"/>
              </a:tabLst>
            </a:pPr>
            <a:r>
              <a:rPr lang="en-US" sz="2950" spc="5" dirty="0">
                <a:latin typeface="Garamond"/>
                <a:cs typeface="Garamond"/>
              </a:rPr>
              <a:t>Submit your application responses as a PDF/Word </a:t>
            </a:r>
            <a:endParaRPr sz="2950" dirty="0">
              <a:latin typeface="Garamond"/>
              <a:cs typeface="Garamond"/>
            </a:endParaRPr>
          </a:p>
          <a:p>
            <a:pPr lvl="1">
              <a:lnSpc>
                <a:spcPct val="100000"/>
              </a:lnSpc>
              <a:spcBef>
                <a:spcPts val="20"/>
              </a:spcBef>
              <a:buFont typeface="Wingdings"/>
              <a:buChar char=""/>
            </a:pPr>
            <a:endParaRPr sz="3150" dirty="0">
              <a:latin typeface="Garamond"/>
              <a:cs typeface="Garamond"/>
            </a:endParaRPr>
          </a:p>
          <a:p>
            <a:pPr marL="535305" marR="17780" indent="-472440">
              <a:lnSpc>
                <a:spcPct val="100600"/>
              </a:lnSpc>
              <a:buFont typeface="Wingdings"/>
              <a:buChar char=""/>
              <a:tabLst>
                <a:tab pos="535940" algn="l"/>
                <a:tab pos="7018020" algn="l"/>
              </a:tabLst>
            </a:pPr>
            <a:r>
              <a:rPr sz="2950" spc="5" dirty="0">
                <a:latin typeface="Garamond"/>
                <a:cs typeface="Garamond"/>
              </a:rPr>
              <a:t>All </a:t>
            </a:r>
            <a:r>
              <a:rPr sz="2950" spc="10" dirty="0">
                <a:latin typeface="Garamond"/>
                <a:cs typeface="Garamond"/>
              </a:rPr>
              <a:t>instructions </a:t>
            </a:r>
            <a:r>
              <a:rPr sz="2950" dirty="0">
                <a:latin typeface="Garamond"/>
                <a:cs typeface="Garamond"/>
              </a:rPr>
              <a:t>will </a:t>
            </a:r>
            <a:r>
              <a:rPr sz="2950" spc="10" dirty="0">
                <a:latin typeface="Garamond"/>
                <a:cs typeface="Garamond"/>
              </a:rPr>
              <a:t>be on the </a:t>
            </a:r>
            <a:r>
              <a:rPr sz="2950" spc="5" dirty="0">
                <a:latin typeface="Garamond"/>
                <a:cs typeface="Garamond"/>
              </a:rPr>
              <a:t>front</a:t>
            </a:r>
            <a:r>
              <a:rPr sz="2950" spc="-15" dirty="0">
                <a:latin typeface="Garamond"/>
                <a:cs typeface="Garamond"/>
              </a:rPr>
              <a:t> </a:t>
            </a:r>
            <a:r>
              <a:rPr sz="2950" spc="15" dirty="0">
                <a:latin typeface="Garamond"/>
                <a:cs typeface="Garamond"/>
              </a:rPr>
              <a:t>page</a:t>
            </a:r>
            <a:r>
              <a:rPr sz="2950" spc="10" dirty="0">
                <a:latin typeface="Garamond"/>
                <a:cs typeface="Garamond"/>
              </a:rPr>
              <a:t> </a:t>
            </a:r>
            <a:r>
              <a:rPr sz="2950" spc="5" dirty="0">
                <a:latin typeface="Garamond"/>
                <a:cs typeface="Garamond"/>
              </a:rPr>
              <a:t>of	our </a:t>
            </a:r>
            <a:r>
              <a:rPr sz="2950" spc="-10" dirty="0">
                <a:latin typeface="Garamond"/>
                <a:cs typeface="Garamond"/>
              </a:rPr>
              <a:t>website, </a:t>
            </a:r>
            <a:r>
              <a:rPr sz="2950" spc="10" dirty="0">
                <a:latin typeface="Garamond"/>
                <a:cs typeface="Garamond"/>
              </a:rPr>
              <a:t>and </a:t>
            </a:r>
            <a:r>
              <a:rPr sz="2950" dirty="0">
                <a:latin typeface="Garamond"/>
                <a:cs typeface="Garamond"/>
              </a:rPr>
              <a:t>emailed </a:t>
            </a:r>
            <a:r>
              <a:rPr sz="2950" spc="5" dirty="0">
                <a:latin typeface="Garamond"/>
                <a:cs typeface="Garamond"/>
              </a:rPr>
              <a:t>to  </a:t>
            </a:r>
            <a:r>
              <a:rPr sz="2950" dirty="0">
                <a:latin typeface="Garamond"/>
                <a:cs typeface="Garamond"/>
              </a:rPr>
              <a:t>everyone </a:t>
            </a:r>
            <a:r>
              <a:rPr sz="2950" spc="10" dirty="0">
                <a:latin typeface="Garamond"/>
                <a:cs typeface="Garamond"/>
              </a:rPr>
              <a:t>on </a:t>
            </a:r>
            <a:r>
              <a:rPr sz="2950" spc="5" dirty="0">
                <a:latin typeface="Garamond"/>
                <a:cs typeface="Garamond"/>
              </a:rPr>
              <a:t>our mailing </a:t>
            </a:r>
            <a:r>
              <a:rPr sz="2950" dirty="0">
                <a:latin typeface="Garamond"/>
                <a:cs typeface="Garamond"/>
              </a:rPr>
              <a:t>list</a:t>
            </a:r>
          </a:p>
        </p:txBody>
      </p:sp>
      <p:sp>
        <p:nvSpPr>
          <p:cNvPr id="11" name="object 11"/>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4</a:t>
            </a:fld>
            <a:endParaRPr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3994149" y="2393873"/>
            <a:ext cx="12115800" cy="77393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r>
              <a:rPr lang="en-US" u="none" spc="434" dirty="0">
                <a:solidFill>
                  <a:srgbClr val="242424"/>
                </a:solidFill>
              </a:rPr>
              <a:t> Tips</a:t>
            </a:r>
            <a:endParaRPr u="none" spc="434" dirty="0">
              <a:solidFill>
                <a:srgbClr val="242424"/>
              </a:solidFill>
            </a:endParaRPr>
          </a:p>
        </p:txBody>
      </p:sp>
      <p:sp>
        <p:nvSpPr>
          <p:cNvPr id="10" name="object 10"/>
          <p:cNvSpPr txBox="1"/>
          <p:nvPr/>
        </p:nvSpPr>
        <p:spPr>
          <a:xfrm>
            <a:off x="4524399" y="3687746"/>
            <a:ext cx="11042015" cy="5578450"/>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spc="5" dirty="0">
                <a:latin typeface="Garamond"/>
                <a:cs typeface="Garamond"/>
              </a:rPr>
              <a:t>If you are an underclassmen, please answer all questions for your grade, regardless of portfolio interest</a:t>
            </a:r>
          </a:p>
          <a:p>
            <a:pPr marL="535305" indent="-472440">
              <a:lnSpc>
                <a:spcPct val="100000"/>
              </a:lnSpc>
              <a:spcBef>
                <a:spcPts val="120"/>
              </a:spcBef>
              <a:buFont typeface="Wingdings"/>
              <a:buChar char=""/>
              <a:tabLst>
                <a:tab pos="535940" algn="l"/>
              </a:tabLst>
            </a:pPr>
            <a:endParaRPr lang="en-US" sz="2950" spc="5"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Helpful if you cite sources (links are fine)</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2 pages max for the three responses</a:t>
            </a:r>
          </a:p>
          <a:p>
            <a:pPr marL="992505" lvl="1" indent="-472440">
              <a:spcBef>
                <a:spcPts val="120"/>
              </a:spcBef>
              <a:buFont typeface="Wingdings"/>
              <a:buChar char=""/>
              <a:tabLst>
                <a:tab pos="535940" algn="l"/>
              </a:tabLst>
            </a:pPr>
            <a:r>
              <a:rPr lang="en-US" sz="2950" dirty="0">
                <a:latin typeface="Garamond"/>
                <a:cs typeface="Garamond"/>
              </a:rPr>
              <a:t>Can easily be done in one page</a:t>
            </a:r>
          </a:p>
          <a:p>
            <a:pPr marL="62865">
              <a:lnSpc>
                <a:spcPct val="100000"/>
              </a:lnSpc>
              <a:spcBef>
                <a:spcPts val="120"/>
              </a:spcBef>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Try to submit as a PDF or Word, if you choose to submit as a google docs, please give </a:t>
            </a:r>
            <a:r>
              <a:rPr lang="en-US" sz="2950" dirty="0">
                <a:latin typeface="Garamond"/>
                <a:cs typeface="Garamond"/>
                <a:hlinkClick r:id="rId4"/>
              </a:rPr>
              <a:t>quantfsnyu@gmail.com</a:t>
            </a:r>
            <a:r>
              <a:rPr lang="en-US" sz="2950" dirty="0">
                <a:latin typeface="Garamond"/>
                <a:cs typeface="Garamond"/>
              </a:rPr>
              <a:t> access </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Primarily looking for effort, not accuracy</a:t>
            </a:r>
            <a:endParaRPr sz="2950" dirty="0">
              <a:latin typeface="Garamond"/>
              <a:cs typeface="Garamond"/>
            </a:endParaRPr>
          </a:p>
        </p:txBody>
      </p:sp>
      <p:sp>
        <p:nvSpPr>
          <p:cNvPr id="11" name="object 11"/>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lnSpc>
                  <a:spcPct val="100000"/>
                </a:lnSpc>
                <a:spcBef>
                  <a:spcPts val="285"/>
                </a:spcBef>
              </a:pPr>
              <a:t>5</a:t>
            </a:fld>
            <a:endParaRPr spc="15" dirty="0"/>
          </a:p>
        </p:txBody>
      </p:sp>
    </p:spTree>
    <p:extLst>
      <p:ext uri="{BB962C8B-B14F-4D97-AF65-F5344CB8AC3E}">
        <p14:creationId xmlns:p14="http://schemas.microsoft.com/office/powerpoint/2010/main" val="2542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lang="en-US" u="none" spc="285" dirty="0">
                <a:solidFill>
                  <a:srgbClr val="242424"/>
                </a:solidFill>
              </a:rPr>
              <a:t>Portfolio Team Open House</a:t>
            </a:r>
            <a:endParaRPr u="none" spc="434" dirty="0">
              <a:solidFill>
                <a:srgbClr val="242424"/>
              </a:solidFill>
            </a:endParaRPr>
          </a:p>
        </p:txBody>
      </p:sp>
      <p:sp>
        <p:nvSpPr>
          <p:cNvPr id="10" name="object 10"/>
          <p:cNvSpPr txBox="1"/>
          <p:nvPr/>
        </p:nvSpPr>
        <p:spPr>
          <a:xfrm>
            <a:off x="4524399" y="3687746"/>
            <a:ext cx="11042015" cy="5089598"/>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b="1" spc="5" dirty="0">
                <a:latin typeface="Garamond"/>
                <a:cs typeface="Garamond"/>
              </a:rPr>
              <a:t>Time</a:t>
            </a:r>
            <a:r>
              <a:rPr sz="2950" b="1" spc="5" dirty="0">
                <a:latin typeface="Garamond"/>
                <a:cs typeface="Garamond"/>
              </a:rPr>
              <a:t>:</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lang="en-US" sz="2950" spc="5" dirty="0">
                <a:latin typeface="Garamond"/>
                <a:cs typeface="Garamond"/>
              </a:rPr>
              <a:t>Tomorrow, 9/29 at 7:00 PM </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lang="en-US" sz="2950" spc="5" dirty="0">
                <a:latin typeface="Garamond"/>
                <a:cs typeface="Garamond"/>
              </a:rPr>
              <a:t>Location: KMC 2-60</a:t>
            </a:r>
          </a:p>
          <a:p>
            <a:pPr lvl="1">
              <a:lnSpc>
                <a:spcPct val="100000"/>
              </a:lnSpc>
              <a:spcBef>
                <a:spcPts val="40"/>
              </a:spcBef>
              <a:buFont typeface="Wingdings"/>
              <a:buChar char=""/>
            </a:pPr>
            <a:endParaRPr lang="en-US" sz="3150" dirty="0">
              <a:latin typeface="Garamond"/>
              <a:cs typeface="Garamond"/>
            </a:endParaRPr>
          </a:p>
          <a:p>
            <a:pPr marL="522605" indent="-472440">
              <a:lnSpc>
                <a:spcPct val="100000"/>
              </a:lnSpc>
              <a:buFont typeface="Wingdings"/>
              <a:buChar char=""/>
              <a:tabLst>
                <a:tab pos="523240" algn="l"/>
              </a:tabLst>
            </a:pPr>
            <a:r>
              <a:rPr lang="en-US" sz="2950" b="1" spc="-5" dirty="0">
                <a:latin typeface="Garamond"/>
                <a:cs typeface="Garamond"/>
              </a:rPr>
              <a:t>Investment</a:t>
            </a:r>
            <a:r>
              <a:rPr lang="en-US" sz="2950" b="1" spc="25" dirty="0">
                <a:latin typeface="Garamond"/>
                <a:cs typeface="Garamond"/>
              </a:rPr>
              <a:t> </a:t>
            </a:r>
            <a:r>
              <a:rPr lang="en-US" sz="2950" b="1" dirty="0">
                <a:latin typeface="Garamond"/>
                <a:cs typeface="Garamond"/>
              </a:rPr>
              <a:t>Pitches:</a:t>
            </a:r>
            <a:endParaRPr lang="en-US" sz="2950" dirty="0">
              <a:latin typeface="Garamond"/>
              <a:cs typeface="Garamond"/>
            </a:endParaRPr>
          </a:p>
          <a:p>
            <a:pPr marL="1276985" marR="30480" lvl="1" indent="-472440">
              <a:lnSpc>
                <a:spcPts val="3560"/>
              </a:lnSpc>
              <a:spcBef>
                <a:spcPts val="120"/>
              </a:spcBef>
              <a:buFont typeface="Wingdings"/>
              <a:buChar char=""/>
              <a:tabLst>
                <a:tab pos="1276985" algn="l"/>
                <a:tab pos="1277620" algn="l"/>
              </a:tabLst>
            </a:pPr>
            <a:r>
              <a:rPr lang="en-US" sz="2950" spc="-10" dirty="0">
                <a:latin typeface="Garamond"/>
                <a:cs typeface="Garamond"/>
              </a:rPr>
              <a:t>Each </a:t>
            </a:r>
            <a:r>
              <a:rPr lang="en-US" sz="2950" spc="10" dirty="0">
                <a:latin typeface="Garamond"/>
                <a:cs typeface="Garamond"/>
              </a:rPr>
              <a:t>portfolio </a:t>
            </a:r>
            <a:r>
              <a:rPr lang="en-US" sz="2950" spc="5" dirty="0">
                <a:latin typeface="Garamond"/>
                <a:cs typeface="Garamond"/>
              </a:rPr>
              <a:t>team </a:t>
            </a:r>
            <a:r>
              <a:rPr lang="en-US" sz="2950" dirty="0">
                <a:latin typeface="Garamond"/>
                <a:cs typeface="Garamond"/>
              </a:rPr>
              <a:t>will </a:t>
            </a:r>
            <a:r>
              <a:rPr lang="en-US" sz="2950" spc="5" dirty="0">
                <a:latin typeface="Garamond"/>
                <a:cs typeface="Garamond"/>
              </a:rPr>
              <a:t>present a </a:t>
            </a:r>
            <a:r>
              <a:rPr lang="en-US" sz="2950" spc="-10" dirty="0">
                <a:latin typeface="Garamond"/>
                <a:cs typeface="Garamond"/>
              </a:rPr>
              <a:t>pitch </a:t>
            </a:r>
            <a:r>
              <a:rPr lang="en-US" sz="2950" spc="5" dirty="0">
                <a:latin typeface="Garamond"/>
                <a:cs typeface="Garamond"/>
              </a:rPr>
              <a:t>to </a:t>
            </a:r>
            <a:r>
              <a:rPr lang="en-US" sz="2950" spc="-25" dirty="0">
                <a:latin typeface="Garamond"/>
                <a:cs typeface="Garamond"/>
              </a:rPr>
              <a:t>give </a:t>
            </a:r>
            <a:r>
              <a:rPr lang="en-US" sz="2950" spc="-10" dirty="0">
                <a:latin typeface="Garamond"/>
                <a:cs typeface="Garamond"/>
              </a:rPr>
              <a:t>you </a:t>
            </a:r>
            <a:r>
              <a:rPr lang="en-US" sz="2950" spc="10" dirty="0">
                <a:latin typeface="Garamond"/>
                <a:cs typeface="Garamond"/>
              </a:rPr>
              <a:t>more </a:t>
            </a:r>
            <a:r>
              <a:rPr lang="en-US" sz="2950" spc="5" dirty="0">
                <a:latin typeface="Garamond"/>
                <a:cs typeface="Garamond"/>
              </a:rPr>
              <a:t>insights on what </a:t>
            </a:r>
            <a:r>
              <a:rPr lang="en-US" sz="2950" dirty="0">
                <a:latin typeface="Garamond"/>
                <a:cs typeface="Garamond"/>
              </a:rPr>
              <a:t>our </a:t>
            </a:r>
            <a:r>
              <a:rPr lang="en-US" sz="2950" spc="10" dirty="0">
                <a:latin typeface="Garamond"/>
                <a:cs typeface="Garamond"/>
              </a:rPr>
              <a:t>portfolios </a:t>
            </a:r>
            <a:r>
              <a:rPr lang="en-US" sz="2950" dirty="0">
                <a:latin typeface="Garamond"/>
                <a:cs typeface="Garamond"/>
              </a:rPr>
              <a:t>focus </a:t>
            </a:r>
            <a:r>
              <a:rPr lang="en-US" sz="2950" spc="10" dirty="0">
                <a:latin typeface="Garamond"/>
                <a:cs typeface="Garamond"/>
              </a:rPr>
              <a:t>on &amp; </a:t>
            </a:r>
            <a:r>
              <a:rPr lang="en-US" sz="2950" spc="5" dirty="0">
                <a:latin typeface="Garamond"/>
                <a:cs typeface="Garamond"/>
              </a:rPr>
              <a:t>their </a:t>
            </a:r>
            <a:r>
              <a:rPr lang="en-US" sz="2950" spc="-5" dirty="0">
                <a:latin typeface="Garamond"/>
                <a:cs typeface="Garamond"/>
              </a:rPr>
              <a:t>investment</a:t>
            </a:r>
            <a:r>
              <a:rPr lang="en-US" sz="2950" spc="-50" dirty="0">
                <a:latin typeface="Garamond"/>
                <a:cs typeface="Garamond"/>
              </a:rPr>
              <a:t> </a:t>
            </a:r>
            <a:r>
              <a:rPr lang="en-US" sz="2950" dirty="0">
                <a:latin typeface="Garamond"/>
                <a:cs typeface="Garamond"/>
              </a:rPr>
              <a:t>strategies</a:t>
            </a:r>
          </a:p>
          <a:p>
            <a:pPr marL="1276985" marR="636270" lvl="1" indent="-472440">
              <a:lnSpc>
                <a:spcPts val="3560"/>
              </a:lnSpc>
              <a:spcBef>
                <a:spcPts val="5"/>
              </a:spcBef>
              <a:buFont typeface="Wingdings"/>
              <a:buChar char=""/>
              <a:tabLst>
                <a:tab pos="1276985" algn="l"/>
                <a:tab pos="1277620" algn="l"/>
              </a:tabLst>
            </a:pPr>
            <a:r>
              <a:rPr lang="en-US" sz="2950" spc="-60" dirty="0">
                <a:latin typeface="Garamond"/>
                <a:cs typeface="Garamond"/>
              </a:rPr>
              <a:t>You </a:t>
            </a:r>
            <a:r>
              <a:rPr lang="en-US" sz="2950" dirty="0">
                <a:latin typeface="Garamond"/>
                <a:cs typeface="Garamond"/>
              </a:rPr>
              <a:t>are </a:t>
            </a:r>
            <a:r>
              <a:rPr lang="en-US" sz="2950" spc="5" dirty="0">
                <a:latin typeface="Garamond"/>
                <a:cs typeface="Garamond"/>
              </a:rPr>
              <a:t>encouraged to </a:t>
            </a:r>
            <a:r>
              <a:rPr lang="en-US" sz="2950" spc="10" dirty="0">
                <a:latin typeface="Garamond"/>
                <a:cs typeface="Garamond"/>
              </a:rPr>
              <a:t>participate </a:t>
            </a:r>
            <a:r>
              <a:rPr lang="en-US" sz="2950" spc="5" dirty="0">
                <a:latin typeface="Garamond"/>
                <a:cs typeface="Garamond"/>
              </a:rPr>
              <a:t>during </a:t>
            </a:r>
            <a:r>
              <a:rPr lang="en-US" sz="2950" spc="10" dirty="0">
                <a:latin typeface="Garamond"/>
                <a:cs typeface="Garamond"/>
              </a:rPr>
              <a:t>the </a:t>
            </a:r>
            <a:r>
              <a:rPr lang="en-US" sz="2950" spc="-5" dirty="0">
                <a:latin typeface="Garamond"/>
                <a:cs typeface="Garamond"/>
              </a:rPr>
              <a:t>pitches </a:t>
            </a:r>
            <a:r>
              <a:rPr lang="en-US" sz="2950" spc="5" dirty="0">
                <a:latin typeface="Garamond"/>
                <a:cs typeface="Garamond"/>
              </a:rPr>
              <a:t>and </a:t>
            </a:r>
            <a:r>
              <a:rPr lang="en-US" sz="2950" dirty="0">
                <a:latin typeface="Garamond"/>
                <a:cs typeface="Garamond"/>
              </a:rPr>
              <a:t>ask </a:t>
            </a:r>
            <a:r>
              <a:rPr lang="en-US" sz="2950" spc="5" dirty="0">
                <a:latin typeface="Garamond"/>
                <a:cs typeface="Garamond"/>
              </a:rPr>
              <a:t>any  </a:t>
            </a:r>
            <a:r>
              <a:rPr lang="en-US" sz="2950" dirty="0">
                <a:latin typeface="Garamond"/>
                <a:cs typeface="Garamond"/>
              </a:rPr>
              <a:t>questions </a:t>
            </a:r>
            <a:r>
              <a:rPr lang="en-US" sz="2950" spc="-10" dirty="0">
                <a:latin typeface="Garamond"/>
                <a:cs typeface="Garamond"/>
              </a:rPr>
              <a:t>you </a:t>
            </a:r>
            <a:r>
              <a:rPr lang="en-US" sz="2950" spc="-5" dirty="0">
                <a:latin typeface="Garamond"/>
                <a:cs typeface="Garamond"/>
              </a:rPr>
              <a:t>may</a:t>
            </a:r>
            <a:r>
              <a:rPr lang="en-US" sz="2950" spc="5" dirty="0">
                <a:latin typeface="Garamond"/>
                <a:cs typeface="Garamond"/>
              </a:rPr>
              <a:t> </a:t>
            </a:r>
            <a:r>
              <a:rPr lang="en-US" sz="2950" spc="-20" dirty="0">
                <a:latin typeface="Garamond"/>
                <a:cs typeface="Garamond"/>
              </a:rPr>
              <a:t>have</a:t>
            </a:r>
            <a:endParaRPr lang="en-US" sz="2950" dirty="0">
              <a:latin typeface="Garamond"/>
              <a:cs typeface="Garamond"/>
            </a:endParaRPr>
          </a:p>
          <a:p>
            <a:pPr marL="1276985" marR="234950" lvl="1" indent="-472440">
              <a:lnSpc>
                <a:spcPts val="3560"/>
              </a:lnSpc>
              <a:spcBef>
                <a:spcPts val="5"/>
              </a:spcBef>
              <a:buFont typeface="Wingdings"/>
              <a:buChar char=""/>
              <a:tabLst>
                <a:tab pos="1276985" algn="l"/>
                <a:tab pos="1277620" algn="l"/>
                <a:tab pos="8431530" algn="l"/>
              </a:tabLst>
            </a:pPr>
            <a:r>
              <a:rPr lang="en-US" sz="2950" spc="-60" dirty="0">
                <a:latin typeface="Garamond"/>
                <a:cs typeface="Garamond"/>
              </a:rPr>
              <a:t>You </a:t>
            </a:r>
            <a:r>
              <a:rPr lang="en-US" sz="2950" dirty="0">
                <a:latin typeface="Garamond"/>
                <a:cs typeface="Garamond"/>
              </a:rPr>
              <a:t>will also </a:t>
            </a:r>
            <a:r>
              <a:rPr lang="en-US" sz="2950" spc="10" dirty="0">
                <a:latin typeface="Garamond"/>
                <a:cs typeface="Garamond"/>
              </a:rPr>
              <a:t>get </a:t>
            </a:r>
            <a:r>
              <a:rPr lang="en-US" sz="2950" spc="5" dirty="0">
                <a:latin typeface="Garamond"/>
                <a:cs typeface="Garamond"/>
              </a:rPr>
              <a:t>a </a:t>
            </a:r>
            <a:r>
              <a:rPr lang="en-US" sz="2950" spc="-5" dirty="0">
                <a:latin typeface="Garamond"/>
                <a:cs typeface="Garamond"/>
              </a:rPr>
              <a:t>chance </a:t>
            </a:r>
            <a:r>
              <a:rPr lang="en-US" sz="2950" spc="5" dirty="0">
                <a:latin typeface="Garamond"/>
                <a:cs typeface="Garamond"/>
              </a:rPr>
              <a:t>to talk to</a:t>
            </a:r>
            <a:r>
              <a:rPr lang="en-US" sz="2950" spc="150" dirty="0">
                <a:latin typeface="Garamond"/>
                <a:cs typeface="Garamond"/>
              </a:rPr>
              <a:t> </a:t>
            </a:r>
            <a:r>
              <a:rPr lang="en-US" sz="2950" spc="5" dirty="0">
                <a:latin typeface="Garamond"/>
                <a:cs typeface="Garamond"/>
              </a:rPr>
              <a:t>members </a:t>
            </a:r>
            <a:r>
              <a:rPr lang="en-US" sz="2950" dirty="0">
                <a:latin typeface="Garamond"/>
                <a:cs typeface="Garamond"/>
              </a:rPr>
              <a:t>of </a:t>
            </a:r>
            <a:r>
              <a:rPr lang="en-US" sz="2950" spc="10" dirty="0">
                <a:latin typeface="Garamond"/>
                <a:cs typeface="Garamond"/>
              </a:rPr>
              <a:t>the portfolio</a:t>
            </a:r>
            <a:r>
              <a:rPr lang="en-US" sz="2950" spc="-80" dirty="0">
                <a:latin typeface="Garamond"/>
                <a:cs typeface="Garamond"/>
              </a:rPr>
              <a:t> </a:t>
            </a:r>
            <a:r>
              <a:rPr lang="en-US" sz="2950" spc="5" dirty="0">
                <a:latin typeface="Garamond"/>
                <a:cs typeface="Garamond"/>
              </a:rPr>
              <a:t>team and </a:t>
            </a:r>
            <a:r>
              <a:rPr lang="en-US" sz="2950" spc="10" dirty="0">
                <a:latin typeface="Garamond"/>
                <a:cs typeface="Garamond"/>
              </a:rPr>
              <a:t>learn more </a:t>
            </a:r>
            <a:r>
              <a:rPr lang="en-US" sz="2950" spc="5" dirty="0">
                <a:latin typeface="Garamond"/>
                <a:cs typeface="Garamond"/>
              </a:rPr>
              <a:t>about what they</a:t>
            </a:r>
            <a:r>
              <a:rPr lang="en-US" sz="2950" spc="-75" dirty="0">
                <a:latin typeface="Garamond"/>
                <a:cs typeface="Garamond"/>
              </a:rPr>
              <a:t> </a:t>
            </a:r>
            <a:r>
              <a:rPr lang="en-US" sz="2950" spc="10" dirty="0">
                <a:latin typeface="Garamond"/>
                <a:cs typeface="Garamond"/>
              </a:rPr>
              <a:t>do</a:t>
            </a:r>
            <a:endParaRPr lang="en-US" sz="2950" dirty="0">
              <a:latin typeface="Garamond"/>
              <a:cs typeface="Garamond"/>
            </a:endParaRPr>
          </a:p>
        </p:txBody>
      </p:sp>
      <p:sp>
        <p:nvSpPr>
          <p:cNvPr id="11" name="object 11"/>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6</a:t>
            </a:fld>
            <a:endParaRPr spc="15" dirty="0"/>
          </a:p>
        </p:txBody>
      </p:sp>
    </p:spTree>
    <p:extLst>
      <p:ext uri="{BB962C8B-B14F-4D97-AF65-F5344CB8AC3E}">
        <p14:creationId xmlns:p14="http://schemas.microsoft.com/office/powerpoint/2010/main" val="195735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812522" y="2281665"/>
            <a:ext cx="6509384" cy="773930"/>
          </a:xfrm>
          <a:prstGeom prst="rect">
            <a:avLst/>
          </a:prstGeom>
        </p:spPr>
        <p:txBody>
          <a:bodyPr vert="horz" wrap="square" lIns="0" tIns="12065" rIns="0" bIns="0" rtlCol="0">
            <a:spAutoFit/>
          </a:bodyPr>
          <a:lstStyle/>
          <a:p>
            <a:pPr marL="508000" marR="5080" indent="-495934" algn="ctr">
              <a:lnSpc>
                <a:spcPct val="100000"/>
              </a:lnSpc>
              <a:spcBef>
                <a:spcPts val="95"/>
              </a:spcBef>
              <a:tabLst>
                <a:tab pos="2094864" algn="l"/>
                <a:tab pos="3780154" algn="l"/>
                <a:tab pos="4666615" algn="l"/>
                <a:tab pos="5534025" algn="l"/>
              </a:tabLst>
            </a:pPr>
            <a:r>
              <a:rPr lang="en-US" u="none" spc="484" dirty="0"/>
              <a:t>Value Investing</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5182188"/>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Buying something for less than its intrinsic value</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“Buying a dollar for 50 cents”</a:t>
            </a:r>
          </a:p>
          <a:p>
            <a:pPr marL="484505" indent="-472440">
              <a:spcBef>
                <a:spcPts val="2610"/>
              </a:spcBef>
              <a:buFont typeface="Wingdings"/>
              <a:buChar char=""/>
              <a:tabLst>
                <a:tab pos="485140" algn="l"/>
              </a:tabLst>
            </a:pPr>
            <a:r>
              <a:rPr lang="en-US" sz="3000" spc="5" dirty="0">
                <a:solidFill>
                  <a:srgbClr val="FFFFFF"/>
                </a:solidFill>
                <a:latin typeface="Garamond"/>
                <a:cs typeface="Garamond"/>
              </a:rPr>
              <a:t>Identifying business that are</a:t>
            </a:r>
          </a:p>
          <a:p>
            <a:pPr marL="941705" lvl="1" indent="-472440">
              <a:spcBef>
                <a:spcPts val="600"/>
              </a:spcBef>
              <a:buFont typeface="Wingdings"/>
              <a:buChar char=""/>
              <a:tabLst>
                <a:tab pos="485140" algn="l"/>
              </a:tabLst>
            </a:pPr>
            <a:r>
              <a:rPr lang="en-US" sz="3000" spc="5" dirty="0">
                <a:solidFill>
                  <a:srgbClr val="FFFFFF"/>
                </a:solidFill>
                <a:latin typeface="Garamond"/>
                <a:cs typeface="Garamond"/>
              </a:rPr>
              <a:t>Fundamentally good</a:t>
            </a:r>
          </a:p>
          <a:p>
            <a:pPr marL="941705" lvl="1" indent="-472440">
              <a:spcBef>
                <a:spcPts val="600"/>
              </a:spcBef>
              <a:buFont typeface="Wingdings"/>
              <a:buChar char=""/>
              <a:tabLst>
                <a:tab pos="485140" algn="l"/>
              </a:tabLst>
            </a:pPr>
            <a:r>
              <a:rPr lang="en-US" sz="3000" spc="5" dirty="0">
                <a:solidFill>
                  <a:srgbClr val="FFFFFF"/>
                </a:solidFill>
                <a:latin typeface="Garamond"/>
                <a:cs typeface="Garamond"/>
              </a:rPr>
              <a:t>Mispriced by the market</a:t>
            </a:r>
          </a:p>
          <a:p>
            <a:pPr marL="484505" indent="-472440">
              <a:spcBef>
                <a:spcPts val="2610"/>
              </a:spcBef>
              <a:buFont typeface="Wingdings"/>
              <a:buChar char=""/>
              <a:tabLst>
                <a:tab pos="485140" algn="l"/>
              </a:tabLst>
            </a:pPr>
            <a:r>
              <a:rPr lang="en-US" sz="3000" spc="5" dirty="0">
                <a:solidFill>
                  <a:srgbClr val="FFFFFF"/>
                </a:solidFill>
                <a:latin typeface="Garamond"/>
                <a:cs typeface="Garamond"/>
              </a:rPr>
              <a:t>Investing with a long-term time horizon, does not rely on speculation</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7</a:t>
            </a:fld>
            <a:endParaRPr spc="1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797358" y="2281665"/>
            <a:ext cx="6509384" cy="1535677"/>
          </a:xfrm>
          <a:prstGeom prst="rect">
            <a:avLst/>
          </a:prstGeom>
        </p:spPr>
        <p:txBody>
          <a:bodyPr vert="horz" wrap="square" lIns="0" tIns="12065" rIns="0" bIns="0" rtlCol="0">
            <a:spAutoFit/>
          </a:bodyPr>
          <a:lstStyle/>
          <a:p>
            <a:pPr marR="5080" algn="ctr">
              <a:lnSpc>
                <a:spcPct val="100000"/>
              </a:lnSpc>
              <a:spcBef>
                <a:spcPts val="95"/>
              </a:spcBef>
              <a:tabLst>
                <a:tab pos="2094864" algn="l"/>
                <a:tab pos="3780154" algn="l"/>
                <a:tab pos="4666615" algn="l"/>
                <a:tab pos="5534025" algn="l"/>
              </a:tabLst>
            </a:pPr>
            <a:r>
              <a:rPr lang="en-US" u="none" spc="484" dirty="0"/>
              <a:t>Not Value Investing</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2976456"/>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Determining whether a company is a good investment just by looking at the stock chart</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Relying on short-term market movements or speculation</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8</a:t>
            </a:fld>
            <a:endParaRPr spc="15" dirty="0"/>
          </a:p>
        </p:txBody>
      </p:sp>
    </p:spTree>
    <p:extLst>
      <p:ext uri="{BB962C8B-B14F-4D97-AF65-F5344CB8AC3E}">
        <p14:creationId xmlns:p14="http://schemas.microsoft.com/office/powerpoint/2010/main" val="3227721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nSpc>
                <a:spcPct val="100000"/>
              </a:lnSpc>
              <a:spcBef>
                <a:spcPts val="95"/>
              </a:spcBef>
            </a:pPr>
            <a:r>
              <a:rPr lang="en-US" u="none" spc="320" dirty="0">
                <a:solidFill>
                  <a:schemeClr val="tx1"/>
                </a:solidFill>
              </a:rPr>
              <a:t>What Makes a Good Business?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556562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b="1" dirty="0">
                <a:latin typeface="Garamond"/>
                <a:cs typeface="Garamond"/>
              </a:rPr>
              <a:t>Economic Moat</a:t>
            </a:r>
            <a:r>
              <a:rPr lang="en-US" sz="2950" dirty="0">
                <a:latin typeface="Garamond"/>
                <a:cs typeface="Garamond"/>
              </a:rPr>
              <a:t>: a business’ ability to maintain competitive advantages over its competitors in order to protect its long-term profits and market share from competing firms</a:t>
            </a:r>
          </a:p>
          <a:p>
            <a:pPr marL="929005" lvl="1" indent="-472440">
              <a:spcBef>
                <a:spcPts val="120"/>
              </a:spcBef>
              <a:buFont typeface="Wingdings"/>
              <a:buChar char=""/>
              <a:tabLst>
                <a:tab pos="472440" algn="l"/>
              </a:tabLst>
            </a:pPr>
            <a:r>
              <a:rPr lang="en-US" sz="2950" dirty="0">
                <a:latin typeface="Garamond"/>
                <a:cs typeface="Garamond"/>
              </a:rPr>
              <a:t>What are some examples of economic moats?</a:t>
            </a:r>
          </a:p>
          <a:p>
            <a:pPr marL="929005" lvl="1" indent="-472440">
              <a:spcBef>
                <a:spcPts val="120"/>
              </a:spcBef>
              <a:buFont typeface="Wingdings"/>
              <a:buChar char=""/>
              <a:tabLst>
                <a:tab pos="472440" algn="l"/>
              </a:tabLst>
            </a:pPr>
            <a:endParaRPr lang="en-US" sz="2950" dirty="0">
              <a:latin typeface="Garamond"/>
              <a:cs typeface="Garamond"/>
            </a:endParaRPr>
          </a:p>
          <a:p>
            <a:pPr marL="471805" indent="-472440">
              <a:spcBef>
                <a:spcPts val="120"/>
              </a:spcBef>
              <a:buFont typeface="Wingdings"/>
              <a:buChar char=""/>
              <a:tabLst>
                <a:tab pos="472440" algn="l"/>
              </a:tabLst>
            </a:pPr>
            <a:r>
              <a:rPr lang="en-US" sz="2950" b="1" dirty="0">
                <a:latin typeface="Garamond"/>
                <a:cs typeface="Garamond"/>
              </a:rPr>
              <a:t>Quality of Management</a:t>
            </a:r>
          </a:p>
          <a:p>
            <a:pPr marL="929005" lvl="1" indent="-472440">
              <a:spcBef>
                <a:spcPts val="120"/>
              </a:spcBef>
              <a:buFont typeface="Wingdings"/>
              <a:buChar char=""/>
              <a:tabLst>
                <a:tab pos="472440" algn="l"/>
              </a:tabLst>
            </a:pPr>
            <a:r>
              <a:rPr lang="en-US" sz="2950" dirty="0">
                <a:latin typeface="Garamond"/>
                <a:cs typeface="Garamond"/>
              </a:rPr>
              <a:t>Historical behavior of the management team</a:t>
            </a:r>
          </a:p>
          <a:p>
            <a:pPr marL="929005" lvl="1" indent="-472440">
              <a:spcBef>
                <a:spcPts val="120"/>
              </a:spcBef>
              <a:buFont typeface="Wingdings"/>
              <a:buChar char=""/>
              <a:tabLst>
                <a:tab pos="472440" algn="l"/>
              </a:tabLst>
            </a:pPr>
            <a:endParaRPr lang="en-US" sz="2950" dirty="0">
              <a:latin typeface="Garamond"/>
              <a:cs typeface="Garamond"/>
            </a:endParaRPr>
          </a:p>
          <a:p>
            <a:pPr marL="471805" indent="-472440">
              <a:spcBef>
                <a:spcPts val="120"/>
              </a:spcBef>
              <a:buFont typeface="Wingdings"/>
              <a:buChar char=""/>
              <a:tabLst>
                <a:tab pos="472440" algn="l"/>
              </a:tabLst>
            </a:pPr>
            <a:r>
              <a:rPr lang="en-US" sz="2950" b="1" dirty="0">
                <a:latin typeface="Garamond"/>
                <a:cs typeface="Garamond"/>
              </a:rPr>
              <a:t>Nature of the Industry</a:t>
            </a:r>
          </a:p>
          <a:p>
            <a:pPr marL="929005" lvl="1" indent="-472440">
              <a:spcBef>
                <a:spcPts val="120"/>
              </a:spcBef>
              <a:buFont typeface="Wingdings"/>
              <a:buChar char=""/>
              <a:tabLst>
                <a:tab pos="472440" algn="l"/>
              </a:tabLst>
            </a:pPr>
            <a:r>
              <a:rPr lang="en-US" sz="2950" dirty="0">
                <a:latin typeface="Garamond"/>
                <a:cs typeface="Garamond"/>
              </a:rPr>
              <a:t>How competitive is the industry? How many players are in the industry? Is the industry growing or declining?</a:t>
            </a:r>
          </a:p>
          <a:p>
            <a:pPr marL="456565" lvl="1">
              <a:spcBef>
                <a:spcPts val="120"/>
              </a:spcBef>
              <a:tabLst>
                <a:tab pos="472440" algn="l"/>
              </a:tabLst>
            </a:pPr>
            <a:endParaRPr sz="2950" b="1"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9</a:t>
            </a:fld>
            <a:endParaRPr spc="1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TotalTime>
  <Words>1986</Words>
  <Application>Microsoft Macintosh PowerPoint</Application>
  <PresentationFormat>Custom</PresentationFormat>
  <Paragraphs>214</Paragraphs>
  <Slides>26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vt:lpstr>
      <vt:lpstr>Garamond</vt:lpstr>
      <vt:lpstr>Arial</vt:lpstr>
      <vt:lpstr>Wingdings</vt:lpstr>
      <vt:lpstr>Segoe UI</vt:lpstr>
      <vt:lpstr>Lato Light</vt:lpstr>
      <vt:lpstr>Office Theme</vt:lpstr>
      <vt:lpstr>PowerPoint Presentation</vt:lpstr>
      <vt:lpstr>Brain Teaser</vt:lpstr>
      <vt:lpstr>Solution: Brain Teaser</vt:lpstr>
      <vt:lpstr>Por t folio Team Application</vt:lpstr>
      <vt:lpstr>Por t folio Team Application Tips</vt:lpstr>
      <vt:lpstr>Portfolio Team Open House</vt:lpstr>
      <vt:lpstr>Value Investing</vt:lpstr>
      <vt:lpstr>Not Value Investing</vt:lpstr>
      <vt:lpstr>What Makes a Good Business?</vt:lpstr>
      <vt:lpstr>Economic Moat</vt:lpstr>
      <vt:lpstr>Economic Moat</vt:lpstr>
      <vt:lpstr>Management</vt:lpstr>
      <vt:lpstr>Nature of the Industry</vt:lpstr>
      <vt:lpstr>Some Golden Rules</vt:lpstr>
      <vt:lpstr>Being Conservative</vt:lpstr>
      <vt:lpstr>Margin of Safety</vt:lpstr>
      <vt:lpstr>Circle of Competency</vt:lpstr>
      <vt:lpstr>Swing Once, Swing Well</vt:lpstr>
      <vt:lpstr>Being Contrarian &amp; Market Pricing</vt:lpstr>
      <vt:lpstr>Common Pitch Types - Longs</vt:lpstr>
      <vt:lpstr>Common Pitch Types - Shorts</vt:lpstr>
      <vt:lpstr>Case Studies</vt:lpstr>
      <vt:lpstr>Barriers to Entry: Starbucks (NASDAQ: SBUX)</vt:lpstr>
      <vt:lpstr>Special Sits: Tuesday Morning (NASDAQ: TUESM)</vt:lpstr>
      <vt:lpstr>Crazy Expectations: Vital Farms (NASDAQ: VITL)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Ramvikneshh Ramanathan</cp:lastModifiedBy>
  <cp:revision>40</cp:revision>
  <dcterms:created xsi:type="dcterms:W3CDTF">2020-05-22T21:48:51Z</dcterms:created>
  <dcterms:modified xsi:type="dcterms:W3CDTF">2021-09-28T06:57:22Z</dcterms:modified>
</cp:coreProperties>
</file>