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media/image6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3.jpg" ContentType="image/jpg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51" r:id="rId24"/>
    <p:sldId id="278" r:id="rId25"/>
    <p:sldId id="2946" r:id="rId26"/>
    <p:sldId id="281" r:id="rId27"/>
    <p:sldId id="2947" r:id="rId28"/>
    <p:sldId id="2948" r:id="rId29"/>
    <p:sldId id="2949" r:id="rId30"/>
    <p:sldId id="2950" r:id="rId31"/>
    <p:sldId id="279" r:id="rId32"/>
    <p:sldId id="280" r:id="rId33"/>
    <p:sldId id="2952" r:id="rId34"/>
    <p:sldId id="2945" r:id="rId35"/>
  </p:sldIdLst>
  <p:sldSz cx="20104100" cy="11309350"/>
  <p:notesSz cx="20104100" cy="11309350"/>
  <p:embeddedFontLst>
    <p:embeddedFont>
      <p:font typeface="Arial" panose="020B0604020202020204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Garamond" panose="02020404030301010803" pitchFamily="18" charset="0"/>
      <p:regular r:id="rId42"/>
      <p:bold r:id="rId43"/>
      <p: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  <p:embeddedFont>
      <p:font typeface="Times New Roman" panose="02020603050405020304" pitchFamily="18" charset="0"/>
      <p:regular r:id="rId49"/>
    </p:embeddedFont>
    <p:embeddedFont>
      <p:font typeface="Wingdings" panose="05000000000000000000" pitchFamily="2" charset="2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ECEA76-CC36-44AF-8A01-D1F182C2ADFE}" v="81" dt="2020-10-05T21:12:03.95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276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ni Patel" userId="4e76ff2946637614" providerId="LiveId" clId="{76ECEA76-CC36-44AF-8A01-D1F182C2ADFE}"/>
    <pc:docChg chg="undo custSel addSld delSld modSld sldOrd">
      <pc:chgData name="Avni Patel" userId="4e76ff2946637614" providerId="LiveId" clId="{76ECEA76-CC36-44AF-8A01-D1F182C2ADFE}" dt="2020-10-05T21:12:03.953" v="1392" actId="14100"/>
      <pc:docMkLst>
        <pc:docMk/>
      </pc:docMkLst>
      <pc:sldChg chg="modSp mod">
        <pc:chgData name="Avni Patel" userId="4e76ff2946637614" providerId="LiveId" clId="{76ECEA76-CC36-44AF-8A01-D1F182C2ADFE}" dt="2020-10-05T20:52:55.906" v="930" actId="20577"/>
        <pc:sldMkLst>
          <pc:docMk/>
          <pc:sldMk cId="0" sldId="277"/>
        </pc:sldMkLst>
        <pc:spChg chg="mod">
          <ac:chgData name="Avni Patel" userId="4e76ff2946637614" providerId="LiveId" clId="{76ECEA76-CC36-44AF-8A01-D1F182C2ADFE}" dt="2020-10-05T20:52:55.906" v="930" actId="20577"/>
          <ac:spMkLst>
            <pc:docMk/>
            <pc:sldMk cId="0" sldId="277"/>
            <ac:spMk id="5" creationId="{00000000-0000-0000-0000-000000000000}"/>
          </ac:spMkLst>
        </pc:spChg>
      </pc:sldChg>
      <pc:sldChg chg="del">
        <pc:chgData name="Avni Patel" userId="4e76ff2946637614" providerId="LiveId" clId="{76ECEA76-CC36-44AF-8A01-D1F182C2ADFE}" dt="2020-10-05T20:55:01.050" v="1162" actId="2696"/>
        <pc:sldMkLst>
          <pc:docMk/>
          <pc:sldMk cId="0" sldId="279"/>
        </pc:sldMkLst>
      </pc:sldChg>
      <pc:sldChg chg="add">
        <pc:chgData name="Avni Patel" userId="4e76ff2946637614" providerId="LiveId" clId="{76ECEA76-CC36-44AF-8A01-D1F182C2ADFE}" dt="2020-10-05T20:55:04.538" v="1163"/>
        <pc:sldMkLst>
          <pc:docMk/>
          <pc:sldMk cId="2888170548" sldId="279"/>
        </pc:sldMkLst>
      </pc:sldChg>
      <pc:sldChg chg="del">
        <pc:chgData name="Avni Patel" userId="4e76ff2946637614" providerId="LiveId" clId="{76ECEA76-CC36-44AF-8A01-D1F182C2ADFE}" dt="2020-10-05T20:55:01.050" v="1162" actId="2696"/>
        <pc:sldMkLst>
          <pc:docMk/>
          <pc:sldMk cId="0" sldId="280"/>
        </pc:sldMkLst>
      </pc:sldChg>
      <pc:sldChg chg="add">
        <pc:chgData name="Avni Patel" userId="4e76ff2946637614" providerId="LiveId" clId="{76ECEA76-CC36-44AF-8A01-D1F182C2ADFE}" dt="2020-10-05T20:55:04.538" v="1163"/>
        <pc:sldMkLst>
          <pc:docMk/>
          <pc:sldMk cId="2589827751" sldId="280"/>
        </pc:sldMkLst>
      </pc:sldChg>
      <pc:sldChg chg="modSp mod">
        <pc:chgData name="Avni Patel" userId="4e76ff2946637614" providerId="LiveId" clId="{76ECEA76-CC36-44AF-8A01-D1F182C2ADFE}" dt="2020-10-05T20:56:10.807" v="1173" actId="20577"/>
        <pc:sldMkLst>
          <pc:docMk/>
          <pc:sldMk cId="1555774632" sldId="2946"/>
        </pc:sldMkLst>
        <pc:spChg chg="mod">
          <ac:chgData name="Avni Patel" userId="4e76ff2946637614" providerId="LiveId" clId="{76ECEA76-CC36-44AF-8A01-D1F182C2ADFE}" dt="2020-10-05T20:56:10.807" v="1173" actId="20577"/>
          <ac:spMkLst>
            <pc:docMk/>
            <pc:sldMk cId="1555774632" sldId="2946"/>
            <ac:spMk id="7" creationId="{00000000-0000-0000-0000-000000000000}"/>
          </ac:spMkLst>
        </pc:spChg>
      </pc:sldChg>
      <pc:sldChg chg="new del">
        <pc:chgData name="Avni Patel" userId="4e76ff2946637614" providerId="LiveId" clId="{76ECEA76-CC36-44AF-8A01-D1F182C2ADFE}" dt="2020-10-05T20:43:53.134" v="1" actId="680"/>
        <pc:sldMkLst>
          <pc:docMk/>
          <pc:sldMk cId="1045905263" sldId="2947"/>
        </pc:sldMkLst>
      </pc:sldChg>
      <pc:sldChg chg="modSp add mod">
        <pc:chgData name="Avni Patel" userId="4e76ff2946637614" providerId="LiveId" clId="{76ECEA76-CC36-44AF-8A01-D1F182C2ADFE}" dt="2020-10-05T20:45:23.022" v="311" actId="20577"/>
        <pc:sldMkLst>
          <pc:docMk/>
          <pc:sldMk cId="1701194014" sldId="2947"/>
        </pc:sldMkLst>
        <pc:spChg chg="mod">
          <ac:chgData name="Avni Patel" userId="4e76ff2946637614" providerId="LiveId" clId="{76ECEA76-CC36-44AF-8A01-D1F182C2ADFE}" dt="2020-10-05T20:45:23.022" v="311" actId="20577"/>
          <ac:spMkLst>
            <pc:docMk/>
            <pc:sldMk cId="1701194014" sldId="2947"/>
            <ac:spMk id="7" creationId="{00000000-0000-0000-0000-000000000000}"/>
          </ac:spMkLst>
        </pc:spChg>
        <pc:grpChg chg="mod">
          <ac:chgData name="Avni Patel" userId="4e76ff2946637614" providerId="LiveId" clId="{76ECEA76-CC36-44AF-8A01-D1F182C2ADFE}" dt="2020-10-05T20:45:01.562" v="230" actId="1035"/>
          <ac:grpSpMkLst>
            <pc:docMk/>
            <pc:sldMk cId="1701194014" sldId="2947"/>
            <ac:grpSpMk id="2" creationId="{00000000-0000-0000-0000-000000000000}"/>
          </ac:grpSpMkLst>
        </pc:grpChg>
      </pc:sldChg>
      <pc:sldChg chg="modSp add mod">
        <pc:chgData name="Avni Patel" userId="4e76ff2946637614" providerId="LiveId" clId="{76ECEA76-CC36-44AF-8A01-D1F182C2ADFE}" dt="2020-10-05T20:54:51.082" v="1161" actId="113"/>
        <pc:sldMkLst>
          <pc:docMk/>
          <pc:sldMk cId="1776528506" sldId="2948"/>
        </pc:sldMkLst>
        <pc:spChg chg="mod">
          <ac:chgData name="Avni Patel" userId="4e76ff2946637614" providerId="LiveId" clId="{76ECEA76-CC36-44AF-8A01-D1F182C2ADFE}" dt="2020-10-05T20:54:51.082" v="1161" actId="113"/>
          <ac:spMkLst>
            <pc:docMk/>
            <pc:sldMk cId="1776528506" sldId="2948"/>
            <ac:spMk id="7" creationId="{00000000-0000-0000-0000-000000000000}"/>
          </ac:spMkLst>
        </pc:spChg>
      </pc:sldChg>
      <pc:sldChg chg="addSp modSp add mod">
        <pc:chgData name="Avni Patel" userId="4e76ff2946637614" providerId="LiveId" clId="{76ECEA76-CC36-44AF-8A01-D1F182C2ADFE}" dt="2020-10-05T20:50:16.831" v="628" actId="20577"/>
        <pc:sldMkLst>
          <pc:docMk/>
          <pc:sldMk cId="394221138" sldId="2949"/>
        </pc:sldMkLst>
        <pc:spChg chg="mod">
          <ac:chgData name="Avni Patel" userId="4e76ff2946637614" providerId="LiveId" clId="{76ECEA76-CC36-44AF-8A01-D1F182C2ADFE}" dt="2020-10-05T20:50:09.101" v="613" actId="1036"/>
          <ac:spMkLst>
            <pc:docMk/>
            <pc:sldMk cId="394221138" sldId="2949"/>
            <ac:spMk id="4" creationId="{00000000-0000-0000-0000-000000000000}"/>
          </ac:spMkLst>
        </pc:spChg>
        <pc:spChg chg="mod">
          <ac:chgData name="Avni Patel" userId="4e76ff2946637614" providerId="LiveId" clId="{76ECEA76-CC36-44AF-8A01-D1F182C2ADFE}" dt="2020-10-05T20:50:09.101" v="613" actId="1036"/>
          <ac:spMkLst>
            <pc:docMk/>
            <pc:sldMk cId="394221138" sldId="2949"/>
            <ac:spMk id="5" creationId="{00000000-0000-0000-0000-000000000000}"/>
          </ac:spMkLst>
        </pc:spChg>
        <pc:spChg chg="mod">
          <ac:chgData name="Avni Patel" userId="4e76ff2946637614" providerId="LiveId" clId="{76ECEA76-CC36-44AF-8A01-D1F182C2ADFE}" dt="2020-10-05T20:50:16.831" v="628" actId="20577"/>
          <ac:spMkLst>
            <pc:docMk/>
            <pc:sldMk cId="394221138" sldId="2949"/>
            <ac:spMk id="7" creationId="{00000000-0000-0000-0000-000000000000}"/>
          </ac:spMkLst>
        </pc:spChg>
        <pc:grpChg chg="mod">
          <ac:chgData name="Avni Patel" userId="4e76ff2946637614" providerId="LiveId" clId="{76ECEA76-CC36-44AF-8A01-D1F182C2ADFE}" dt="2020-10-05T20:50:09.101" v="613" actId="1036"/>
          <ac:grpSpMkLst>
            <pc:docMk/>
            <pc:sldMk cId="394221138" sldId="2949"/>
            <ac:grpSpMk id="2" creationId="{00000000-0000-0000-0000-000000000000}"/>
          </ac:grpSpMkLst>
        </pc:grpChg>
        <pc:picChg chg="mod">
          <ac:chgData name="Avni Patel" userId="4e76ff2946637614" providerId="LiveId" clId="{76ECEA76-CC36-44AF-8A01-D1F182C2ADFE}" dt="2020-10-05T20:50:09.101" v="613" actId="1036"/>
          <ac:picMkLst>
            <pc:docMk/>
            <pc:sldMk cId="394221138" sldId="2949"/>
            <ac:picMk id="3" creationId="{00000000-0000-0000-0000-000000000000}"/>
          </ac:picMkLst>
        </pc:picChg>
        <pc:picChg chg="mod">
          <ac:chgData name="Avni Patel" userId="4e76ff2946637614" providerId="LiveId" clId="{76ECEA76-CC36-44AF-8A01-D1F182C2ADFE}" dt="2020-10-05T20:50:09.101" v="613" actId="1036"/>
          <ac:picMkLst>
            <pc:docMk/>
            <pc:sldMk cId="394221138" sldId="2949"/>
            <ac:picMk id="6" creationId="{00000000-0000-0000-0000-000000000000}"/>
          </ac:picMkLst>
        </pc:picChg>
        <pc:picChg chg="add mod">
          <ac:chgData name="Avni Patel" userId="4e76ff2946637614" providerId="LiveId" clId="{76ECEA76-CC36-44AF-8A01-D1F182C2ADFE}" dt="2020-10-05T20:50:12.889" v="619" actId="1037"/>
          <ac:picMkLst>
            <pc:docMk/>
            <pc:sldMk cId="394221138" sldId="2949"/>
            <ac:picMk id="1026" creationId="{A7DD09D8-BA2E-4D46-A170-42EAB97FC2FC}"/>
          </ac:picMkLst>
        </pc:picChg>
      </pc:sldChg>
      <pc:sldChg chg="modSp add del mod">
        <pc:chgData name="Avni Patel" userId="4e76ff2946637614" providerId="LiveId" clId="{76ECEA76-CC36-44AF-8A01-D1F182C2ADFE}" dt="2020-10-05T20:49:02.593" v="567" actId="47"/>
        <pc:sldMkLst>
          <pc:docMk/>
          <pc:sldMk cId="547662492" sldId="2949"/>
        </pc:sldMkLst>
        <pc:spChg chg="mod">
          <ac:chgData name="Avni Patel" userId="4e76ff2946637614" providerId="LiveId" clId="{76ECEA76-CC36-44AF-8A01-D1F182C2ADFE}" dt="2020-10-05T20:48:31.472" v="566" actId="20577"/>
          <ac:spMkLst>
            <pc:docMk/>
            <pc:sldMk cId="547662492" sldId="2949"/>
            <ac:spMk id="7" creationId="{00000000-0000-0000-0000-000000000000}"/>
          </ac:spMkLst>
        </pc:spChg>
      </pc:sldChg>
      <pc:sldChg chg="add del">
        <pc:chgData name="Avni Patel" userId="4e76ff2946637614" providerId="LiveId" clId="{76ECEA76-CC36-44AF-8A01-D1F182C2ADFE}" dt="2020-10-05T20:51:41.515" v="665"/>
        <pc:sldMkLst>
          <pc:docMk/>
          <pc:sldMk cId="916096995" sldId="2950"/>
        </pc:sldMkLst>
      </pc:sldChg>
      <pc:sldChg chg="modSp add mod ord">
        <pc:chgData name="Avni Patel" userId="4e76ff2946637614" providerId="LiveId" clId="{76ECEA76-CC36-44AF-8A01-D1F182C2ADFE}" dt="2020-10-05T20:52:42.206" v="929" actId="313"/>
        <pc:sldMkLst>
          <pc:docMk/>
          <pc:sldMk cId="2598790595" sldId="2950"/>
        </pc:sldMkLst>
        <pc:spChg chg="mod">
          <ac:chgData name="Avni Patel" userId="4e76ff2946637614" providerId="LiveId" clId="{76ECEA76-CC36-44AF-8A01-D1F182C2ADFE}" dt="2020-10-05T20:52:42.206" v="929" actId="313"/>
          <ac:spMkLst>
            <pc:docMk/>
            <pc:sldMk cId="2598790595" sldId="2950"/>
            <ac:spMk id="7" creationId="{00000000-0000-0000-0000-000000000000}"/>
          </ac:spMkLst>
        </pc:spChg>
      </pc:sldChg>
      <pc:sldChg chg="addSp delSp modSp add del mod">
        <pc:chgData name="Avni Patel" userId="4e76ff2946637614" providerId="LiveId" clId="{76ECEA76-CC36-44AF-8A01-D1F182C2ADFE}" dt="2020-10-05T20:51:36.248" v="663" actId="47"/>
        <pc:sldMkLst>
          <pc:docMk/>
          <pc:sldMk cId="3524460975" sldId="2950"/>
        </pc:sldMkLst>
        <pc:spChg chg="mod">
          <ac:chgData name="Avni Patel" userId="4e76ff2946637614" providerId="LiveId" clId="{76ECEA76-CC36-44AF-8A01-D1F182C2ADFE}" dt="2020-10-05T20:50:37.354" v="654" actId="20577"/>
          <ac:spMkLst>
            <pc:docMk/>
            <pc:sldMk cId="3524460975" sldId="2950"/>
            <ac:spMk id="7" creationId="{00000000-0000-0000-0000-000000000000}"/>
          </ac:spMkLst>
        </pc:spChg>
        <pc:spChg chg="add del mod">
          <ac:chgData name="Avni Patel" userId="4e76ff2946637614" providerId="LiveId" clId="{76ECEA76-CC36-44AF-8A01-D1F182C2ADFE}" dt="2020-10-05T20:51:34.327" v="662" actId="22"/>
          <ac:spMkLst>
            <pc:docMk/>
            <pc:sldMk cId="3524460975" sldId="2950"/>
            <ac:spMk id="9" creationId="{2EEE4470-2CC6-4806-A3BC-117500B8A577}"/>
          </ac:spMkLst>
        </pc:spChg>
        <pc:picChg chg="del">
          <ac:chgData name="Avni Patel" userId="4e76ff2946637614" providerId="LiveId" clId="{76ECEA76-CC36-44AF-8A01-D1F182C2ADFE}" dt="2020-10-05T20:50:40.776" v="655" actId="478"/>
          <ac:picMkLst>
            <pc:docMk/>
            <pc:sldMk cId="3524460975" sldId="2950"/>
            <ac:picMk id="1026" creationId="{A7DD09D8-BA2E-4D46-A170-42EAB97FC2FC}"/>
          </ac:picMkLst>
        </pc:picChg>
      </pc:sldChg>
      <pc:sldChg chg="modSp add mod">
        <pc:chgData name="Avni Patel" userId="4e76ff2946637614" providerId="LiveId" clId="{76ECEA76-CC36-44AF-8A01-D1F182C2ADFE}" dt="2020-10-05T20:54:05.118" v="1156" actId="20577"/>
        <pc:sldMkLst>
          <pc:docMk/>
          <pc:sldMk cId="445393594" sldId="2951"/>
        </pc:sldMkLst>
        <pc:spChg chg="mod">
          <ac:chgData name="Avni Patel" userId="4e76ff2946637614" providerId="LiveId" clId="{76ECEA76-CC36-44AF-8A01-D1F182C2ADFE}" dt="2020-10-05T20:54:05.118" v="1156" actId="20577"/>
          <ac:spMkLst>
            <pc:docMk/>
            <pc:sldMk cId="445393594" sldId="2951"/>
            <ac:spMk id="7" creationId="{00000000-0000-0000-0000-000000000000}"/>
          </ac:spMkLst>
        </pc:spChg>
      </pc:sldChg>
      <pc:sldChg chg="addSp delSp modSp add mod">
        <pc:chgData name="Avni Patel" userId="4e76ff2946637614" providerId="LiveId" clId="{76ECEA76-CC36-44AF-8A01-D1F182C2ADFE}" dt="2020-10-05T21:12:03.953" v="1392" actId="14100"/>
        <pc:sldMkLst>
          <pc:docMk/>
          <pc:sldMk cId="768463827" sldId="2952"/>
        </pc:sldMkLst>
        <pc:spChg chg="mod">
          <ac:chgData name="Avni Patel" userId="4e76ff2946637614" providerId="LiveId" clId="{76ECEA76-CC36-44AF-8A01-D1F182C2ADFE}" dt="2020-10-05T21:11:58.381" v="1338" actId="1076"/>
          <ac:spMkLst>
            <pc:docMk/>
            <pc:sldMk cId="768463827" sldId="2952"/>
            <ac:spMk id="4" creationId="{00000000-0000-0000-0000-000000000000}"/>
          </ac:spMkLst>
        </pc:spChg>
        <pc:spChg chg="mod">
          <ac:chgData name="Avni Patel" userId="4e76ff2946637614" providerId="LiveId" clId="{76ECEA76-CC36-44AF-8A01-D1F182C2ADFE}" dt="2020-10-05T21:11:58.381" v="1338" actId="1076"/>
          <ac:spMkLst>
            <pc:docMk/>
            <pc:sldMk cId="768463827" sldId="2952"/>
            <ac:spMk id="5" creationId="{00000000-0000-0000-0000-000000000000}"/>
          </ac:spMkLst>
        </pc:spChg>
        <pc:spChg chg="mod">
          <ac:chgData name="Avni Patel" userId="4e76ff2946637614" providerId="LiveId" clId="{76ECEA76-CC36-44AF-8A01-D1F182C2ADFE}" dt="2020-10-05T21:11:20.268" v="1335" actId="20577"/>
          <ac:spMkLst>
            <pc:docMk/>
            <pc:sldMk cId="768463827" sldId="2952"/>
            <ac:spMk id="7" creationId="{00000000-0000-0000-0000-000000000000}"/>
          </ac:spMkLst>
        </pc:spChg>
        <pc:grpChg chg="mod">
          <ac:chgData name="Avni Patel" userId="4e76ff2946637614" providerId="LiveId" clId="{76ECEA76-CC36-44AF-8A01-D1F182C2ADFE}" dt="2020-10-05T21:11:58.381" v="1338" actId="1076"/>
          <ac:grpSpMkLst>
            <pc:docMk/>
            <pc:sldMk cId="768463827" sldId="2952"/>
            <ac:grpSpMk id="2" creationId="{00000000-0000-0000-0000-000000000000}"/>
          </ac:grpSpMkLst>
        </pc:grpChg>
        <pc:picChg chg="mod">
          <ac:chgData name="Avni Patel" userId="4e76ff2946637614" providerId="LiveId" clId="{76ECEA76-CC36-44AF-8A01-D1F182C2ADFE}" dt="2020-10-05T21:11:58.381" v="1338" actId="1076"/>
          <ac:picMkLst>
            <pc:docMk/>
            <pc:sldMk cId="768463827" sldId="2952"/>
            <ac:picMk id="3" creationId="{00000000-0000-0000-0000-000000000000}"/>
          </ac:picMkLst>
        </pc:picChg>
        <pc:picChg chg="mod">
          <ac:chgData name="Avni Patel" userId="4e76ff2946637614" providerId="LiveId" clId="{76ECEA76-CC36-44AF-8A01-D1F182C2ADFE}" dt="2020-10-05T21:11:58.381" v="1338" actId="1076"/>
          <ac:picMkLst>
            <pc:docMk/>
            <pc:sldMk cId="768463827" sldId="2952"/>
            <ac:picMk id="6" creationId="{00000000-0000-0000-0000-000000000000}"/>
          </ac:picMkLst>
        </pc:picChg>
        <pc:picChg chg="del">
          <ac:chgData name="Avni Patel" userId="4e76ff2946637614" providerId="LiveId" clId="{76ECEA76-CC36-44AF-8A01-D1F182C2ADFE}" dt="2020-10-05T21:10:48.158" v="1207" actId="478"/>
          <ac:picMkLst>
            <pc:docMk/>
            <pc:sldMk cId="768463827" sldId="2952"/>
            <ac:picMk id="8" creationId="{00000000-0000-0000-0000-000000000000}"/>
          </ac:picMkLst>
        </pc:picChg>
        <pc:picChg chg="add mod">
          <ac:chgData name="Avni Patel" userId="4e76ff2946637614" providerId="LiveId" clId="{76ECEA76-CC36-44AF-8A01-D1F182C2ADFE}" dt="2020-10-05T21:12:03.953" v="1392" actId="14100"/>
          <ac:picMkLst>
            <pc:docMk/>
            <pc:sldMk cId="768463827" sldId="2952"/>
            <ac:picMk id="2050" creationId="{2DD4A4F9-4474-4C7A-927C-6D8C25ADDEF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B6DBF-0FE4-4DD4-BDF6-B3292A7DB45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25131-265E-4D18-A782-22D5CD81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0890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795" y="2420639"/>
            <a:ext cx="2782509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23360" y="4490327"/>
            <a:ext cx="11057378" cy="3545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ory.peshkin@stern.nyu.edu" TargetMode="External"/><Relationship Id="rId5" Type="http://schemas.openxmlformats.org/officeDocument/2006/relationships/hyperlink" Target="mailto:avni.patel@stern.nyu.edu" TargetMode="Externa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Intro to Valuation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786690" y="3542905"/>
            <a:ext cx="10935335" cy="5962650"/>
            <a:chOff x="4786690" y="3542905"/>
            <a:chExt cx="10935335" cy="5962650"/>
          </a:xfrm>
        </p:grpSpPr>
        <p:sp>
          <p:nvSpPr>
            <p:cNvPr id="8" name="object 8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6690" y="6326974"/>
              <a:ext cx="3178563" cy="31785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8731" y="6935047"/>
              <a:ext cx="4138414" cy="21734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03187" y="6447584"/>
              <a:ext cx="3218766" cy="291473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025552" y="4362389"/>
            <a:ext cx="10075545" cy="1534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spc="-5" dirty="0">
                <a:latin typeface="Garamond"/>
                <a:cs typeface="Garamond"/>
              </a:rPr>
              <a:t>Salad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store: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1715770" algn="l"/>
                <a:tab pos="2877185" algn="l"/>
                <a:tab pos="4317365" algn="l"/>
              </a:tabLst>
            </a:pPr>
            <a:r>
              <a:rPr sz="4950" b="1" spc="305" dirty="0">
                <a:solidFill>
                  <a:srgbClr val="242424"/>
                </a:solidFill>
                <a:latin typeface="Garamond"/>
                <a:cs typeface="Garamond"/>
              </a:rPr>
              <a:t>How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Do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Compare?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38705" indent="-473709">
              <a:lnSpc>
                <a:spcPts val="396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Price that these </a:t>
            </a:r>
            <a:r>
              <a:rPr sz="3300" spc="-5" dirty="0">
                <a:latin typeface="Garamond"/>
                <a:cs typeface="Garamond"/>
              </a:rPr>
              <a:t>other businesses </a:t>
            </a:r>
            <a:r>
              <a:rPr sz="3300" dirty="0">
                <a:latin typeface="Garamond"/>
                <a:cs typeface="Garamond"/>
              </a:rPr>
              <a:t>are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>
              <a:latin typeface="Garamond"/>
              <a:cs typeface="Garamond"/>
            </a:endParaRPr>
          </a:p>
          <a:p>
            <a:pPr marL="3092450" lvl="1" indent="-473075">
              <a:lnSpc>
                <a:spcPct val="100000"/>
              </a:lnSpc>
              <a:buFont typeface="Arial"/>
              <a:buChar char="•"/>
              <a:tabLst>
                <a:tab pos="3092450" algn="l"/>
                <a:tab pos="3093085" algn="l"/>
              </a:tabLst>
            </a:pPr>
            <a:r>
              <a:rPr sz="3300" spc="-45" dirty="0">
                <a:latin typeface="Garamond"/>
                <a:cs typeface="Garamond"/>
              </a:rPr>
              <a:t>Eg. </a:t>
            </a:r>
            <a:r>
              <a:rPr sz="3300" spc="-5" dirty="0">
                <a:latin typeface="Garamond"/>
                <a:cs typeface="Garamond"/>
              </a:rPr>
              <a:t>SweetGreen </a:t>
            </a:r>
            <a:r>
              <a:rPr sz="3300" dirty="0">
                <a:latin typeface="Garamond"/>
                <a:cs typeface="Garamond"/>
              </a:rPr>
              <a:t>store is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$100,000</a:t>
            </a:r>
            <a:endParaRPr sz="330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3500">
              <a:latin typeface="Garamond"/>
              <a:cs typeface="Garamond"/>
            </a:endParaRPr>
          </a:p>
          <a:p>
            <a:pPr marL="2338705" indent="-473709">
              <a:lnSpc>
                <a:spcPct val="100000"/>
              </a:lnSpc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Does this mean that the </a:t>
            </a: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dirty="0">
                <a:latin typeface="Garamond"/>
                <a:cs typeface="Garamond"/>
              </a:rPr>
              <a:t>Salad </a:t>
            </a:r>
            <a:r>
              <a:rPr sz="3300" spc="-5" dirty="0">
                <a:latin typeface="Garamond"/>
                <a:cs typeface="Garamond"/>
              </a:rPr>
              <a:t>should also </a:t>
            </a:r>
            <a:r>
              <a:rPr sz="3300" dirty="0">
                <a:latin typeface="Garamond"/>
                <a:cs typeface="Garamond"/>
              </a:rPr>
              <a:t>be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>
              <a:latin typeface="Garamond"/>
              <a:cs typeface="Garamond"/>
            </a:endParaRPr>
          </a:p>
          <a:p>
            <a:pPr marL="2338705">
              <a:lnSpc>
                <a:spcPts val="3960"/>
              </a:lnSpc>
            </a:pPr>
            <a:r>
              <a:rPr sz="3300" spc="-5" dirty="0">
                <a:latin typeface="Garamond"/>
                <a:cs typeface="Garamond"/>
              </a:rPr>
              <a:t>$100,000?</a:t>
            </a:r>
            <a:endParaRPr sz="3300">
              <a:latin typeface="Garamond"/>
              <a:cs typeface="Garamond"/>
            </a:endParaRPr>
          </a:p>
          <a:p>
            <a:pPr marL="3092450" lvl="1" indent="-473075">
              <a:lnSpc>
                <a:spcPts val="3960"/>
              </a:lnSpc>
              <a:buFont typeface="Arial"/>
              <a:buChar char="•"/>
              <a:tabLst>
                <a:tab pos="3092450" algn="l"/>
                <a:tab pos="3093085" algn="l"/>
                <a:tab pos="353377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sz="3300" spc="-5" dirty="0">
                <a:latin typeface="Garamond"/>
                <a:cs typeface="Garamond"/>
              </a:rPr>
              <a:t>not, what are </a:t>
            </a:r>
            <a:r>
              <a:rPr sz="3300" spc="-25" dirty="0">
                <a:latin typeface="Garamond"/>
                <a:cs typeface="Garamond"/>
              </a:rPr>
              <a:t>we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missing?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3175" algn="ctr">
              <a:lnSpc>
                <a:spcPct val="100000"/>
              </a:lnSpc>
            </a:pPr>
            <a:r>
              <a:rPr sz="4950" b="1" spc="320" dirty="0">
                <a:solidFill>
                  <a:srgbClr val="242424"/>
                </a:solidFill>
                <a:latin typeface="Garamond"/>
                <a:cs typeface="Garamond"/>
              </a:rPr>
              <a:t>Ear</a:t>
            </a:r>
            <a:r>
              <a:rPr sz="4950" b="1" spc="-55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950" b="1" spc="400" dirty="0">
                <a:solidFill>
                  <a:srgbClr val="242424"/>
                </a:solidFill>
                <a:latin typeface="Garamond"/>
                <a:cs typeface="Garamond"/>
              </a:rPr>
              <a:t>nings!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38705" marR="1716405" indent="-473075">
              <a:lnSpc>
                <a:spcPct val="10000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spc="-5" dirty="0">
                <a:latin typeface="Garamond"/>
                <a:cs typeface="Garamond"/>
              </a:rPr>
              <a:t>Companies </a:t>
            </a:r>
            <a:r>
              <a:rPr sz="3300" dirty="0">
                <a:latin typeface="Garamond"/>
                <a:cs typeface="Garamond"/>
              </a:rPr>
              <a:t>from the same </a:t>
            </a:r>
            <a:r>
              <a:rPr sz="3300" spc="15" dirty="0">
                <a:latin typeface="Garamond"/>
                <a:cs typeface="Garamond"/>
              </a:rPr>
              <a:t>industry </a:t>
            </a:r>
            <a:r>
              <a:rPr sz="3300" dirty="0">
                <a:latin typeface="Garamond"/>
                <a:cs typeface="Garamond"/>
              </a:rPr>
              <a:t>can </a:t>
            </a: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different </a:t>
            </a:r>
            <a:r>
              <a:rPr sz="3300" spc="-10" dirty="0">
                <a:latin typeface="Garamond"/>
                <a:cs typeface="Garamond"/>
              </a:rPr>
              <a:t>levels</a:t>
            </a:r>
            <a:r>
              <a:rPr sz="3300" spc="-2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  profitability </a:t>
            </a:r>
            <a:r>
              <a:rPr sz="3300" dirty="0">
                <a:latin typeface="Garamond"/>
                <a:cs typeface="Garamond"/>
              </a:rPr>
              <a:t>that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dirty="0">
                <a:latin typeface="Garamond"/>
                <a:cs typeface="Garamond"/>
              </a:rPr>
              <a:t>need to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consider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338705" marR="1254760" indent="-473075">
              <a:lnSpc>
                <a:spcPct val="100000"/>
              </a:lnSpc>
              <a:buFont typeface="Wingdings"/>
              <a:buChar char=""/>
              <a:tabLst>
                <a:tab pos="2339340" algn="l"/>
                <a:tab pos="278066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sz="3300" spc="-5" dirty="0">
                <a:latin typeface="Garamond"/>
                <a:cs typeface="Garamond"/>
              </a:rPr>
              <a:t>SweetGreen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dirty="0">
                <a:latin typeface="Garamond"/>
                <a:cs typeface="Garamond"/>
              </a:rPr>
              <a:t>$10,000 of Net </a:t>
            </a:r>
            <a:r>
              <a:rPr sz="3300" spc="-5" dirty="0">
                <a:latin typeface="Garamond"/>
                <a:cs typeface="Garamond"/>
              </a:rPr>
              <a:t>Earnings, and </a:t>
            </a: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spc="-5" dirty="0">
                <a:latin typeface="Garamond"/>
                <a:cs typeface="Garamond"/>
              </a:rPr>
              <a:t>Salad 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spc="-5" dirty="0">
                <a:latin typeface="Garamond"/>
                <a:cs typeface="Garamond"/>
              </a:rPr>
              <a:t>$50,000, but </a:t>
            </a:r>
            <a:r>
              <a:rPr sz="3300" dirty="0">
                <a:latin typeface="Garamond"/>
                <a:cs typeface="Garamond"/>
              </a:rPr>
              <a:t>they are </a:t>
            </a:r>
            <a:r>
              <a:rPr sz="3300" spc="-5" dirty="0">
                <a:latin typeface="Garamond"/>
                <a:cs typeface="Garamond"/>
              </a:rPr>
              <a:t>both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 $100,000 </a:t>
            </a:r>
            <a:r>
              <a:rPr sz="3300" dirty="0">
                <a:latin typeface="Garamond"/>
                <a:cs typeface="Garamond"/>
              </a:rPr>
              <a:t>– is this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fair?</a:t>
            </a:r>
            <a:endParaRPr sz="3300">
              <a:latin typeface="Garamond"/>
              <a:cs typeface="Garamond"/>
            </a:endParaRP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spc="-5" dirty="0">
                <a:latin typeface="Garamond"/>
                <a:cs typeface="Garamond"/>
              </a:rPr>
              <a:t>based </a:t>
            </a:r>
            <a:r>
              <a:rPr sz="3300" dirty="0">
                <a:latin typeface="Garamond"/>
                <a:cs typeface="Garamond"/>
              </a:rPr>
              <a:t>on </a:t>
            </a:r>
            <a:r>
              <a:rPr sz="3300" spc="-20" dirty="0">
                <a:latin typeface="Garamond"/>
                <a:cs typeface="Garamond"/>
              </a:rPr>
              <a:t>this, </a:t>
            </a:r>
            <a:r>
              <a:rPr sz="3300" spc="-10" dirty="0">
                <a:latin typeface="Garamond"/>
                <a:cs typeface="Garamond"/>
              </a:rPr>
              <a:t>which </a:t>
            </a:r>
            <a:r>
              <a:rPr sz="3300" spc="-5" dirty="0">
                <a:latin typeface="Garamond"/>
                <a:cs typeface="Garamond"/>
              </a:rPr>
              <a:t>one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rather </a:t>
            </a:r>
            <a:r>
              <a:rPr sz="3300" spc="-20" dirty="0">
                <a:latin typeface="Garamond"/>
                <a:cs typeface="Garamond"/>
              </a:rPr>
              <a:t>invest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in?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51749" y="2420639"/>
            <a:ext cx="95840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1885950" algn="l"/>
                <a:tab pos="2668270" algn="l"/>
                <a:tab pos="3249930" algn="l"/>
                <a:tab pos="6550025" algn="l"/>
              </a:tabLst>
            </a:pPr>
            <a:r>
              <a:rPr spc="385" dirty="0">
                <a:solidFill>
                  <a:srgbClr val="242424"/>
                </a:solidFill>
              </a:rPr>
              <a:t>What	</a:t>
            </a:r>
            <a:r>
              <a:rPr spc="235" dirty="0">
                <a:solidFill>
                  <a:srgbClr val="242424"/>
                </a:solidFill>
              </a:rPr>
              <a:t>is	</a:t>
            </a:r>
            <a:r>
              <a:rPr spc="-5" dirty="0">
                <a:solidFill>
                  <a:srgbClr val="242424"/>
                </a:solidFill>
              </a:rPr>
              <a:t>a	</a:t>
            </a:r>
            <a:r>
              <a:rPr spc="380" dirty="0">
                <a:solidFill>
                  <a:srgbClr val="242424"/>
                </a:solidFill>
              </a:rPr>
              <a:t>Valuation	</a:t>
            </a:r>
            <a:r>
              <a:rPr spc="425" dirty="0">
                <a:solidFill>
                  <a:srgbClr val="242424"/>
                </a:solidFill>
              </a:rPr>
              <a:t>Multiple?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55015" indent="-473075">
              <a:lnSpc>
                <a:spcPts val="3960"/>
              </a:lnSpc>
              <a:spcBef>
                <a:spcPts val="105"/>
              </a:spcBef>
              <a:buFont typeface="Wingdings"/>
              <a:buChar char=""/>
              <a:tabLst>
                <a:tab pos="755650" algn="l"/>
              </a:tabLst>
            </a:pPr>
            <a:r>
              <a:rPr dirty="0"/>
              <a:t>A ratio of</a:t>
            </a:r>
            <a:r>
              <a:rPr spc="365" dirty="0"/>
              <a:t> </a:t>
            </a:r>
            <a:r>
              <a:rPr spc="-5" dirty="0"/>
              <a:t>A/B</a:t>
            </a:r>
          </a:p>
          <a:p>
            <a:pPr marL="1508760" lvl="1" indent="-473075">
              <a:lnSpc>
                <a:spcPts val="3960"/>
              </a:lnSpc>
              <a:buFont typeface="Arial"/>
              <a:buChar char="•"/>
              <a:tabLst>
                <a:tab pos="1508760" algn="l"/>
                <a:tab pos="1509395" algn="l"/>
              </a:tabLst>
            </a:pPr>
            <a:r>
              <a:rPr sz="3300" dirty="0">
                <a:latin typeface="Garamond"/>
                <a:cs typeface="Garamond"/>
              </a:rPr>
              <a:t>A is usually defined </a:t>
            </a:r>
            <a:r>
              <a:rPr sz="3300" spc="-5" dirty="0">
                <a:latin typeface="Garamond"/>
                <a:cs typeface="Garamond"/>
              </a:rPr>
              <a:t>as price or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spc="-5" dirty="0">
                <a:latin typeface="Garamond"/>
                <a:cs typeface="Garamond"/>
              </a:rPr>
              <a:t>of </a:t>
            </a:r>
            <a:r>
              <a:rPr sz="3300" dirty="0">
                <a:latin typeface="Garamond"/>
                <a:cs typeface="Garamond"/>
              </a:rPr>
              <a:t>the</a:t>
            </a:r>
            <a:r>
              <a:rPr sz="3300" spc="-56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</a:t>
            </a:r>
            <a:endParaRPr sz="3300">
              <a:latin typeface="Garamond"/>
              <a:cs typeface="Garamond"/>
            </a:endParaRPr>
          </a:p>
          <a:p>
            <a:pPr marL="1508760" lvl="1" indent="-473075">
              <a:lnSpc>
                <a:spcPts val="3954"/>
              </a:lnSpc>
              <a:buFont typeface="Arial"/>
              <a:buChar char="•"/>
              <a:tabLst>
                <a:tab pos="1508760" algn="l"/>
                <a:tab pos="1509395" algn="l"/>
                <a:tab pos="5605145" algn="l"/>
              </a:tabLst>
            </a:pPr>
            <a:r>
              <a:rPr sz="3300" dirty="0">
                <a:latin typeface="Garamond"/>
                <a:cs typeface="Garamond"/>
              </a:rPr>
              <a:t>B </a:t>
            </a:r>
            <a:r>
              <a:rPr sz="3300" spc="-10" dirty="0">
                <a:latin typeface="Garamond"/>
                <a:cs typeface="Garamond"/>
              </a:rPr>
              <a:t>is 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financial</a:t>
            </a:r>
            <a:r>
              <a:rPr sz="3300" spc="1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metric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company </a:t>
            </a:r>
            <a:r>
              <a:rPr sz="3300" spc="-25" dirty="0">
                <a:latin typeface="Garamond"/>
                <a:cs typeface="Garamond"/>
              </a:rPr>
              <a:t>(Revenue,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Earnings,</a:t>
            </a:r>
            <a:endParaRPr sz="3300">
              <a:latin typeface="Garamond"/>
              <a:cs typeface="Garamond"/>
            </a:endParaRPr>
          </a:p>
          <a:p>
            <a:pPr marL="1508760">
              <a:lnSpc>
                <a:spcPts val="3960"/>
              </a:lnSpc>
            </a:pPr>
            <a:r>
              <a:rPr dirty="0"/>
              <a:t>etc…)</a:t>
            </a:r>
          </a:p>
          <a:p>
            <a:pPr marL="282575">
              <a:lnSpc>
                <a:spcPct val="100000"/>
              </a:lnSpc>
              <a:spcBef>
                <a:spcPts val="20"/>
              </a:spcBef>
            </a:pPr>
            <a:endParaRPr sz="3500"/>
          </a:p>
          <a:p>
            <a:pPr marL="755015" marR="5080" indent="-473075">
              <a:lnSpc>
                <a:spcPct val="100000"/>
              </a:lnSpc>
              <a:buFont typeface="Wingdings"/>
              <a:buChar char=""/>
              <a:tabLst>
                <a:tab pos="755650" algn="l"/>
              </a:tabLst>
            </a:pPr>
            <a:r>
              <a:rPr dirty="0"/>
              <a:t>Price / Net </a:t>
            </a:r>
            <a:r>
              <a:rPr spc="5" dirty="0"/>
              <a:t>Earnings </a:t>
            </a:r>
            <a:r>
              <a:rPr dirty="0"/>
              <a:t>(P/E Ratio) is the most </a:t>
            </a:r>
            <a:r>
              <a:rPr spc="-10" dirty="0"/>
              <a:t>well-known  multiple, </a:t>
            </a:r>
            <a:r>
              <a:rPr spc="-5" dirty="0"/>
              <a:t>but another </a:t>
            </a:r>
            <a:r>
              <a:rPr spc="-10" dirty="0"/>
              <a:t>valuation </a:t>
            </a:r>
            <a:r>
              <a:rPr spc="-5" dirty="0"/>
              <a:t>multiple </a:t>
            </a:r>
            <a:r>
              <a:rPr dirty="0"/>
              <a:t>is </a:t>
            </a:r>
            <a:r>
              <a:rPr spc="-20" dirty="0"/>
              <a:t>much </a:t>
            </a:r>
            <a:r>
              <a:rPr dirty="0"/>
              <a:t>more</a:t>
            </a:r>
            <a:r>
              <a:rPr spc="-190" dirty="0"/>
              <a:t> </a:t>
            </a:r>
            <a:r>
              <a:rPr dirty="0"/>
              <a:t>common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74572" y="2420639"/>
            <a:ext cx="415162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320" dirty="0"/>
              <a:t>EV/</a:t>
            </a:r>
            <a:r>
              <a:rPr spc="-815" dirty="0"/>
              <a:t> </a:t>
            </a:r>
            <a:r>
              <a:rPr spc="370" dirty="0"/>
              <a:t>EBITDA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224645" cy="50018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2950" spc="5" dirty="0">
                <a:latin typeface="Garamond"/>
                <a:cs typeface="Garamond"/>
              </a:rPr>
              <a:t>Most commonly used </a:t>
            </a:r>
            <a:r>
              <a:rPr sz="2950" spc="-5" dirty="0">
                <a:latin typeface="Garamond"/>
                <a:cs typeface="Garamond"/>
              </a:rPr>
              <a:t>multiple </a:t>
            </a:r>
            <a:r>
              <a:rPr sz="2950" spc="5" dirty="0">
                <a:latin typeface="Garamond"/>
                <a:cs typeface="Garamond"/>
              </a:rPr>
              <a:t>in </a:t>
            </a:r>
            <a:r>
              <a:rPr sz="2950" spc="-15" dirty="0">
                <a:latin typeface="Garamond"/>
                <a:cs typeface="Garamond"/>
              </a:rPr>
              <a:t>relative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valuation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Numerator: </a:t>
            </a:r>
            <a:r>
              <a:rPr sz="2950" b="1" spc="10" dirty="0">
                <a:latin typeface="Garamond"/>
                <a:cs typeface="Garamond"/>
              </a:rPr>
              <a:t>Enterprise</a:t>
            </a:r>
            <a:r>
              <a:rPr sz="2950" b="1" spc="-30" dirty="0">
                <a:latin typeface="Garamond"/>
                <a:cs typeface="Garamond"/>
              </a:rPr>
              <a:t> </a:t>
            </a:r>
            <a:r>
              <a:rPr sz="2950" b="1" spc="-50" dirty="0">
                <a:latin typeface="Garamond"/>
                <a:cs typeface="Garamond"/>
              </a:rPr>
              <a:t>Value</a:t>
            </a:r>
            <a:endParaRPr sz="295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  <a:tab pos="2588895" algn="l"/>
                <a:tab pos="6719570" algn="l"/>
              </a:tabLst>
            </a:pPr>
            <a:r>
              <a:rPr sz="2950" spc="-35" dirty="0">
                <a:latin typeface="Garamond"/>
                <a:cs typeface="Garamond"/>
              </a:rPr>
              <a:t>Value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dirty="0">
                <a:latin typeface="Garamond"/>
                <a:cs typeface="Garamond"/>
              </a:rPr>
              <a:t>core operating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assets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business</a:t>
            </a:r>
            <a:endParaRPr sz="295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 </a:t>
            </a:r>
            <a:r>
              <a:rPr sz="2950" dirty="0">
                <a:latin typeface="Garamond"/>
                <a:cs typeface="Garamond"/>
              </a:rPr>
              <a:t>Equity </a:t>
            </a:r>
            <a:r>
              <a:rPr sz="2950" spc="-35" dirty="0">
                <a:latin typeface="Garamond"/>
                <a:cs typeface="Garamond"/>
              </a:rPr>
              <a:t>Value </a:t>
            </a:r>
            <a:r>
              <a:rPr sz="2950" spc="10" dirty="0">
                <a:latin typeface="Garamond"/>
                <a:cs typeface="Garamond"/>
              </a:rPr>
              <a:t>+ </a:t>
            </a:r>
            <a:r>
              <a:rPr sz="2950" spc="5" dirty="0">
                <a:latin typeface="Garamond"/>
                <a:cs typeface="Garamond"/>
              </a:rPr>
              <a:t>Debt –</a:t>
            </a:r>
            <a:r>
              <a:rPr sz="2950" spc="4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Cash</a:t>
            </a:r>
            <a:endParaRPr sz="2950">
              <a:latin typeface="Garamond"/>
              <a:cs typeface="Garamond"/>
            </a:endParaRPr>
          </a:p>
          <a:p>
            <a:pPr marL="1979930" marR="5080" lvl="2" indent="-472440">
              <a:lnSpc>
                <a:spcPct val="100600"/>
              </a:lnSpc>
              <a:buFont typeface="Arial"/>
              <a:buChar char="•"/>
              <a:tabLst>
                <a:tab pos="1979930" algn="l"/>
                <a:tab pos="1980564" algn="l"/>
                <a:tab pos="9057640" algn="l"/>
              </a:tabLst>
            </a:pPr>
            <a:r>
              <a:rPr sz="2950" spc="5" dirty="0">
                <a:latin typeface="Garamond"/>
                <a:cs typeface="Garamond"/>
              </a:rPr>
              <a:t>Co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sid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</a:t>
            </a:r>
            <a:r>
              <a:rPr sz="2950" spc="15" dirty="0">
                <a:latin typeface="Garamond"/>
                <a:cs typeface="Garamond"/>
              </a:rPr>
              <a:t>o</a:t>
            </a:r>
            <a:r>
              <a:rPr sz="2950" spc="5" dirty="0">
                <a:latin typeface="Garamond"/>
                <a:cs typeface="Garamond"/>
              </a:rPr>
              <a:t>th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</a:t>
            </a:r>
            <a:r>
              <a:rPr sz="2950" spc="20" dirty="0">
                <a:latin typeface="Garamond"/>
                <a:cs typeface="Garamond"/>
              </a:rPr>
              <a:t>h</a:t>
            </a:r>
            <a:r>
              <a:rPr sz="2950" spc="5" dirty="0">
                <a:latin typeface="Garamond"/>
                <a:cs typeface="Garamond"/>
              </a:rPr>
              <a:t>e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bt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 equ</a:t>
            </a:r>
            <a:r>
              <a:rPr sz="2950" spc="5" dirty="0">
                <a:latin typeface="Garamond"/>
                <a:cs typeface="Garamond"/>
              </a:rPr>
              <a:t>ity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i</a:t>
            </a:r>
            <a:r>
              <a:rPr sz="2950" spc="-30" dirty="0">
                <a:latin typeface="Garamond"/>
                <a:cs typeface="Garamond"/>
              </a:rPr>
              <a:t>n</a:t>
            </a:r>
            <a:r>
              <a:rPr sz="2950" spc="-65" dirty="0">
                <a:latin typeface="Garamond"/>
                <a:cs typeface="Garamond"/>
              </a:rPr>
              <a:t>v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st</a:t>
            </a:r>
            <a:r>
              <a:rPr sz="2950" spc="25" dirty="0">
                <a:latin typeface="Garamond"/>
                <a:cs typeface="Garamond"/>
              </a:rPr>
              <a:t>o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</a:t>
            </a:r>
            <a:r>
              <a:rPr sz="2950" dirty="0">
                <a:latin typeface="Garamond"/>
                <a:cs typeface="Garamond"/>
              </a:rPr>
              <a:t>	</a:t>
            </a:r>
            <a:r>
              <a:rPr sz="2950" spc="5" dirty="0">
                <a:latin typeface="Garamond"/>
                <a:cs typeface="Garamond"/>
              </a:rPr>
              <a:t>a  business</a:t>
            </a:r>
            <a:endParaRPr sz="295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15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Denominator:</a:t>
            </a:r>
            <a:r>
              <a:rPr sz="2950" spc="-40" dirty="0">
                <a:latin typeface="Garamond"/>
                <a:cs typeface="Garamond"/>
              </a:rPr>
              <a:t> </a:t>
            </a:r>
            <a:r>
              <a:rPr sz="2950" b="1" spc="-15" dirty="0">
                <a:latin typeface="Garamond"/>
                <a:cs typeface="Garamond"/>
              </a:rPr>
              <a:t>EBITDA</a:t>
            </a:r>
            <a:endParaRPr sz="2950">
              <a:latin typeface="Garamond"/>
              <a:cs typeface="Garamond"/>
            </a:endParaRPr>
          </a:p>
          <a:p>
            <a:pPr marL="1226185" marR="878205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Earnings </a:t>
            </a:r>
            <a:r>
              <a:rPr sz="2950" dirty="0">
                <a:latin typeface="Garamond"/>
                <a:cs typeface="Garamond"/>
              </a:rPr>
              <a:t>Before Interest, </a:t>
            </a:r>
            <a:r>
              <a:rPr sz="2950" spc="-35" dirty="0">
                <a:latin typeface="Garamond"/>
                <a:cs typeface="Garamond"/>
              </a:rPr>
              <a:t>Tax, </a:t>
            </a:r>
            <a:r>
              <a:rPr sz="2950" spc="5" dirty="0">
                <a:latin typeface="Garamond"/>
                <a:cs typeface="Garamond"/>
              </a:rPr>
              <a:t>Depreciation, </a:t>
            </a:r>
            <a:r>
              <a:rPr sz="2950" dirty="0">
                <a:latin typeface="Garamond"/>
                <a:cs typeface="Garamond"/>
              </a:rPr>
              <a:t>and  </a:t>
            </a:r>
            <a:r>
              <a:rPr sz="2950" spc="10" dirty="0">
                <a:latin typeface="Garamond"/>
                <a:cs typeface="Garamond"/>
              </a:rPr>
              <a:t>Amortization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95"/>
              </a:spcBef>
            </a:pPr>
            <a:r>
              <a:rPr spc="480" dirty="0"/>
              <a:t>Ex</a:t>
            </a:r>
            <a:r>
              <a:rPr spc="484" dirty="0"/>
              <a:t>am</a:t>
            </a:r>
            <a:r>
              <a:rPr spc="480" dirty="0"/>
              <a:t>pl</a:t>
            </a:r>
            <a:r>
              <a:rPr spc="-5" dirty="0"/>
              <a:t>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644380" cy="40970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2950" spc="-5" dirty="0">
                <a:latin typeface="Garamond"/>
                <a:cs typeface="Garamond"/>
              </a:rPr>
              <a:t>SweetGreen</a:t>
            </a:r>
            <a:endParaRPr sz="295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$100</a:t>
            </a:r>
            <a:endParaRPr sz="295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$20</a:t>
            </a:r>
            <a:endParaRPr sz="295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10" dirty="0">
                <a:latin typeface="Garamond"/>
                <a:cs typeface="Garamond"/>
              </a:rPr>
              <a:t>EV/EBITDA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?</a:t>
            </a:r>
            <a:endParaRPr sz="295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sz="2950" spc="-20" dirty="0">
                <a:latin typeface="Garamond"/>
                <a:cs typeface="Garamond"/>
              </a:rPr>
              <a:t>Just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Salad</a:t>
            </a:r>
            <a:endParaRPr sz="295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$50</a:t>
            </a:r>
            <a:endParaRPr sz="2950">
              <a:latin typeface="Garamond"/>
              <a:cs typeface="Garamond"/>
            </a:endParaRPr>
          </a:p>
          <a:p>
            <a:pPr marL="1226185" marR="5080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5" dirty="0">
                <a:latin typeface="Garamond"/>
                <a:cs typeface="Garamond"/>
              </a:rPr>
              <a:t>should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be </a:t>
            </a:r>
            <a:r>
              <a:rPr sz="2950" spc="5" dirty="0">
                <a:latin typeface="Garamond"/>
                <a:cs typeface="Garamond"/>
              </a:rPr>
              <a:t>assuming that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-20" dirty="0">
                <a:latin typeface="Garamond"/>
                <a:cs typeface="Garamond"/>
              </a:rPr>
              <a:t>two</a:t>
            </a:r>
            <a:r>
              <a:rPr sz="2950" spc="-14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companies  trade </a:t>
            </a:r>
            <a:r>
              <a:rPr sz="2950" dirty="0">
                <a:latin typeface="Garamond"/>
                <a:cs typeface="Garamond"/>
              </a:rPr>
              <a:t>at </a:t>
            </a:r>
            <a:r>
              <a:rPr sz="2950" spc="5" dirty="0">
                <a:latin typeface="Garamond"/>
                <a:cs typeface="Garamond"/>
              </a:rPr>
              <a:t>the </a:t>
            </a:r>
            <a:r>
              <a:rPr sz="2950" spc="10" dirty="0">
                <a:latin typeface="Garamond"/>
                <a:cs typeface="Garamond"/>
              </a:rPr>
              <a:t>same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multiple?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9685" algn="ctr">
              <a:lnSpc>
                <a:spcPct val="100000"/>
              </a:lnSpc>
              <a:tabLst>
                <a:tab pos="4081145" algn="l"/>
                <a:tab pos="7868920" algn="l"/>
              </a:tabLst>
            </a:pPr>
            <a:r>
              <a:rPr sz="4950" b="1" spc="425" dirty="0">
                <a:latin typeface="Garamond"/>
                <a:cs typeface="Garamond"/>
              </a:rPr>
              <a:t>Comparable	Companies	Analysis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spcBef>
                <a:spcPts val="4800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10" dirty="0">
                <a:latin typeface="Garamond"/>
                <a:cs typeface="Garamond"/>
              </a:rPr>
              <a:t>What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dirty="0">
                <a:latin typeface="Garamond"/>
                <a:cs typeface="Garamond"/>
              </a:rPr>
              <a:t>just </a:t>
            </a:r>
            <a:r>
              <a:rPr sz="3450" spc="5" dirty="0">
                <a:latin typeface="Garamond"/>
                <a:cs typeface="Garamond"/>
              </a:rPr>
              <a:t>did </a:t>
            </a:r>
            <a:r>
              <a:rPr sz="3450" dirty="0">
                <a:latin typeface="Garamond"/>
                <a:cs typeface="Garamond"/>
              </a:rPr>
              <a:t>is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dirty="0">
                <a:latin typeface="Garamond"/>
                <a:cs typeface="Garamond"/>
              </a:rPr>
              <a:t>comparable companies</a:t>
            </a:r>
            <a:r>
              <a:rPr sz="3450" spc="-5" dirty="0">
                <a:latin typeface="Garamond"/>
                <a:cs typeface="Garamond"/>
              </a:rPr>
              <a:t> </a:t>
            </a:r>
            <a:r>
              <a:rPr sz="3450" spc="-10" dirty="0">
                <a:latin typeface="Garamond"/>
                <a:cs typeface="Garamond"/>
              </a:rPr>
              <a:t>valuation!</a:t>
            </a:r>
            <a:endParaRPr sz="3450">
              <a:latin typeface="Garamond"/>
              <a:cs typeface="Garamond"/>
            </a:endParaRPr>
          </a:p>
          <a:p>
            <a:pPr marL="3275329" marR="2176145" lvl="1" indent="-472440" algn="just">
              <a:lnSpc>
                <a:spcPct val="100400"/>
              </a:lnSpc>
              <a:buFont typeface="Wingdings"/>
              <a:buChar char=""/>
              <a:tabLst>
                <a:tab pos="3275965" algn="l"/>
              </a:tabLst>
            </a:pP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spc="-5" dirty="0">
                <a:latin typeface="Garamond"/>
                <a:cs typeface="Garamond"/>
              </a:rPr>
              <a:t>practice,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-15" dirty="0">
                <a:latin typeface="Garamond"/>
                <a:cs typeface="Garamond"/>
              </a:rPr>
              <a:t>would </a:t>
            </a:r>
            <a:r>
              <a:rPr sz="3450" dirty="0">
                <a:latin typeface="Garamond"/>
                <a:cs typeface="Garamond"/>
              </a:rPr>
              <a:t>find </a:t>
            </a:r>
            <a:r>
              <a:rPr sz="3450" spc="5" dirty="0">
                <a:latin typeface="Garamond"/>
                <a:cs typeface="Garamond"/>
              </a:rPr>
              <a:t>the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-5" dirty="0">
                <a:latin typeface="Garamond"/>
                <a:cs typeface="Garamond"/>
              </a:rPr>
              <a:t>for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spc="15" dirty="0">
                <a:latin typeface="Garamond"/>
                <a:cs typeface="Garamond"/>
              </a:rPr>
              <a:t>group  </a:t>
            </a:r>
            <a:r>
              <a:rPr sz="3450" dirty="0">
                <a:latin typeface="Garamond"/>
                <a:cs typeface="Garamond"/>
              </a:rPr>
              <a:t>of comparable companies </a:t>
            </a:r>
            <a:r>
              <a:rPr sz="3450" spc="-40" dirty="0">
                <a:latin typeface="Garamond"/>
                <a:cs typeface="Garamond"/>
              </a:rPr>
              <a:t>(eg. </a:t>
            </a:r>
            <a:r>
              <a:rPr sz="3450" dirty="0">
                <a:latin typeface="Garamond"/>
                <a:cs typeface="Garamond"/>
              </a:rPr>
              <a:t>SweetGreen, </a:t>
            </a:r>
            <a:r>
              <a:rPr sz="3450" spc="-5" dirty="0">
                <a:latin typeface="Garamond"/>
                <a:cs typeface="Garamond"/>
              </a:rPr>
              <a:t>Chopt,  Fresh&amp;Co) </a:t>
            </a:r>
            <a:r>
              <a:rPr sz="3450" dirty="0">
                <a:latin typeface="Garamond"/>
                <a:cs typeface="Garamond"/>
              </a:rPr>
              <a:t>and find the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spc="5" dirty="0">
                <a:latin typeface="Garamond"/>
                <a:cs typeface="Garamond"/>
              </a:rPr>
              <a:t>median/mean</a:t>
            </a:r>
            <a:endParaRPr sz="3450">
              <a:latin typeface="Garamond"/>
              <a:cs typeface="Garamond"/>
            </a:endParaRPr>
          </a:p>
          <a:p>
            <a:pPr marL="3275329" lvl="1" indent="-473075" algn="just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3275965" algn="l"/>
              </a:tabLst>
            </a:pPr>
            <a:r>
              <a:rPr sz="3450" dirty="0">
                <a:latin typeface="Garamond"/>
                <a:cs typeface="Garamond"/>
              </a:rPr>
              <a:t>Can also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dirty="0">
                <a:latin typeface="Garamond"/>
                <a:cs typeface="Garamond"/>
              </a:rPr>
              <a:t>other </a:t>
            </a:r>
            <a:r>
              <a:rPr sz="3450" spc="-5" dirty="0">
                <a:latin typeface="Garamond"/>
                <a:cs typeface="Garamond"/>
              </a:rPr>
              <a:t>multiples </a:t>
            </a:r>
            <a:r>
              <a:rPr sz="3450" dirty="0">
                <a:latin typeface="Garamond"/>
                <a:cs typeface="Garamond"/>
              </a:rPr>
              <a:t>besides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spc="-15" dirty="0">
                <a:latin typeface="Garamond"/>
                <a:cs typeface="Garamond"/>
              </a:rPr>
              <a:t>EV/EBITDA</a:t>
            </a:r>
            <a:endParaRPr sz="345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370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buFont typeface="Wingdings"/>
              <a:buChar char=""/>
              <a:tabLst>
                <a:tab pos="2522220" algn="l"/>
              </a:tabLst>
            </a:pPr>
            <a:r>
              <a:rPr sz="3450" dirty="0">
                <a:latin typeface="Garamond"/>
                <a:cs typeface="Garamond"/>
              </a:rPr>
              <a:t>Company is worth </a:t>
            </a:r>
            <a:r>
              <a:rPr sz="3450" spc="5" dirty="0">
                <a:latin typeface="Garamond"/>
                <a:cs typeface="Garamond"/>
              </a:rPr>
              <a:t>what the </a:t>
            </a:r>
            <a:r>
              <a:rPr sz="3450" spc="-5" dirty="0">
                <a:latin typeface="Garamond"/>
                <a:cs typeface="Garamond"/>
              </a:rPr>
              <a:t>market </a:t>
            </a:r>
            <a:r>
              <a:rPr sz="3450" dirty="0">
                <a:latin typeface="Garamond"/>
                <a:cs typeface="Garamond"/>
              </a:rPr>
              <a:t>will </a:t>
            </a:r>
            <a:r>
              <a:rPr sz="3450" spc="-10" dirty="0">
                <a:latin typeface="Garamond"/>
                <a:cs typeface="Garamond"/>
              </a:rPr>
              <a:t>pay </a:t>
            </a:r>
            <a:r>
              <a:rPr sz="3450" spc="-5" dirty="0">
                <a:latin typeface="Garamond"/>
                <a:cs typeface="Garamond"/>
              </a:rPr>
              <a:t>for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it</a:t>
            </a:r>
            <a:endParaRPr sz="345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9050" algn="ctr">
              <a:lnSpc>
                <a:spcPct val="100000"/>
              </a:lnSpc>
              <a:tabLst>
                <a:tab pos="3453129" algn="l"/>
                <a:tab pos="7847330" algn="l"/>
              </a:tabLst>
            </a:pPr>
            <a:r>
              <a:rPr sz="4950" b="1" spc="434" dirty="0">
                <a:latin typeface="Garamond"/>
                <a:cs typeface="Garamond"/>
              </a:rPr>
              <a:t>Precedent	</a:t>
            </a:r>
            <a:r>
              <a:rPr sz="4950" b="1" spc="420" dirty="0">
                <a:latin typeface="Garamond"/>
                <a:cs typeface="Garamond"/>
              </a:rPr>
              <a:t>Transactions	</a:t>
            </a:r>
            <a:r>
              <a:rPr sz="4950" b="1" spc="425" dirty="0">
                <a:latin typeface="Garamond"/>
                <a:cs typeface="Garamond"/>
              </a:rPr>
              <a:t>Analysis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521585" marR="2659380" indent="-473075">
              <a:lnSpc>
                <a:spcPct val="100400"/>
              </a:lnSpc>
              <a:spcBef>
                <a:spcPts val="4784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5" dirty="0">
                <a:latin typeface="Garamond"/>
                <a:cs typeface="Garamond"/>
              </a:rPr>
              <a:t>Similar to </a:t>
            </a:r>
            <a:r>
              <a:rPr sz="3450" dirty="0">
                <a:latin typeface="Garamond"/>
                <a:cs typeface="Garamond"/>
              </a:rPr>
              <a:t>comparable companies </a:t>
            </a:r>
            <a:r>
              <a:rPr sz="3450" spc="-5" dirty="0">
                <a:latin typeface="Garamond"/>
                <a:cs typeface="Garamond"/>
              </a:rPr>
              <a:t>analysis except that 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spc="-5" dirty="0">
                <a:latin typeface="Garamond"/>
                <a:cs typeface="Garamond"/>
              </a:rPr>
              <a:t>historical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transactions</a:t>
            </a:r>
            <a:endParaRPr sz="3450">
              <a:latin typeface="Garamond"/>
              <a:cs typeface="Garamond"/>
            </a:endParaRPr>
          </a:p>
          <a:p>
            <a:pPr marL="3275329" marR="2563495" lvl="1" indent="-472440">
              <a:lnSpc>
                <a:spcPts val="4160"/>
              </a:lnSpc>
              <a:spcBef>
                <a:spcPts val="135"/>
              </a:spcBef>
              <a:buFont typeface="Wingdings"/>
              <a:buChar char=""/>
              <a:tabLst>
                <a:tab pos="3275329" algn="l"/>
                <a:tab pos="3275965" algn="l"/>
                <a:tab pos="6133465" algn="l"/>
              </a:tabLst>
            </a:pPr>
            <a:r>
              <a:rPr sz="3450" spc="-55" dirty="0">
                <a:latin typeface="Garamond"/>
                <a:cs typeface="Garamond"/>
              </a:rPr>
              <a:t>Eg. </a:t>
            </a:r>
            <a:r>
              <a:rPr sz="3450" dirty="0">
                <a:latin typeface="Garamond"/>
                <a:cs typeface="Garamond"/>
              </a:rPr>
              <a:t>Use </a:t>
            </a:r>
            <a:r>
              <a:rPr sz="3450" spc="5" dirty="0">
                <a:latin typeface="Garamond"/>
                <a:cs typeface="Garamond"/>
              </a:rPr>
              <a:t>a</a:t>
            </a:r>
            <a:r>
              <a:rPr sz="3450" spc="10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list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of	salad stores that </a:t>
            </a:r>
            <a:r>
              <a:rPr sz="3450" spc="-25" dirty="0">
                <a:latin typeface="Garamond"/>
                <a:cs typeface="Garamond"/>
              </a:rPr>
              <a:t>have </a:t>
            </a:r>
            <a:r>
              <a:rPr sz="3450" dirty="0">
                <a:latin typeface="Garamond"/>
                <a:cs typeface="Garamond"/>
              </a:rPr>
              <a:t>been  acquired </a:t>
            </a: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dirty="0">
                <a:latin typeface="Garamond"/>
                <a:cs typeface="Garamond"/>
              </a:rPr>
              <a:t>the past and </a:t>
            </a:r>
            <a:r>
              <a:rPr sz="3450" spc="5" dirty="0">
                <a:latin typeface="Garamond"/>
                <a:cs typeface="Garamond"/>
              </a:rPr>
              <a:t>see </a:t>
            </a:r>
            <a:r>
              <a:rPr sz="3450" dirty="0">
                <a:latin typeface="Garamond"/>
                <a:cs typeface="Garamond"/>
              </a:rPr>
              <a:t>at </a:t>
            </a:r>
            <a:r>
              <a:rPr sz="3450" spc="5" dirty="0">
                <a:latin typeface="Garamond"/>
                <a:cs typeface="Garamond"/>
              </a:rPr>
              <a:t>what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5" dirty="0">
                <a:latin typeface="Garamond"/>
                <a:cs typeface="Garamond"/>
              </a:rPr>
              <a:t>they  </a:t>
            </a:r>
            <a:r>
              <a:rPr sz="3450" spc="-5" dirty="0">
                <a:latin typeface="Garamond"/>
                <a:cs typeface="Garamond"/>
              </a:rPr>
              <a:t>were </a:t>
            </a:r>
            <a:r>
              <a:rPr sz="3450" dirty="0">
                <a:latin typeface="Garamond"/>
                <a:cs typeface="Garamond"/>
              </a:rPr>
              <a:t>acquired</a:t>
            </a:r>
            <a:r>
              <a:rPr sz="3450" spc="-5" dirty="0">
                <a:latin typeface="Garamond"/>
                <a:cs typeface="Garamond"/>
              </a:rPr>
              <a:t> at</a:t>
            </a:r>
            <a:endParaRPr sz="345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73559" y="4884088"/>
            <a:ext cx="60902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57525" algn="l"/>
              </a:tabLst>
            </a:pPr>
            <a:r>
              <a:rPr spc="480" dirty="0">
                <a:solidFill>
                  <a:srgbClr val="FFFFFF"/>
                </a:solidFill>
              </a:rPr>
              <a:t>Int</a:t>
            </a:r>
            <a:r>
              <a:rPr spc="484" dirty="0">
                <a:solidFill>
                  <a:srgbClr val="FFFFFF"/>
                </a:solidFill>
              </a:rPr>
              <a:t>r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480" dirty="0">
                <a:solidFill>
                  <a:srgbClr val="FFFFFF"/>
                </a:solidFill>
              </a:rPr>
              <a:t>ns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-5" dirty="0">
                <a:solidFill>
                  <a:srgbClr val="FFFFFF"/>
                </a:solidFill>
              </a:rPr>
              <a:t>c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1430" algn="ctr">
              <a:lnSpc>
                <a:spcPct val="100000"/>
              </a:lnSpc>
              <a:tabLst>
                <a:tab pos="3043555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Intrinsic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Valuation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7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5" dirty="0">
                <a:latin typeface="Garamond"/>
                <a:cs typeface="Garamond"/>
              </a:rPr>
              <a:t>Based on a </a:t>
            </a:r>
            <a:r>
              <a:rPr sz="3700" spc="-25" dirty="0">
                <a:latin typeface="Garamond"/>
                <a:cs typeface="Garamond"/>
              </a:rPr>
              <a:t>company’s </a:t>
            </a:r>
            <a:r>
              <a:rPr sz="3700" dirty="0">
                <a:latin typeface="Garamond"/>
                <a:cs typeface="Garamond"/>
              </a:rPr>
              <a:t>ability </a:t>
            </a:r>
            <a:r>
              <a:rPr sz="3700" spc="5" dirty="0">
                <a:latin typeface="Garamond"/>
                <a:cs typeface="Garamond"/>
              </a:rPr>
              <a:t>to bring in</a:t>
            </a:r>
            <a:r>
              <a:rPr sz="3700" spc="-135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cash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-25" dirty="0">
                <a:latin typeface="Garamond"/>
                <a:cs typeface="Garamond"/>
              </a:rPr>
              <a:t>Valuation </a:t>
            </a:r>
            <a:r>
              <a:rPr sz="3700" spc="-30" dirty="0">
                <a:latin typeface="Garamond"/>
                <a:cs typeface="Garamond"/>
              </a:rPr>
              <a:t>doesn’t </a:t>
            </a:r>
            <a:r>
              <a:rPr sz="3700" dirty="0">
                <a:latin typeface="Garamond"/>
                <a:cs typeface="Garamond"/>
              </a:rPr>
              <a:t>reference </a:t>
            </a:r>
            <a:r>
              <a:rPr sz="3700" spc="5" dirty="0">
                <a:latin typeface="Garamond"/>
                <a:cs typeface="Garamond"/>
              </a:rPr>
              <a:t>the </a:t>
            </a:r>
            <a:r>
              <a:rPr sz="3700" dirty="0">
                <a:latin typeface="Garamond"/>
                <a:cs typeface="Garamond"/>
              </a:rPr>
              <a:t>market</a:t>
            </a:r>
            <a:r>
              <a:rPr sz="3700" spc="-60" dirty="0">
                <a:latin typeface="Garamond"/>
                <a:cs typeface="Garamond"/>
              </a:rPr>
              <a:t> </a:t>
            </a:r>
            <a:r>
              <a:rPr sz="3700" spc="-15" dirty="0">
                <a:latin typeface="Garamond"/>
                <a:cs typeface="Garamond"/>
              </a:rPr>
              <a:t>value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6518275" algn="l"/>
              </a:tabLst>
            </a:pPr>
            <a:r>
              <a:rPr sz="3700" spc="10" dirty="0">
                <a:latin typeface="Garamond"/>
                <a:cs typeface="Garamond"/>
              </a:rPr>
              <a:t>Most </a:t>
            </a:r>
            <a:r>
              <a:rPr sz="3700" dirty="0">
                <a:latin typeface="Garamond"/>
                <a:cs typeface="Garamond"/>
              </a:rPr>
              <a:t>popular</a:t>
            </a:r>
            <a:r>
              <a:rPr sz="3700" spc="-45" dirty="0">
                <a:latin typeface="Garamond"/>
                <a:cs typeface="Garamond"/>
              </a:rPr>
              <a:t> </a:t>
            </a:r>
            <a:r>
              <a:rPr sz="3700" spc="45" dirty="0">
                <a:latin typeface="Garamond"/>
                <a:cs typeface="Garamond"/>
              </a:rPr>
              <a:t>form</a:t>
            </a:r>
            <a:r>
              <a:rPr sz="3700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of	intrinsic</a:t>
            </a:r>
            <a:r>
              <a:rPr sz="3700" spc="-5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valuation:</a:t>
            </a:r>
            <a:endParaRPr sz="370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700" spc="5" dirty="0">
                <a:latin typeface="Garamond"/>
                <a:cs typeface="Garamond"/>
              </a:rPr>
              <a:t>Discounted </a:t>
            </a:r>
            <a:r>
              <a:rPr sz="3700" dirty="0">
                <a:latin typeface="Garamond"/>
                <a:cs typeface="Garamond"/>
              </a:rPr>
              <a:t>Cash </a:t>
            </a:r>
            <a:r>
              <a:rPr sz="3700" spc="-5" dirty="0">
                <a:latin typeface="Garamond"/>
                <a:cs typeface="Garamond"/>
              </a:rPr>
              <a:t>Flow </a:t>
            </a:r>
            <a:r>
              <a:rPr sz="3700" dirty="0">
                <a:latin typeface="Garamond"/>
                <a:cs typeface="Garamond"/>
              </a:rPr>
              <a:t>Analysis</a:t>
            </a:r>
            <a:r>
              <a:rPr sz="3700" spc="-105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(DCF)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62476" y="1457752"/>
            <a:ext cx="9210675" cy="8769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sz="4950">
              <a:latin typeface="Garamond"/>
              <a:cs typeface="Garamond"/>
            </a:endParaRP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sz="4950" b="1" spc="-145" dirty="0">
                <a:latin typeface="Garamond"/>
                <a:cs typeface="Garamond"/>
              </a:rPr>
              <a:t>You </a:t>
            </a:r>
            <a:r>
              <a:rPr sz="4950" b="1" spc="-40" dirty="0">
                <a:latin typeface="Garamond"/>
                <a:cs typeface="Garamond"/>
              </a:rPr>
              <a:t>have </a:t>
            </a:r>
            <a:r>
              <a:rPr sz="4950" b="1" spc="-5" dirty="0">
                <a:latin typeface="Garamond"/>
                <a:cs typeface="Garamond"/>
              </a:rPr>
              <a:t>2</a:t>
            </a:r>
            <a:r>
              <a:rPr sz="4950" b="1" spc="190" dirty="0">
                <a:latin typeface="Garamond"/>
                <a:cs typeface="Garamond"/>
              </a:rPr>
              <a:t> </a:t>
            </a:r>
            <a:r>
              <a:rPr sz="4950" b="1" spc="-10" dirty="0">
                <a:latin typeface="Garamond"/>
                <a:cs typeface="Garamond"/>
              </a:rPr>
              <a:t>pieces</a:t>
            </a:r>
            <a:r>
              <a:rPr sz="4950" b="1" spc="10" dirty="0">
                <a:latin typeface="Garamond"/>
                <a:cs typeface="Garamond"/>
              </a:rPr>
              <a:t> </a:t>
            </a:r>
            <a:r>
              <a:rPr sz="4950" b="1" spc="-5" dirty="0">
                <a:latin typeface="Garamond"/>
                <a:cs typeface="Garamond"/>
              </a:rPr>
              <a:t>of	</a:t>
            </a:r>
            <a:r>
              <a:rPr sz="4950" b="1" dirty="0">
                <a:latin typeface="Garamond"/>
                <a:cs typeface="Garamond"/>
              </a:rPr>
              <a:t>rope </a:t>
            </a:r>
            <a:r>
              <a:rPr sz="4950" b="1" spc="-5" dirty="0">
                <a:latin typeface="Garamond"/>
                <a:cs typeface="Garamond"/>
              </a:rPr>
              <a:t>of  </a:t>
            </a:r>
            <a:r>
              <a:rPr sz="4950" b="1" spc="5" dirty="0">
                <a:latin typeface="Garamond"/>
                <a:cs typeface="Garamond"/>
              </a:rPr>
              <a:t>different, </a:t>
            </a:r>
            <a:r>
              <a:rPr sz="4950" b="1" spc="-10" dirty="0">
                <a:latin typeface="Garamond"/>
                <a:cs typeface="Garamond"/>
              </a:rPr>
              <a:t>unspecific lengths, </a:t>
            </a:r>
            <a:r>
              <a:rPr sz="4950" b="1" spc="-5" dirty="0">
                <a:latin typeface="Garamond"/>
                <a:cs typeface="Garamond"/>
              </a:rPr>
              <a:t>and  some</a:t>
            </a:r>
            <a:r>
              <a:rPr sz="4950" b="1" spc="-15" dirty="0">
                <a:latin typeface="Garamond"/>
                <a:cs typeface="Garamond"/>
              </a:rPr>
              <a:t> </a:t>
            </a:r>
            <a:r>
              <a:rPr sz="4950" b="1" spc="-5" dirty="0">
                <a:latin typeface="Garamond"/>
                <a:cs typeface="Garamond"/>
              </a:rPr>
              <a:t>matches.</a:t>
            </a:r>
            <a:r>
              <a:rPr sz="4950" b="1" dirty="0">
                <a:latin typeface="Garamond"/>
                <a:cs typeface="Garamond"/>
              </a:rPr>
              <a:t> </a:t>
            </a:r>
            <a:r>
              <a:rPr sz="4950" b="1" spc="-10" dirty="0">
                <a:latin typeface="Garamond"/>
                <a:cs typeface="Garamond"/>
              </a:rPr>
              <a:t>Eac</a:t>
            </a:r>
            <a:r>
              <a:rPr sz="4950" b="1" spc="-5" dirty="0">
                <a:latin typeface="Garamond"/>
                <a:cs typeface="Garamond"/>
              </a:rPr>
              <a:t>h</a:t>
            </a:r>
            <a:r>
              <a:rPr sz="4950" b="1" spc="-10" dirty="0">
                <a:latin typeface="Garamond"/>
                <a:cs typeface="Garamond"/>
              </a:rPr>
              <a:t> piec</a:t>
            </a:r>
            <a:r>
              <a:rPr sz="4950" b="1" spc="-5" dirty="0">
                <a:latin typeface="Garamond"/>
                <a:cs typeface="Garamond"/>
              </a:rPr>
              <a:t>e</a:t>
            </a:r>
            <a:r>
              <a:rPr sz="4950" b="1" spc="-25" dirty="0">
                <a:latin typeface="Garamond"/>
                <a:cs typeface="Garamond"/>
              </a:rPr>
              <a:t> </a:t>
            </a:r>
            <a:r>
              <a:rPr sz="4950" b="1" spc="-5" dirty="0">
                <a:latin typeface="Garamond"/>
                <a:cs typeface="Garamond"/>
              </a:rPr>
              <a:t>of</a:t>
            </a:r>
            <a:r>
              <a:rPr sz="4950" b="1" dirty="0">
                <a:latin typeface="Garamond"/>
                <a:cs typeface="Garamond"/>
              </a:rPr>
              <a:t>	</a:t>
            </a:r>
            <a:r>
              <a:rPr sz="4950" b="1" spc="20" dirty="0">
                <a:latin typeface="Garamond"/>
                <a:cs typeface="Garamond"/>
              </a:rPr>
              <a:t>r</a:t>
            </a:r>
            <a:r>
              <a:rPr sz="4950" b="1" spc="-5" dirty="0">
                <a:latin typeface="Garamond"/>
                <a:cs typeface="Garamond"/>
              </a:rPr>
              <a:t>ope  </a:t>
            </a:r>
            <a:r>
              <a:rPr sz="4950" b="1" spc="-20" dirty="0">
                <a:latin typeface="Garamond"/>
                <a:cs typeface="Garamond"/>
              </a:rPr>
              <a:t>takes </a:t>
            </a:r>
            <a:r>
              <a:rPr sz="4950" b="1" dirty="0">
                <a:latin typeface="Garamond"/>
                <a:cs typeface="Garamond"/>
              </a:rPr>
              <a:t>exactly </a:t>
            </a:r>
            <a:r>
              <a:rPr sz="4950" b="1" spc="-5" dirty="0">
                <a:latin typeface="Garamond"/>
                <a:cs typeface="Garamond"/>
              </a:rPr>
              <a:t>and </a:t>
            </a:r>
            <a:r>
              <a:rPr sz="4950" b="1" spc="-10" dirty="0">
                <a:latin typeface="Garamond"/>
                <a:cs typeface="Garamond"/>
              </a:rPr>
              <a:t>hour </a:t>
            </a:r>
            <a:r>
              <a:rPr sz="4950" b="1" spc="-5" dirty="0">
                <a:latin typeface="Garamond"/>
                <a:cs typeface="Garamond"/>
              </a:rPr>
              <a:t>to </a:t>
            </a:r>
            <a:r>
              <a:rPr sz="4950" b="1" spc="30" dirty="0">
                <a:latin typeface="Garamond"/>
                <a:cs typeface="Garamond"/>
              </a:rPr>
              <a:t>burn,  </a:t>
            </a:r>
            <a:r>
              <a:rPr sz="4950" b="1" spc="-10" dirty="0">
                <a:latin typeface="Garamond"/>
                <a:cs typeface="Garamond"/>
              </a:rPr>
              <a:t>but </a:t>
            </a:r>
            <a:r>
              <a:rPr sz="4950" b="1" spc="-5" dirty="0">
                <a:latin typeface="Garamond"/>
                <a:cs typeface="Garamond"/>
              </a:rPr>
              <a:t>the </a:t>
            </a:r>
            <a:r>
              <a:rPr sz="4950" b="1" spc="40" dirty="0">
                <a:latin typeface="Garamond"/>
                <a:cs typeface="Garamond"/>
              </a:rPr>
              <a:t>burn </a:t>
            </a:r>
            <a:r>
              <a:rPr sz="4950" b="1" spc="-5" dirty="0">
                <a:latin typeface="Garamond"/>
                <a:cs typeface="Garamond"/>
              </a:rPr>
              <a:t>rate is </a:t>
            </a:r>
            <a:r>
              <a:rPr sz="4950" b="1" spc="-10" dirty="0">
                <a:latin typeface="Garamond"/>
                <a:cs typeface="Garamond"/>
              </a:rPr>
              <a:t>not </a:t>
            </a:r>
            <a:r>
              <a:rPr sz="4950" b="1" spc="-5" dirty="0">
                <a:latin typeface="Garamond"/>
                <a:cs typeface="Garamond"/>
              </a:rPr>
              <a:t>constant  (could </a:t>
            </a:r>
            <a:r>
              <a:rPr sz="4950" b="1" spc="-20" dirty="0">
                <a:latin typeface="Garamond"/>
                <a:cs typeface="Garamond"/>
              </a:rPr>
              <a:t>take </a:t>
            </a:r>
            <a:r>
              <a:rPr sz="4950" b="1" spc="-5" dirty="0">
                <a:latin typeface="Garamond"/>
                <a:cs typeface="Garamond"/>
              </a:rPr>
              <a:t>59 </a:t>
            </a:r>
            <a:r>
              <a:rPr sz="4950" b="1" spc="-15" dirty="0">
                <a:latin typeface="Garamond"/>
                <a:cs typeface="Garamond"/>
              </a:rPr>
              <a:t>minutes </a:t>
            </a:r>
            <a:r>
              <a:rPr sz="4950" b="1" spc="-10" dirty="0">
                <a:latin typeface="Garamond"/>
                <a:cs typeface="Garamond"/>
              </a:rPr>
              <a:t>to </a:t>
            </a:r>
            <a:r>
              <a:rPr sz="4950" b="1" spc="40" dirty="0">
                <a:latin typeface="Garamond"/>
                <a:cs typeface="Garamond"/>
              </a:rPr>
              <a:t>burn </a:t>
            </a:r>
            <a:r>
              <a:rPr sz="4950" b="1" spc="-5" dirty="0">
                <a:latin typeface="Garamond"/>
                <a:cs typeface="Garamond"/>
              </a:rPr>
              <a:t>the  </a:t>
            </a:r>
            <a:r>
              <a:rPr sz="4950" b="1" spc="10" dirty="0">
                <a:latin typeface="Garamond"/>
                <a:cs typeface="Garamond"/>
              </a:rPr>
              <a:t>first </a:t>
            </a:r>
            <a:r>
              <a:rPr sz="4950" b="1" spc="-5" dirty="0">
                <a:latin typeface="Garamond"/>
                <a:cs typeface="Garamond"/>
              </a:rPr>
              <a:t>¼, and 1 </a:t>
            </a:r>
            <a:r>
              <a:rPr sz="4950" b="1" spc="-15" dirty="0">
                <a:latin typeface="Garamond"/>
                <a:cs typeface="Garamond"/>
              </a:rPr>
              <a:t>minute </a:t>
            </a:r>
            <a:r>
              <a:rPr sz="4950" b="1" spc="10" dirty="0">
                <a:latin typeface="Garamond"/>
                <a:cs typeface="Garamond"/>
              </a:rPr>
              <a:t>for </a:t>
            </a:r>
            <a:r>
              <a:rPr sz="4950" b="1" spc="-5" dirty="0">
                <a:latin typeface="Garamond"/>
                <a:cs typeface="Garamond"/>
              </a:rPr>
              <a:t>the</a:t>
            </a:r>
            <a:r>
              <a:rPr sz="4950" b="1" spc="-40" dirty="0">
                <a:latin typeface="Garamond"/>
                <a:cs typeface="Garamond"/>
              </a:rPr>
              <a:t> </a:t>
            </a:r>
            <a:r>
              <a:rPr sz="4950" b="1" dirty="0">
                <a:latin typeface="Garamond"/>
                <a:cs typeface="Garamond"/>
              </a:rPr>
              <a:t>rest).</a:t>
            </a:r>
            <a:endParaRPr sz="4950">
              <a:latin typeface="Garamond"/>
              <a:cs typeface="Garamond"/>
            </a:endParaRPr>
          </a:p>
          <a:p>
            <a:pPr marL="278765" marR="271780" indent="12065" algn="ctr">
              <a:lnSpc>
                <a:spcPts val="5940"/>
              </a:lnSpc>
              <a:spcBef>
                <a:spcPts val="175"/>
              </a:spcBef>
            </a:pPr>
            <a:r>
              <a:rPr sz="4950" b="1" spc="-5" dirty="0">
                <a:latin typeface="Garamond"/>
                <a:cs typeface="Garamond"/>
              </a:rPr>
              <a:t>Using </a:t>
            </a:r>
            <a:r>
              <a:rPr sz="4950" b="1" spc="5" dirty="0">
                <a:latin typeface="Garamond"/>
                <a:cs typeface="Garamond"/>
              </a:rPr>
              <a:t>only </a:t>
            </a:r>
            <a:r>
              <a:rPr sz="4950" b="1" spc="-5" dirty="0">
                <a:latin typeface="Garamond"/>
                <a:cs typeface="Garamond"/>
              </a:rPr>
              <a:t>the </a:t>
            </a:r>
            <a:r>
              <a:rPr sz="4950" b="1" dirty="0">
                <a:latin typeface="Garamond"/>
                <a:cs typeface="Garamond"/>
              </a:rPr>
              <a:t>matches </a:t>
            </a:r>
            <a:r>
              <a:rPr sz="4950" b="1" spc="-5" dirty="0">
                <a:latin typeface="Garamond"/>
                <a:cs typeface="Garamond"/>
              </a:rPr>
              <a:t>and the  </a:t>
            </a:r>
            <a:r>
              <a:rPr sz="4950" b="1" spc="5" dirty="0">
                <a:latin typeface="Garamond"/>
                <a:cs typeface="Garamond"/>
              </a:rPr>
              <a:t>rope, </a:t>
            </a:r>
            <a:r>
              <a:rPr sz="4950" b="1" spc="-5" dirty="0">
                <a:latin typeface="Garamond"/>
                <a:cs typeface="Garamond"/>
              </a:rPr>
              <a:t>is it </a:t>
            </a:r>
            <a:r>
              <a:rPr sz="4950" b="1" spc="-10" dirty="0">
                <a:latin typeface="Garamond"/>
                <a:cs typeface="Garamond"/>
              </a:rPr>
              <a:t>possible </a:t>
            </a:r>
            <a:r>
              <a:rPr sz="4950" b="1" spc="-5" dirty="0">
                <a:latin typeface="Garamond"/>
                <a:cs typeface="Garamond"/>
              </a:rPr>
              <a:t>to </a:t>
            </a:r>
            <a:r>
              <a:rPr sz="4950" b="1" dirty="0">
                <a:latin typeface="Garamond"/>
                <a:cs typeface="Garamond"/>
              </a:rPr>
              <a:t>measure </a:t>
            </a:r>
            <a:r>
              <a:rPr sz="4950" b="1" spc="-5" dirty="0">
                <a:latin typeface="Garamond"/>
                <a:cs typeface="Garamond"/>
              </a:rPr>
              <a:t>45  </a:t>
            </a:r>
            <a:r>
              <a:rPr sz="4950" b="1" spc="-15" dirty="0">
                <a:latin typeface="Garamond"/>
                <a:cs typeface="Garamond"/>
              </a:rPr>
              <a:t>minutes?</a:t>
            </a:r>
            <a:endParaRPr sz="4950">
              <a:latin typeface="Garamond"/>
              <a:cs typeface="Garamond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158432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69659" y="2420639"/>
            <a:ext cx="695452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1901189" algn="l"/>
                <a:tab pos="3897629" algn="l"/>
                <a:tab pos="4855210" algn="l"/>
              </a:tabLst>
            </a:pPr>
            <a:r>
              <a:rPr spc="360" dirty="0">
                <a:solidFill>
                  <a:srgbClr val="242424"/>
                </a:solidFill>
              </a:rPr>
              <a:t>Time	</a:t>
            </a:r>
            <a:r>
              <a:rPr spc="295" dirty="0">
                <a:solidFill>
                  <a:srgbClr val="242424"/>
                </a:solidFill>
              </a:rPr>
              <a:t>Value	</a:t>
            </a:r>
            <a:r>
              <a:rPr spc="235" dirty="0">
                <a:solidFill>
                  <a:srgbClr val="242424"/>
                </a:solidFill>
              </a:rPr>
              <a:t>of	</a:t>
            </a:r>
            <a:r>
              <a:rPr spc="380" dirty="0">
                <a:solidFill>
                  <a:srgbClr val="242424"/>
                </a:solidFill>
              </a:rPr>
              <a:t>Money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52249" y="3983014"/>
            <a:ext cx="11013440" cy="11582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55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47180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  <p:sp>
        <p:nvSpPr>
          <p:cNvPr id="9" name="object 9"/>
          <p:cNvSpPr txBox="1"/>
          <p:nvPr/>
        </p:nvSpPr>
        <p:spPr>
          <a:xfrm>
            <a:off x="4052249" y="6902455"/>
            <a:ext cx="11730990" cy="2289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3700" dirty="0">
                <a:latin typeface="Garamond"/>
                <a:cs typeface="Garamond"/>
              </a:rPr>
              <a:t>Now!</a:t>
            </a:r>
            <a:endParaRPr sz="3700">
              <a:latin typeface="Garamond"/>
              <a:cs typeface="Garamond"/>
            </a:endParaRPr>
          </a:p>
          <a:p>
            <a:pPr marL="1318895" marR="5080" lvl="1" indent="-565785">
              <a:lnSpc>
                <a:spcPts val="4450"/>
              </a:lnSpc>
              <a:spcBef>
                <a:spcPts val="150"/>
              </a:spcBef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15" dirty="0">
                <a:latin typeface="Garamond"/>
                <a:cs typeface="Garamond"/>
              </a:rPr>
              <a:t>Opportunity </a:t>
            </a:r>
            <a:r>
              <a:rPr sz="3700" dirty="0">
                <a:latin typeface="Garamond"/>
                <a:cs typeface="Garamond"/>
              </a:rPr>
              <a:t>Cost! </a:t>
            </a:r>
            <a:r>
              <a:rPr sz="3700" spc="5" dirty="0">
                <a:latin typeface="Garamond"/>
                <a:cs typeface="Garamond"/>
              </a:rPr>
              <a:t>Money </a:t>
            </a:r>
            <a:r>
              <a:rPr sz="3700" spc="-15" dirty="0">
                <a:latin typeface="Garamond"/>
                <a:cs typeface="Garamond"/>
              </a:rPr>
              <a:t>received </a:t>
            </a:r>
            <a:r>
              <a:rPr sz="3700" dirty="0">
                <a:latin typeface="Garamond"/>
                <a:cs typeface="Garamond"/>
              </a:rPr>
              <a:t>today can </a:t>
            </a:r>
            <a:r>
              <a:rPr sz="3700" spc="5" dirty="0">
                <a:latin typeface="Garamond"/>
                <a:cs typeface="Garamond"/>
              </a:rPr>
              <a:t>be</a:t>
            </a:r>
            <a:r>
              <a:rPr sz="3700" spc="-1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invested  </a:t>
            </a:r>
            <a:r>
              <a:rPr sz="3700" spc="5" dirty="0">
                <a:latin typeface="Garamond"/>
                <a:cs typeface="Garamond"/>
              </a:rPr>
              <a:t>and </a:t>
            </a:r>
            <a:r>
              <a:rPr sz="3700" spc="-15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can </a:t>
            </a:r>
            <a:r>
              <a:rPr sz="3700" spc="20" dirty="0">
                <a:latin typeface="Garamond"/>
                <a:cs typeface="Garamond"/>
              </a:rPr>
              <a:t>earn </a:t>
            </a:r>
            <a:r>
              <a:rPr sz="3700" spc="5" dirty="0">
                <a:latin typeface="Garamond"/>
                <a:cs typeface="Garamond"/>
              </a:rPr>
              <a:t>interest on</a:t>
            </a:r>
            <a:r>
              <a:rPr sz="3700" spc="-110" dirty="0">
                <a:latin typeface="Garamond"/>
                <a:cs typeface="Garamond"/>
              </a:rPr>
              <a:t> </a:t>
            </a:r>
            <a:r>
              <a:rPr sz="3700" dirty="0">
                <a:latin typeface="Garamond"/>
                <a:cs typeface="Garamond"/>
              </a:rPr>
              <a:t>it.</a:t>
            </a:r>
            <a:endParaRPr sz="3700">
              <a:latin typeface="Garamond"/>
              <a:cs typeface="Garamond"/>
            </a:endParaRPr>
          </a:p>
          <a:p>
            <a:pPr marL="1318895" lvl="1" indent="-565785">
              <a:lnSpc>
                <a:spcPts val="4305"/>
              </a:lnSpc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5" dirty="0">
                <a:latin typeface="Garamond"/>
                <a:cs typeface="Garamond"/>
              </a:rPr>
              <a:t>Less</a:t>
            </a:r>
            <a:r>
              <a:rPr sz="3700" spc="-30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Risk</a:t>
            </a:r>
            <a:endParaRPr sz="37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</a:t>
              </a:r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5" dirty="0">
                <a:latin typeface="Garamond"/>
                <a:cs typeface="Garamond"/>
              </a:rPr>
              <a:t>Money </a:t>
            </a:r>
            <a:r>
              <a:rPr sz="3700" dirty="0">
                <a:latin typeface="Garamond"/>
                <a:cs typeface="Garamond"/>
              </a:rPr>
              <a:t>today </a:t>
            </a:r>
            <a:r>
              <a:rPr sz="3700" spc="5" dirty="0">
                <a:latin typeface="Garamond"/>
                <a:cs typeface="Garamond"/>
              </a:rPr>
              <a:t>is </a:t>
            </a:r>
            <a:r>
              <a:rPr sz="3700" dirty="0">
                <a:latin typeface="Garamond"/>
                <a:cs typeface="Garamond"/>
              </a:rPr>
              <a:t>worth </a:t>
            </a:r>
            <a:r>
              <a:rPr sz="3700" spc="10" dirty="0">
                <a:latin typeface="Garamond"/>
                <a:cs typeface="Garamond"/>
              </a:rPr>
              <a:t>more </a:t>
            </a:r>
            <a:r>
              <a:rPr sz="3700" spc="5" dirty="0">
                <a:latin typeface="Garamond"/>
                <a:cs typeface="Garamond"/>
              </a:rPr>
              <a:t>than </a:t>
            </a:r>
            <a:r>
              <a:rPr sz="3700" spc="10" dirty="0">
                <a:latin typeface="Garamond"/>
                <a:cs typeface="Garamond"/>
              </a:rPr>
              <a:t>money</a:t>
            </a:r>
            <a:r>
              <a:rPr sz="3700" spc="-160" dirty="0">
                <a:latin typeface="Garamond"/>
                <a:cs typeface="Garamond"/>
              </a:rPr>
              <a:t> </a:t>
            </a:r>
            <a:r>
              <a:rPr sz="3700" spc="15" dirty="0">
                <a:latin typeface="Garamond"/>
                <a:cs typeface="Garamond"/>
              </a:rPr>
              <a:t>tomorrow!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22</a:t>
            </a:fld>
            <a:endParaRPr spc="1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</a:t>
              </a:r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248873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lang="en-US" sz="4950" b="1" spc="360" dirty="0">
                <a:solidFill>
                  <a:srgbClr val="242424"/>
                </a:solidFill>
                <a:latin typeface="Garamond"/>
                <a:cs typeface="Garamond"/>
              </a:rPr>
              <a:t>Steps to a DCF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Understand financials </a:t>
            </a: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 out cash flows </a:t>
            </a: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Figure out discount rate and discount cash flows </a:t>
            </a: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Find the terminal value and discount it </a:t>
            </a: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Add discounted terminal value and discounted cash flows </a:t>
            </a:r>
            <a:endParaRPr sz="37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23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5393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L="865505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sz="4950" b="1" spc="430" dirty="0">
                <a:latin typeface="Garamond"/>
                <a:cs typeface="Garamond"/>
              </a:rPr>
              <a:t>Discounted	</a:t>
            </a:r>
            <a:r>
              <a:rPr sz="4950" b="1" spc="360" dirty="0">
                <a:latin typeface="Garamond"/>
                <a:cs typeface="Garamond"/>
              </a:rPr>
              <a:t>Cash	</a:t>
            </a:r>
            <a:r>
              <a:rPr sz="4950" b="1" spc="375" dirty="0">
                <a:latin typeface="Garamond"/>
                <a:cs typeface="Garamond"/>
              </a:rPr>
              <a:t>Flow	</a:t>
            </a:r>
            <a:r>
              <a:rPr sz="4950" b="1" spc="425" dirty="0">
                <a:latin typeface="Garamond"/>
                <a:cs typeface="Garamond"/>
              </a:rPr>
              <a:t>Analysis	</a:t>
            </a:r>
            <a:r>
              <a:rPr sz="4950" b="1" spc="-5" dirty="0">
                <a:latin typeface="Garamond"/>
                <a:cs typeface="Garamond"/>
              </a:rPr>
              <a:t>(</a:t>
            </a:r>
            <a:r>
              <a:rPr sz="4950" b="1" spc="-750" dirty="0">
                <a:latin typeface="Garamond"/>
                <a:cs typeface="Garamond"/>
              </a:rPr>
              <a:t> </a:t>
            </a:r>
            <a:r>
              <a:rPr sz="4950" b="1" spc="360" dirty="0">
                <a:latin typeface="Garamond"/>
                <a:cs typeface="Garamond"/>
              </a:rPr>
              <a:t>DCF)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291909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30" dirty="0">
                <a:latin typeface="Garamond"/>
                <a:cs typeface="Garamond"/>
              </a:rPr>
              <a:t>firm </a:t>
            </a:r>
            <a:r>
              <a:rPr sz="3300" dirty="0">
                <a:latin typeface="Garamond"/>
                <a:cs typeface="Garamond"/>
              </a:rPr>
              <a:t>equals the present </a:t>
            </a:r>
            <a:r>
              <a:rPr sz="3300" spc="-15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of future cash  flows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marR="232410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it </a:t>
            </a:r>
            <a:r>
              <a:rPr sz="3300" spc="5" dirty="0">
                <a:latin typeface="Garamond"/>
                <a:cs typeface="Garamond"/>
              </a:rPr>
              <a:t>generates</a:t>
            </a:r>
            <a:r>
              <a:rPr sz="3300" spc="-1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  the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future</a:t>
            </a:r>
            <a:endParaRPr sz="3300">
              <a:latin typeface="Garamond"/>
              <a:cs typeface="Garamond"/>
            </a:endParaRPr>
          </a:p>
          <a:p>
            <a:pPr marL="3187065" marR="2151380" lvl="1" indent="-473075">
              <a:lnSpc>
                <a:spcPts val="3960"/>
              </a:lnSpc>
              <a:spcBef>
                <a:spcPts val="130"/>
              </a:spcBef>
              <a:buFont typeface="Arial"/>
              <a:buChar char="•"/>
              <a:tabLst>
                <a:tab pos="3187065" algn="l"/>
                <a:tab pos="3187700" algn="l"/>
              </a:tabLst>
            </a:pPr>
            <a:r>
              <a:rPr sz="3300" spc="-5" dirty="0">
                <a:latin typeface="Garamond"/>
                <a:cs typeface="Garamond"/>
              </a:rPr>
              <a:t>Cash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next year </a:t>
            </a:r>
            <a:r>
              <a:rPr sz="3300" spc="-5" dirty="0">
                <a:latin typeface="Garamond"/>
                <a:cs typeface="Garamond"/>
              </a:rPr>
              <a:t>will be </a:t>
            </a:r>
            <a:r>
              <a:rPr sz="3300" spc="-10" dirty="0">
                <a:latin typeface="Garamond"/>
                <a:cs typeface="Garamond"/>
              </a:rPr>
              <a:t>worth </a:t>
            </a:r>
            <a:r>
              <a:rPr sz="3300" dirty="0">
                <a:latin typeface="Garamond"/>
                <a:cs typeface="Garamond"/>
              </a:rPr>
              <a:t>more than</a:t>
            </a:r>
            <a:r>
              <a:rPr sz="3300" spc="-1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cash 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5 years from</a:t>
            </a:r>
            <a:r>
              <a:rPr sz="3300" spc="-125" dirty="0">
                <a:latin typeface="Garamond"/>
                <a:cs typeface="Garamond"/>
              </a:rPr>
              <a:t> </a:t>
            </a:r>
            <a:r>
              <a:rPr sz="3300" spc="-20" dirty="0">
                <a:latin typeface="Garamond"/>
                <a:cs typeface="Garamond"/>
              </a:rPr>
              <a:t>now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24</a:t>
            </a:fld>
            <a:endParaRPr spc="1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099" cy="11299586"/>
            <a:chOff x="0" y="7552"/>
            <a:chExt cx="20104099" cy="1129958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768800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L="865505" algn="ctr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lang="en-US" sz="4950" b="1" spc="430" dirty="0">
                <a:latin typeface="Garamond"/>
                <a:cs typeface="Garamond"/>
              </a:rPr>
              <a:t>Formula for FCF</a:t>
            </a:r>
            <a:endParaRPr sz="4950" dirty="0">
              <a:latin typeface="Garamond"/>
              <a:cs typeface="Garamond"/>
            </a:endParaRP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Revenue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COGS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Gross Profit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Operating Expenses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EBIT</a:t>
            </a:r>
            <a:r>
              <a:rPr lang="en-US" sz="4000" dirty="0">
                <a:latin typeface="Garamond"/>
                <a:cs typeface="Garamond"/>
              </a:rPr>
              <a:t>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Cash Taxes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(+) Depreciation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Changes in Net Working Capital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Capital Expenditures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Unlevered Free Cash Flow</a:t>
            </a:r>
            <a:endParaRPr sz="4000" b="1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555774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sz="4950" b="1" spc="180" dirty="0">
                <a:latin typeface="Garamond"/>
                <a:cs typeface="Garamond"/>
              </a:rPr>
              <a:t>Ter</a:t>
            </a:r>
            <a:r>
              <a:rPr sz="4950" b="1" spc="-525" dirty="0">
                <a:latin typeface="Garamond"/>
                <a:cs typeface="Garamond"/>
              </a:rPr>
              <a:t> </a:t>
            </a:r>
            <a:r>
              <a:rPr sz="4950" b="1" spc="385" dirty="0">
                <a:latin typeface="Garamond"/>
                <a:cs typeface="Garamond"/>
              </a:rPr>
              <a:t>minal	</a:t>
            </a:r>
            <a:r>
              <a:rPr sz="4950" b="1" spc="295" dirty="0">
                <a:latin typeface="Garamond"/>
                <a:cs typeface="Garamond"/>
              </a:rPr>
              <a:t>Value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business </a:t>
            </a:r>
            <a:r>
              <a:rPr sz="3300" spc="-10" dirty="0">
                <a:latin typeface="Garamond"/>
                <a:cs typeface="Garamond"/>
              </a:rPr>
              <a:t>beyond </a:t>
            </a:r>
            <a:r>
              <a:rPr sz="3300" dirty="0">
                <a:latin typeface="Garamond"/>
                <a:cs typeface="Garamond"/>
              </a:rPr>
              <a:t>the forecast </a:t>
            </a:r>
            <a:r>
              <a:rPr sz="3300" spc="-5" dirty="0">
                <a:latin typeface="Garamond"/>
                <a:cs typeface="Garamond"/>
              </a:rPr>
              <a:t>period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when  </a:t>
            </a:r>
            <a:r>
              <a:rPr sz="3300" dirty="0">
                <a:latin typeface="Garamond"/>
                <a:cs typeface="Garamond"/>
              </a:rPr>
              <a:t>future cash flows </a:t>
            </a:r>
            <a:r>
              <a:rPr sz="3300" spc="-40" dirty="0">
                <a:latin typeface="Garamond"/>
                <a:cs typeface="Garamond"/>
              </a:rPr>
              <a:t>can’t </a:t>
            </a:r>
            <a:r>
              <a:rPr sz="3300" spc="-5" dirty="0">
                <a:latin typeface="Garamond"/>
                <a:cs typeface="Garamond"/>
              </a:rPr>
              <a:t>be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estimated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5" dirty="0">
                <a:latin typeface="Garamond"/>
                <a:cs typeface="Garamond"/>
              </a:rPr>
              <a:t>Assumes </a:t>
            </a:r>
            <a:r>
              <a:rPr sz="3300" dirty="0">
                <a:latin typeface="Garamond"/>
                <a:cs typeface="Garamond"/>
              </a:rPr>
              <a:t>that a </a:t>
            </a:r>
            <a:r>
              <a:rPr sz="3300" spc="-5" dirty="0">
                <a:latin typeface="Garamond"/>
                <a:cs typeface="Garamond"/>
              </a:rPr>
              <a:t>company will </a:t>
            </a:r>
            <a:r>
              <a:rPr sz="3300" spc="5" dirty="0">
                <a:latin typeface="Garamond"/>
                <a:cs typeface="Garamond"/>
              </a:rPr>
              <a:t>grow </a:t>
            </a:r>
            <a:r>
              <a:rPr sz="3300" dirty="0">
                <a:latin typeface="Garamond"/>
                <a:cs typeface="Garamond"/>
              </a:rPr>
              <a:t>into</a:t>
            </a:r>
            <a:r>
              <a:rPr sz="3300" spc="-15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perpetuity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  <a:tab pos="8098155" algn="l"/>
              </a:tabLst>
            </a:pPr>
            <a:r>
              <a:rPr sz="3300" spc="-5" dirty="0">
                <a:latin typeface="Garamond"/>
                <a:cs typeface="Garamond"/>
              </a:rPr>
              <a:t>Can </a:t>
            </a:r>
            <a:r>
              <a:rPr sz="3300" spc="5" dirty="0">
                <a:latin typeface="Garamond"/>
                <a:cs typeface="Garamond"/>
              </a:rPr>
              <a:t>represent </a:t>
            </a:r>
            <a:r>
              <a:rPr sz="3300" dirty="0">
                <a:latin typeface="Garamond"/>
                <a:cs typeface="Garamond"/>
              </a:rPr>
              <a:t>a significant</a:t>
            </a:r>
            <a:r>
              <a:rPr sz="3300" spc="-100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part</a:t>
            </a:r>
            <a:r>
              <a:rPr sz="3300" spc="-2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in a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DCF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26</a:t>
            </a:fld>
            <a:endParaRPr spc="1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58770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Financial Projections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go about projecting revenue for Just Salad? What factors what would you consider? </a:t>
            </a:r>
          </a:p>
          <a:p>
            <a:pPr marL="1960880" marR="3199130">
              <a:lnSpc>
                <a:spcPct val="100000"/>
              </a:lnSpc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project costs? </a:t>
            </a:r>
            <a:endParaRPr sz="33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What about capital expenditures? </a:t>
            </a:r>
            <a:endParaRPr sz="33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  <a:tab pos="8098155" algn="l"/>
              </a:tabLst>
            </a:pPr>
            <a:r>
              <a:rPr lang="en-US" sz="3300" spc="-5" dirty="0">
                <a:latin typeface="Garamond"/>
                <a:cs typeface="Garamond"/>
              </a:rPr>
              <a:t>How does this tie to your thesis? 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27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01194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Discount Rates 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Typically you’re </a:t>
            </a:r>
            <a:r>
              <a:rPr lang="en-US" sz="3300" b="1" dirty="0">
                <a:latin typeface="Garamond"/>
                <a:cs typeface="Garamond"/>
              </a:rPr>
              <a:t>weighted average cost of capital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Reflects TVM, risk, and required rate of return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Measured by weighted average </a:t>
            </a:r>
            <a:r>
              <a:rPr lang="en-US" sz="3300" b="1" dirty="0">
                <a:latin typeface="Garamond"/>
                <a:cs typeface="Garamond"/>
              </a:rPr>
              <a:t>cost of equity </a:t>
            </a:r>
            <a:r>
              <a:rPr lang="en-US" sz="3300" dirty="0">
                <a:latin typeface="Garamond"/>
                <a:cs typeface="Garamond"/>
              </a:rPr>
              <a:t>and </a:t>
            </a:r>
            <a:r>
              <a:rPr lang="en-US" sz="3300" b="1" dirty="0">
                <a:latin typeface="Garamond"/>
                <a:cs typeface="Garamond"/>
              </a:rPr>
              <a:t>cost of debt</a:t>
            </a:r>
            <a:r>
              <a:rPr lang="en-US" sz="3300" dirty="0">
                <a:latin typeface="Garamond"/>
                <a:cs typeface="Garamond"/>
              </a:rPr>
              <a:t>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76528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24634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Cost of Equity and CAPM 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29</a:t>
            </a:fld>
            <a:endParaRPr spc="15" dirty="0"/>
          </a:p>
        </p:txBody>
      </p:sp>
      <p:pic>
        <p:nvPicPr>
          <p:cNvPr id="1026" name="Picture 2" descr="What is CAPM - Capital Asset Pricing Model - Formula, Example">
            <a:extLst>
              <a:ext uri="{FF2B5EF4-FFF2-40B4-BE49-F238E27FC236}">
                <a16:creationId xmlns:a16="http://schemas.microsoft.com/office/drawing/2014/main" id="{A7DD09D8-BA2E-4D46-A170-42EAB97FC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3911600"/>
            <a:ext cx="66103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1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32056" y="1457752"/>
            <a:ext cx="9239250" cy="8025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3245" algn="ctr">
              <a:lnSpc>
                <a:spcPct val="100000"/>
              </a:lnSpc>
              <a:spcBef>
                <a:spcPts val="95"/>
              </a:spcBef>
              <a:tabLst>
                <a:tab pos="3710304" algn="l"/>
                <a:tab pos="5717540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Solution:	</a:t>
            </a: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sz="495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sz="4950" b="1" spc="-25" dirty="0">
                <a:latin typeface="Garamond"/>
                <a:cs typeface="Garamond"/>
              </a:rPr>
              <a:t>Answer: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250">
              <a:latin typeface="Garamond"/>
              <a:cs typeface="Garamond"/>
            </a:endParaRPr>
          </a:p>
          <a:p>
            <a:pPr marL="582930" indent="-570865">
              <a:lnSpc>
                <a:spcPts val="5940"/>
              </a:lnSpc>
              <a:buFont typeface="Garamond"/>
              <a:buAutoNum type="arabicPeriod"/>
              <a:tabLst>
                <a:tab pos="583565" algn="l"/>
                <a:tab pos="5375275" algn="l"/>
              </a:tabLst>
            </a:pPr>
            <a:r>
              <a:rPr sz="4950" spc="-5" dirty="0">
                <a:latin typeface="Garamond"/>
                <a:cs typeface="Garamond"/>
              </a:rPr>
              <a:t>Light </a:t>
            </a:r>
            <a:r>
              <a:rPr sz="4950" spc="-10" dirty="0">
                <a:latin typeface="Garamond"/>
                <a:cs typeface="Garamond"/>
              </a:rPr>
              <a:t>both</a:t>
            </a:r>
            <a:r>
              <a:rPr sz="4950" spc="2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ends</a:t>
            </a:r>
            <a:r>
              <a:rPr sz="4950" spc="15" dirty="0">
                <a:latin typeface="Garamond"/>
                <a:cs typeface="Garamond"/>
              </a:rPr>
              <a:t> </a:t>
            </a:r>
            <a:r>
              <a:rPr sz="4950" dirty="0">
                <a:latin typeface="Garamond"/>
                <a:cs typeface="Garamond"/>
              </a:rPr>
              <a:t>of	</a:t>
            </a:r>
            <a:r>
              <a:rPr sz="4950" spc="-35" dirty="0">
                <a:latin typeface="Garamond"/>
                <a:cs typeface="Garamond"/>
              </a:rPr>
              <a:t>Rope</a:t>
            </a:r>
            <a:r>
              <a:rPr sz="4950" spc="-2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A</a:t>
            </a:r>
            <a:endParaRPr sz="4950">
              <a:latin typeface="Garamond"/>
              <a:cs typeface="Garamond"/>
            </a:endParaRPr>
          </a:p>
          <a:p>
            <a:pPr marL="628015" indent="-615950">
              <a:lnSpc>
                <a:spcPts val="5935"/>
              </a:lnSpc>
              <a:buFont typeface="Garamond"/>
              <a:buAutoNum type="arabicPeriod"/>
              <a:tabLst>
                <a:tab pos="628015" algn="l"/>
                <a:tab pos="628650" algn="l"/>
                <a:tab pos="4949825" algn="l"/>
              </a:tabLst>
            </a:pPr>
            <a:r>
              <a:rPr sz="4950" spc="-5" dirty="0">
                <a:latin typeface="Garamond"/>
                <a:cs typeface="Garamond"/>
              </a:rPr>
              <a:t>Light one</a:t>
            </a:r>
            <a:r>
              <a:rPr sz="4950" spc="15" dirty="0">
                <a:latin typeface="Garamond"/>
                <a:cs typeface="Garamond"/>
              </a:rPr>
              <a:t> </a:t>
            </a:r>
            <a:r>
              <a:rPr sz="4950" spc="-10" dirty="0">
                <a:latin typeface="Garamond"/>
                <a:cs typeface="Garamond"/>
              </a:rPr>
              <a:t>end</a:t>
            </a:r>
            <a:r>
              <a:rPr sz="495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of	</a:t>
            </a:r>
            <a:r>
              <a:rPr sz="4950" spc="-35" dirty="0">
                <a:latin typeface="Garamond"/>
                <a:cs typeface="Garamond"/>
              </a:rPr>
              <a:t>Rope</a:t>
            </a:r>
            <a:r>
              <a:rPr sz="4950" spc="-2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B</a:t>
            </a:r>
            <a:endParaRPr sz="4950">
              <a:latin typeface="Garamond"/>
              <a:cs typeface="Garamond"/>
            </a:endParaRPr>
          </a:p>
          <a:p>
            <a:pPr marL="12700" marR="5080">
              <a:lnSpc>
                <a:spcPts val="5940"/>
              </a:lnSpc>
              <a:spcBef>
                <a:spcPts val="195"/>
              </a:spcBef>
              <a:buFont typeface="Garamond"/>
              <a:buAutoNum type="arabicPeriod"/>
              <a:tabLst>
                <a:tab pos="628650" algn="l"/>
                <a:tab pos="3283585" algn="l"/>
              </a:tabLst>
            </a:pPr>
            <a:r>
              <a:rPr sz="4950" spc="-10" dirty="0">
                <a:latin typeface="Garamond"/>
                <a:cs typeface="Garamond"/>
              </a:rPr>
              <a:t>After </a:t>
            </a:r>
            <a:r>
              <a:rPr sz="4950" spc="-5" dirty="0">
                <a:latin typeface="Garamond"/>
                <a:cs typeface="Garamond"/>
              </a:rPr>
              <a:t>30 </a:t>
            </a:r>
            <a:r>
              <a:rPr sz="4950" spc="-15" dirty="0">
                <a:latin typeface="Garamond"/>
                <a:cs typeface="Garamond"/>
              </a:rPr>
              <a:t>minutes </a:t>
            </a:r>
            <a:r>
              <a:rPr sz="4950" spc="-45" dirty="0">
                <a:latin typeface="Garamond"/>
                <a:cs typeface="Garamond"/>
              </a:rPr>
              <a:t>have </a:t>
            </a:r>
            <a:r>
              <a:rPr sz="4950" spc="-5" dirty="0">
                <a:latin typeface="Garamond"/>
                <a:cs typeface="Garamond"/>
              </a:rPr>
              <a:t>passed (after  </a:t>
            </a:r>
            <a:r>
              <a:rPr sz="4950" spc="-35" dirty="0">
                <a:latin typeface="Garamond"/>
                <a:cs typeface="Garamond"/>
              </a:rPr>
              <a:t>Rope </a:t>
            </a:r>
            <a:r>
              <a:rPr sz="4950" spc="-5" dirty="0">
                <a:latin typeface="Garamond"/>
                <a:cs typeface="Garamond"/>
              </a:rPr>
              <a:t>A is completely </a:t>
            </a:r>
            <a:r>
              <a:rPr sz="4950" spc="15" dirty="0">
                <a:latin typeface="Garamond"/>
                <a:cs typeface="Garamond"/>
              </a:rPr>
              <a:t>gone), </a:t>
            </a:r>
            <a:r>
              <a:rPr sz="4950" spc="-10" dirty="0">
                <a:latin typeface="Garamond"/>
                <a:cs typeface="Garamond"/>
              </a:rPr>
              <a:t>light </a:t>
            </a:r>
            <a:r>
              <a:rPr sz="4950" spc="-5" dirty="0">
                <a:latin typeface="Garamond"/>
                <a:cs typeface="Garamond"/>
              </a:rPr>
              <a:t>the  other</a:t>
            </a:r>
            <a:r>
              <a:rPr sz="4950" spc="-1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end</a:t>
            </a:r>
            <a:r>
              <a:rPr sz="4950" spc="1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of	</a:t>
            </a:r>
            <a:r>
              <a:rPr sz="4950" spc="-35" dirty="0">
                <a:latin typeface="Garamond"/>
                <a:cs typeface="Garamond"/>
              </a:rPr>
              <a:t>Rope</a:t>
            </a:r>
            <a:r>
              <a:rPr sz="4950" spc="-2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B</a:t>
            </a:r>
            <a:endParaRPr sz="4950">
              <a:latin typeface="Garamond"/>
              <a:cs typeface="Garamond"/>
            </a:endParaRPr>
          </a:p>
          <a:p>
            <a:pPr marL="628015" indent="-615950">
              <a:lnSpc>
                <a:spcPts val="5730"/>
              </a:lnSpc>
              <a:buFont typeface="Garamond"/>
              <a:buAutoNum type="arabicPeriod"/>
              <a:tabLst>
                <a:tab pos="628650" algn="l"/>
              </a:tabLst>
            </a:pPr>
            <a:r>
              <a:rPr sz="4950" dirty="0">
                <a:latin typeface="Garamond"/>
                <a:cs typeface="Garamond"/>
              </a:rPr>
              <a:t>When </a:t>
            </a:r>
            <a:r>
              <a:rPr sz="4950" spc="-35" dirty="0">
                <a:latin typeface="Garamond"/>
                <a:cs typeface="Garamond"/>
              </a:rPr>
              <a:t>Rope </a:t>
            </a:r>
            <a:r>
              <a:rPr sz="4950" spc="-5" dirty="0">
                <a:latin typeface="Garamond"/>
                <a:cs typeface="Garamond"/>
              </a:rPr>
              <a:t>B is </a:t>
            </a:r>
            <a:r>
              <a:rPr sz="4950" spc="5" dirty="0">
                <a:latin typeface="Garamond"/>
                <a:cs typeface="Garamond"/>
              </a:rPr>
              <a:t>gone, </a:t>
            </a:r>
            <a:r>
              <a:rPr sz="4950" spc="-5" dirty="0">
                <a:latin typeface="Garamond"/>
                <a:cs typeface="Garamond"/>
              </a:rPr>
              <a:t>45</a:t>
            </a:r>
            <a:r>
              <a:rPr sz="4950" spc="-20" dirty="0">
                <a:latin typeface="Garamond"/>
                <a:cs typeface="Garamond"/>
              </a:rPr>
              <a:t> </a:t>
            </a:r>
            <a:r>
              <a:rPr sz="4950" spc="-15" dirty="0">
                <a:latin typeface="Garamond"/>
                <a:cs typeface="Garamond"/>
              </a:rPr>
              <a:t>minutes</a:t>
            </a:r>
            <a:endParaRPr sz="4950">
              <a:latin typeface="Garamond"/>
              <a:cs typeface="Garamond"/>
            </a:endParaRPr>
          </a:p>
          <a:p>
            <a:pPr marL="12700">
              <a:lnSpc>
                <a:spcPts val="5940"/>
              </a:lnSpc>
            </a:pPr>
            <a:r>
              <a:rPr sz="4950" spc="-5" dirty="0">
                <a:latin typeface="Garamond"/>
                <a:cs typeface="Garamond"/>
              </a:rPr>
              <a:t>will </a:t>
            </a:r>
            <a:r>
              <a:rPr sz="4950" spc="-45" dirty="0">
                <a:latin typeface="Garamond"/>
                <a:cs typeface="Garamond"/>
              </a:rPr>
              <a:t>have</a:t>
            </a:r>
            <a:r>
              <a:rPr sz="4950" spc="-15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passed</a:t>
            </a:r>
            <a:endParaRPr sz="4950">
              <a:latin typeface="Garamond"/>
              <a:cs typeface="Garamond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Cost of Debt 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Can be weighted average interest rate of debt outstanding, interest expense/debt, or some market based rate on a companies’ debt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30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598790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sz="4950" b="1" spc="180" dirty="0">
                <a:latin typeface="Garamond"/>
                <a:cs typeface="Garamond"/>
              </a:rPr>
              <a:t>Ter</a:t>
            </a:r>
            <a:r>
              <a:rPr sz="4950" b="1" spc="-525" dirty="0">
                <a:latin typeface="Garamond"/>
                <a:cs typeface="Garamond"/>
              </a:rPr>
              <a:t> </a:t>
            </a:r>
            <a:r>
              <a:rPr sz="4950" b="1" spc="385" dirty="0">
                <a:latin typeface="Garamond"/>
                <a:cs typeface="Garamond"/>
              </a:rPr>
              <a:t>minal	</a:t>
            </a:r>
            <a:r>
              <a:rPr sz="4950" b="1" spc="295" dirty="0">
                <a:latin typeface="Garamond"/>
                <a:cs typeface="Garamond"/>
              </a:rPr>
              <a:t>Value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282956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874645" algn="l"/>
              </a:tabLst>
            </a:pPr>
            <a:r>
              <a:rPr sz="3300" dirty="0">
                <a:latin typeface="Garamond"/>
                <a:cs typeface="Garamond"/>
              </a:rPr>
              <a:t>If	I </a:t>
            </a:r>
            <a:r>
              <a:rPr sz="3300" spc="-10" dirty="0">
                <a:latin typeface="Garamond"/>
                <a:cs typeface="Garamond"/>
              </a:rPr>
              <a:t>asked you,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is </a:t>
            </a:r>
            <a:r>
              <a:rPr sz="3300" spc="-5" dirty="0">
                <a:latin typeface="Garamond"/>
                <a:cs typeface="Garamond"/>
              </a:rPr>
              <a:t>Coca Cola </a:t>
            </a:r>
            <a:r>
              <a:rPr sz="3300" spc="10" dirty="0">
                <a:latin typeface="Garamond"/>
                <a:cs typeface="Garamond"/>
              </a:rPr>
              <a:t>going </a:t>
            </a:r>
            <a:r>
              <a:rPr sz="3300" dirty="0">
                <a:latin typeface="Garamond"/>
                <a:cs typeface="Garamond"/>
              </a:rPr>
              <a:t>to  </a:t>
            </a:r>
            <a:r>
              <a:rPr sz="3300" spc="5" dirty="0">
                <a:latin typeface="Garamond"/>
                <a:cs typeface="Garamond"/>
              </a:rPr>
              <a:t>generate </a:t>
            </a:r>
            <a:r>
              <a:rPr sz="3300" dirty="0">
                <a:latin typeface="Garamond"/>
                <a:cs typeface="Garamond"/>
              </a:rPr>
              <a:t>15 years from </a:t>
            </a:r>
            <a:r>
              <a:rPr sz="3300" spc="-105" dirty="0">
                <a:latin typeface="Garamond"/>
                <a:cs typeface="Garamond"/>
              </a:rPr>
              <a:t>now,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well </a:t>
            </a:r>
            <a:r>
              <a:rPr sz="3300" dirty="0">
                <a:latin typeface="Garamond"/>
                <a:cs typeface="Garamond"/>
              </a:rPr>
              <a:t>do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think </a:t>
            </a:r>
            <a:r>
              <a:rPr sz="3300" spc="-15" dirty="0">
                <a:latin typeface="Garamond"/>
                <a:cs typeface="Garamond"/>
              </a:rPr>
              <a:t>you  </a:t>
            </a:r>
            <a:r>
              <a:rPr sz="3300" dirty="0">
                <a:latin typeface="Garamond"/>
                <a:cs typeface="Garamond"/>
              </a:rPr>
              <a:t>could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estimate?</a:t>
            </a:r>
            <a:endParaRPr sz="3300">
              <a:latin typeface="Garamond"/>
              <a:cs typeface="Garamond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94417" y="5723926"/>
            <a:ext cx="3894682" cy="389468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888170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sz="4950" b="1" spc="180" dirty="0">
                <a:latin typeface="Garamond"/>
                <a:cs typeface="Garamond"/>
              </a:rPr>
              <a:t>Ter</a:t>
            </a:r>
            <a:r>
              <a:rPr sz="4950" b="1" spc="-525" dirty="0">
                <a:latin typeface="Garamond"/>
                <a:cs typeface="Garamond"/>
              </a:rPr>
              <a:t> </a:t>
            </a:r>
            <a:r>
              <a:rPr sz="4950" b="1" spc="385" dirty="0">
                <a:latin typeface="Garamond"/>
                <a:cs typeface="Garamond"/>
              </a:rPr>
              <a:t>minal	</a:t>
            </a:r>
            <a:r>
              <a:rPr sz="4950" b="1" spc="295" dirty="0">
                <a:latin typeface="Garamond"/>
                <a:cs typeface="Garamond"/>
              </a:rPr>
              <a:t>Value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sz="3300" dirty="0">
                <a:latin typeface="Garamond"/>
                <a:cs typeface="Garamond"/>
              </a:rPr>
              <a:t>Not </a:t>
            </a:r>
            <a:r>
              <a:rPr sz="3300" spc="10" dirty="0">
                <a:latin typeface="Garamond"/>
                <a:cs typeface="Garamond"/>
              </a:rPr>
              <a:t>very </a:t>
            </a:r>
            <a:r>
              <a:rPr sz="3300" spc="-10" dirty="0">
                <a:latin typeface="Garamond"/>
                <a:cs typeface="Garamond"/>
              </a:rPr>
              <a:t>well! </a:t>
            </a:r>
            <a:r>
              <a:rPr sz="3300" dirty="0">
                <a:latin typeface="Garamond"/>
                <a:cs typeface="Garamond"/>
              </a:rPr>
              <a:t>Do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think </a:t>
            </a:r>
            <a:r>
              <a:rPr sz="3300" spc="-5" dirty="0">
                <a:latin typeface="Garamond"/>
                <a:cs typeface="Garamond"/>
              </a:rPr>
              <a:t>Coca Cola </a:t>
            </a:r>
            <a:r>
              <a:rPr sz="3300" dirty="0">
                <a:latin typeface="Garamond"/>
                <a:cs typeface="Garamond"/>
              </a:rPr>
              <a:t>is </a:t>
            </a:r>
            <a:r>
              <a:rPr sz="3300" spc="10" dirty="0">
                <a:latin typeface="Garamond"/>
                <a:cs typeface="Garamond"/>
              </a:rPr>
              <a:t>going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40" dirty="0">
                <a:latin typeface="Garamond"/>
                <a:cs typeface="Garamond"/>
              </a:rPr>
              <a:t>go</a:t>
            </a:r>
            <a:r>
              <a:rPr sz="3300" spc="-21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out  of	business within </a:t>
            </a:r>
            <a:r>
              <a:rPr sz="3300" dirty="0">
                <a:latin typeface="Garamond"/>
                <a:cs typeface="Garamond"/>
              </a:rPr>
              <a:t>the </a:t>
            </a:r>
            <a:r>
              <a:rPr sz="3300" spc="-5" dirty="0">
                <a:latin typeface="Garamond"/>
                <a:cs typeface="Garamond"/>
              </a:rPr>
              <a:t>next </a:t>
            </a:r>
            <a:r>
              <a:rPr sz="3300" dirty="0">
                <a:latin typeface="Garamond"/>
                <a:cs typeface="Garamond"/>
              </a:rPr>
              <a:t>15</a:t>
            </a:r>
            <a:r>
              <a:rPr sz="3300" spc="-10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years?</a:t>
            </a:r>
            <a:endParaRPr sz="3300">
              <a:latin typeface="Garamond"/>
              <a:cs typeface="Garamond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94417" y="5723926"/>
            <a:ext cx="3894682" cy="389468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589827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Ways to Project Terminal Value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Multiple method: </a:t>
            </a:r>
            <a:r>
              <a:rPr lang="en-US" sz="3300" dirty="0">
                <a:latin typeface="Garamond"/>
                <a:cs typeface="Garamond"/>
              </a:rPr>
              <a:t>Apply a multiple to final year’s projection of EBITDA 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Gordon Growth Model: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33</a:t>
            </a:fld>
            <a:endParaRPr spc="15" dirty="0"/>
          </a:p>
        </p:txBody>
      </p:sp>
      <p:pic>
        <p:nvPicPr>
          <p:cNvPr id="2050" name="Picture 2" descr="Gordon Growth Model -Valuing a Company with Python - Coding is Fun">
            <a:extLst>
              <a:ext uri="{FF2B5EF4-FFF2-40B4-BE49-F238E27FC236}">
                <a16:creationId xmlns:a16="http://schemas.microsoft.com/office/drawing/2014/main" id="{2DD4A4F9-4474-4C7A-927C-6D8C25AD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77" y="6272540"/>
            <a:ext cx="5366396" cy="20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63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1000"/>
          </a:blip>
          <a:srcRect t="31700" b="31700"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" action="ppaction://noaction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" action="ppaction://noaction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Avni Patel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5"/>
              </a:rPr>
              <a:t>avni.patel@stern.nyu.edu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Cory 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Peshkin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6"/>
              </a:rPr>
              <a:t>cory.peshkin@stern.nyu.edu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Peter Park (peter.park@stern.nyu.edu)</a:t>
            </a:r>
          </a:p>
          <a:p>
            <a:pPr marL="471145" indent="-471145">
              <a:buFont typeface="Arial" charset="0"/>
              <a:buChar char="•"/>
            </a:pP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1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2997200" algn="l"/>
              </a:tabLst>
            </a:pPr>
            <a:r>
              <a:rPr sz="4950" b="1" spc="415" dirty="0">
                <a:solidFill>
                  <a:srgbClr val="242424"/>
                </a:solidFill>
                <a:latin typeface="Garamond"/>
                <a:cs typeface="Garamond"/>
              </a:rPr>
              <a:t>Thought	</a:t>
            </a:r>
            <a:r>
              <a:rPr sz="4950" b="1" spc="409" dirty="0">
                <a:solidFill>
                  <a:srgbClr val="242424"/>
                </a:solidFill>
                <a:latin typeface="Garamond"/>
                <a:cs typeface="Garamond"/>
              </a:rPr>
              <a:t>Exercise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800">
              <a:latin typeface="Garamond"/>
              <a:cs typeface="Garamond"/>
            </a:endParaRPr>
          </a:p>
          <a:p>
            <a:pPr marL="2311400" marR="1210310" indent="-472440">
              <a:lnSpc>
                <a:spcPct val="100699"/>
              </a:lnSpc>
              <a:buFont typeface="Wingdings"/>
              <a:buChar char=""/>
              <a:tabLst>
                <a:tab pos="2312035" algn="l"/>
                <a:tab pos="7350125" algn="l"/>
                <a:tab pos="7424420" algn="l"/>
              </a:tabLst>
            </a:pPr>
            <a:r>
              <a:rPr sz="2950" spc="-5" dirty="0">
                <a:latin typeface="Garamond"/>
                <a:cs typeface="Garamond"/>
              </a:rPr>
              <a:t>How </a:t>
            </a:r>
            <a:r>
              <a:rPr sz="2950" spc="-15" dirty="0">
                <a:latin typeface="Garamond"/>
                <a:cs typeface="Garamond"/>
              </a:rPr>
              <a:t>much </a:t>
            </a:r>
            <a:r>
              <a:rPr sz="2950" spc="-10" dirty="0">
                <a:latin typeface="Garamond"/>
                <a:cs typeface="Garamond"/>
              </a:rPr>
              <a:t>would you </a:t>
            </a:r>
            <a:r>
              <a:rPr sz="2950" spc="-5" dirty="0">
                <a:latin typeface="Garamond"/>
                <a:cs typeface="Garamond"/>
              </a:rPr>
              <a:t>pay</a:t>
            </a:r>
            <a:r>
              <a:rPr sz="2950" spc="7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for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the		</a:t>
            </a:r>
            <a:r>
              <a:rPr sz="2950" spc="-20" dirty="0">
                <a:latin typeface="Garamond"/>
                <a:cs typeface="Garamond"/>
              </a:rPr>
              <a:t>Just </a:t>
            </a:r>
            <a:r>
              <a:rPr sz="2950" spc="5" dirty="0">
                <a:latin typeface="Garamond"/>
                <a:cs typeface="Garamond"/>
              </a:rPr>
              <a:t>Salad store? </a:t>
            </a:r>
            <a:r>
              <a:rPr sz="2950" spc="-50" dirty="0">
                <a:latin typeface="Garamond"/>
                <a:cs typeface="Garamond"/>
              </a:rPr>
              <a:t>Walk </a:t>
            </a:r>
            <a:r>
              <a:rPr sz="2950" dirty="0">
                <a:latin typeface="Garamond"/>
                <a:cs typeface="Garamond"/>
              </a:rPr>
              <a:t>us </a:t>
            </a:r>
            <a:r>
              <a:rPr sz="2950" spc="5" dirty="0">
                <a:latin typeface="Garamond"/>
                <a:cs typeface="Garamond"/>
              </a:rPr>
              <a:t>through </a:t>
            </a:r>
            <a:r>
              <a:rPr sz="2950" dirty="0">
                <a:latin typeface="Garamond"/>
                <a:cs typeface="Garamond"/>
              </a:rPr>
              <a:t>how  </a:t>
            </a:r>
            <a:r>
              <a:rPr sz="2950" spc="-10" dirty="0">
                <a:latin typeface="Garamond"/>
                <a:cs typeface="Garamond"/>
              </a:rPr>
              <a:t>you would </a:t>
            </a:r>
            <a:r>
              <a:rPr sz="2950" spc="15" dirty="0">
                <a:latin typeface="Garamond"/>
                <a:cs typeface="Garamond"/>
              </a:rPr>
              <a:t>determine 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45" dirty="0">
                <a:latin typeface="Garamond"/>
                <a:cs typeface="Garamond"/>
              </a:rPr>
              <a:t> </a:t>
            </a:r>
            <a:r>
              <a:rPr sz="2950" spc="-15" dirty="0">
                <a:latin typeface="Garamond"/>
                <a:cs typeface="Garamond"/>
              </a:rPr>
              <a:t>value</a:t>
            </a:r>
            <a:r>
              <a:rPr sz="2950" spc="5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shop</a:t>
            </a:r>
            <a:endParaRPr sz="2950">
              <a:latin typeface="Garamond"/>
              <a:cs typeface="Garamond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04841" y="5387225"/>
            <a:ext cx="8291904" cy="404795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13851" y="2281665"/>
            <a:ext cx="6111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99285" algn="l"/>
                <a:tab pos="2754630" algn="l"/>
              </a:tabLst>
            </a:pPr>
            <a:r>
              <a:rPr spc="385" dirty="0">
                <a:solidFill>
                  <a:srgbClr val="FFFFFF"/>
                </a:solidFill>
              </a:rPr>
              <a:t>What	</a:t>
            </a:r>
            <a:r>
              <a:rPr spc="240" dirty="0">
                <a:solidFill>
                  <a:srgbClr val="FFFFFF"/>
                </a:solidFill>
              </a:rPr>
              <a:t>Is	</a:t>
            </a:r>
            <a:r>
              <a:rPr spc="390" dirty="0">
                <a:solidFill>
                  <a:srgbClr val="FFFFFF"/>
                </a:solidFill>
              </a:rPr>
              <a:t>Valuation?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535679"/>
            <a:chOff x="246244" y="218604"/>
            <a:chExt cx="11918950" cy="3535679"/>
          </a:xfrm>
        </p:grpSpPr>
        <p:sp>
          <p:nvSpPr>
            <p:cNvPr id="7" name="object 7"/>
            <p:cNvSpPr/>
            <p:nvPr/>
          </p:nvSpPr>
          <p:spPr>
            <a:xfrm>
              <a:off x="7940126" y="3743920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409077" y="4671242"/>
            <a:ext cx="5884545" cy="5001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Determining 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how </a:t>
            </a:r>
            <a:r>
              <a:rPr sz="2950" spc="-20" dirty="0">
                <a:solidFill>
                  <a:srgbClr val="FFFFFF"/>
                </a:solidFill>
                <a:latin typeface="Garamond"/>
                <a:cs typeface="Garamond"/>
              </a:rPr>
              <a:t>much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business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is 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currently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worth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1142365" indent="-472440">
              <a:lnSpc>
                <a:spcPct val="100699"/>
              </a:lnSpc>
              <a:buFont typeface="Wingdings"/>
              <a:buChar char=""/>
              <a:tabLst>
                <a:tab pos="485140" algn="l"/>
                <a:tab pos="4272280" algn="l"/>
              </a:tabLst>
            </a:pPr>
            <a:r>
              <a:rPr sz="2950" spc="-6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l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ie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3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as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u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p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tio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n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4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	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h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e  business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5842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Analyzes historical financials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and 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projects future</a:t>
            </a:r>
            <a:r>
              <a:rPr sz="2950" spc="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prospects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No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exact number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that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everyone will  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agree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on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2055" y="2420639"/>
            <a:ext cx="61309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141855" algn="l"/>
                <a:tab pos="3099435" algn="l"/>
              </a:tabLst>
            </a:pPr>
            <a:r>
              <a:rPr spc="345" dirty="0">
                <a:solidFill>
                  <a:srgbClr val="242424"/>
                </a:solidFill>
              </a:rPr>
              <a:t>T</a:t>
            </a:r>
            <a:r>
              <a:rPr spc="480" dirty="0">
                <a:solidFill>
                  <a:srgbClr val="242424"/>
                </a:solidFill>
              </a:rPr>
              <a:t>ype</a:t>
            </a:r>
            <a:r>
              <a:rPr spc="-5" dirty="0">
                <a:solidFill>
                  <a:srgbClr val="242424"/>
                </a:solidFill>
              </a:rPr>
              <a:t>s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475" dirty="0">
                <a:solidFill>
                  <a:srgbClr val="242424"/>
                </a:solidFill>
              </a:rPr>
              <a:t>o</a:t>
            </a:r>
            <a:r>
              <a:rPr spc="-5" dirty="0">
                <a:solidFill>
                  <a:srgbClr val="242424"/>
                </a:solidFill>
              </a:rPr>
              <a:t>f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35" dirty="0">
                <a:solidFill>
                  <a:srgbClr val="242424"/>
                </a:solidFill>
              </a:rPr>
              <a:t>V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lu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t</a:t>
            </a:r>
            <a:r>
              <a:rPr spc="475" dirty="0">
                <a:solidFill>
                  <a:srgbClr val="242424"/>
                </a:solidFill>
              </a:rPr>
              <a:t>io</a:t>
            </a:r>
            <a:r>
              <a:rPr spc="-5" dirty="0">
                <a:solidFill>
                  <a:srgbClr val="242424"/>
                </a:solidFill>
              </a:rPr>
              <a:t>n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06059" y="4314376"/>
            <a:ext cx="11176000" cy="4550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2440" indent="-473075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3075" algn="l"/>
                <a:tab pos="3399790" algn="l"/>
              </a:tabLst>
            </a:pPr>
            <a:r>
              <a:rPr sz="3300" dirty="0">
                <a:latin typeface="Garamond"/>
                <a:cs typeface="Garamond"/>
              </a:rPr>
              <a:t>2 </a:t>
            </a:r>
            <a:r>
              <a:rPr sz="3300" spc="-5" dirty="0">
                <a:latin typeface="Garamond"/>
                <a:cs typeface="Garamond"/>
              </a:rPr>
              <a:t>Major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45" dirty="0">
                <a:latin typeface="Garamond"/>
                <a:cs typeface="Garamond"/>
              </a:rPr>
              <a:t>Types</a:t>
            </a:r>
            <a:r>
              <a:rPr sz="3300" spc="-4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spc="-2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20" dirty="0">
                <a:latin typeface="Garamond"/>
                <a:cs typeface="Garamond"/>
              </a:rPr>
              <a:t>Relative</a:t>
            </a:r>
            <a:r>
              <a:rPr sz="3300" b="1" spc="-25" dirty="0">
                <a:latin typeface="Garamond"/>
                <a:cs typeface="Garamond"/>
              </a:rPr>
              <a:t>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1039494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20" dirty="0">
                <a:latin typeface="Garamond"/>
                <a:cs typeface="Garamond"/>
              </a:rPr>
              <a:t>by </a:t>
            </a:r>
            <a:r>
              <a:rPr sz="3300" dirty="0">
                <a:latin typeface="Garamond"/>
                <a:cs typeface="Garamond"/>
              </a:rPr>
              <a:t>comparing it to </a:t>
            </a:r>
            <a:r>
              <a:rPr sz="3300" spc="-5" dirty="0">
                <a:latin typeface="Garamond"/>
                <a:cs typeface="Garamond"/>
              </a:rPr>
              <a:t>other</a:t>
            </a:r>
            <a:r>
              <a:rPr sz="3300" spc="-11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similar  companies </a:t>
            </a: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105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buFont typeface="Wingdings"/>
              <a:buChar char=""/>
            </a:pPr>
            <a:endParaRPr sz="34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5" dirty="0">
                <a:latin typeface="Garamond"/>
                <a:cs typeface="Garamond"/>
              </a:rPr>
              <a:t>Intrinsic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5080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the</a:t>
            </a:r>
            <a:r>
              <a:rPr sz="3300" spc="-1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  </a:t>
            </a:r>
            <a:r>
              <a:rPr sz="3300" dirty="0">
                <a:latin typeface="Garamond"/>
                <a:cs typeface="Garamond"/>
              </a:rPr>
              <a:t>can</a:t>
            </a:r>
            <a:r>
              <a:rPr sz="3300" spc="-15" dirty="0">
                <a:latin typeface="Garamond"/>
                <a:cs typeface="Garamond"/>
              </a:rPr>
              <a:t> </a:t>
            </a:r>
            <a:r>
              <a:rPr sz="3300" spc="5" dirty="0">
                <a:latin typeface="Garamond"/>
                <a:cs typeface="Garamond"/>
              </a:rPr>
              <a:t>generate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74067" y="4884088"/>
            <a:ext cx="58870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spc="434" dirty="0">
                <a:solidFill>
                  <a:srgbClr val="FFFFFF"/>
                </a:solidFill>
              </a:rPr>
              <a:t>R</a:t>
            </a:r>
            <a:r>
              <a:rPr spc="480" dirty="0">
                <a:solidFill>
                  <a:srgbClr val="FFFFFF"/>
                </a:solidFill>
              </a:rPr>
              <a:t>el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395" dirty="0">
                <a:solidFill>
                  <a:srgbClr val="FFFFFF"/>
                </a:solidFill>
              </a:rPr>
              <a:t>i</a:t>
            </a:r>
            <a:r>
              <a:rPr spc="409" dirty="0">
                <a:solidFill>
                  <a:srgbClr val="FFFFFF"/>
                </a:solidFill>
              </a:rPr>
              <a:t>v</a:t>
            </a:r>
            <a:r>
              <a:rPr spc="-5" dirty="0">
                <a:solidFill>
                  <a:srgbClr val="FFFFFF"/>
                </a:solidFill>
              </a:rPr>
              <a:t>e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240" algn="ctr">
              <a:lnSpc>
                <a:spcPct val="100000"/>
              </a:lnSpc>
              <a:tabLst>
                <a:tab pos="1885950" algn="l"/>
                <a:tab pos="3220085" algn="l"/>
                <a:tab pos="466026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What	</a:t>
            </a:r>
            <a:r>
              <a:rPr sz="4950" b="1" spc="335" dirty="0">
                <a:solidFill>
                  <a:srgbClr val="242424"/>
                </a:solidFill>
                <a:latin typeface="Garamond"/>
                <a:cs typeface="Garamond"/>
              </a:rPr>
              <a:t>Are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30" dirty="0">
                <a:solidFill>
                  <a:srgbClr val="242424"/>
                </a:solidFill>
                <a:latin typeface="Garamond"/>
                <a:cs typeface="Garamond"/>
              </a:rPr>
              <a:t>Comparing?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300">
              <a:latin typeface="Garamond"/>
              <a:cs typeface="Garamond"/>
            </a:endParaRPr>
          </a:p>
          <a:p>
            <a:pPr marL="2311400" indent="-473075">
              <a:lnSpc>
                <a:spcPts val="3960"/>
              </a:lnSpc>
              <a:buFont typeface="Wingdings"/>
              <a:buChar char=""/>
              <a:tabLst>
                <a:tab pos="2312035" algn="l"/>
              </a:tabLst>
            </a:pPr>
            <a:r>
              <a:rPr sz="3300" spc="5" dirty="0">
                <a:latin typeface="Garamond"/>
                <a:cs typeface="Garamond"/>
              </a:rPr>
              <a:t>When </a:t>
            </a:r>
            <a:r>
              <a:rPr sz="3300" spc="-5" dirty="0">
                <a:latin typeface="Garamond"/>
                <a:cs typeface="Garamond"/>
              </a:rPr>
              <a:t>doing </a:t>
            </a:r>
            <a:r>
              <a:rPr sz="3300" spc="-15" dirty="0">
                <a:latin typeface="Garamond"/>
                <a:cs typeface="Garamond"/>
              </a:rPr>
              <a:t>relative </a:t>
            </a:r>
            <a:r>
              <a:rPr sz="3300" spc="-10" dirty="0">
                <a:latin typeface="Garamond"/>
                <a:cs typeface="Garamond"/>
              </a:rPr>
              <a:t>valuation,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spc="-5" dirty="0">
                <a:latin typeface="Garamond"/>
                <a:cs typeface="Garamond"/>
              </a:rPr>
              <a:t>look </a:t>
            </a:r>
            <a:r>
              <a:rPr sz="3300" dirty="0">
                <a:latin typeface="Garamond"/>
                <a:cs typeface="Garamond"/>
              </a:rPr>
              <a:t>for companies that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are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70" dirty="0">
                <a:latin typeface="Garamond"/>
                <a:cs typeface="Garamond"/>
              </a:rPr>
              <a:t> </a:t>
            </a:r>
            <a:r>
              <a:rPr sz="3300" b="1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similar </a:t>
            </a:r>
            <a:r>
              <a:rPr sz="3300" b="1" spc="-5" dirty="0">
                <a:latin typeface="Garamond"/>
                <a:cs typeface="Garamond"/>
              </a:rPr>
              <a:t>business </a:t>
            </a:r>
            <a:r>
              <a:rPr sz="3300" b="1" dirty="0">
                <a:latin typeface="Garamond"/>
                <a:cs typeface="Garamond"/>
              </a:rPr>
              <a:t>model </a:t>
            </a:r>
            <a:r>
              <a:rPr sz="3300" dirty="0">
                <a:latin typeface="Garamond"/>
                <a:cs typeface="Garamond"/>
              </a:rPr>
              <a:t>/ sell similar</a:t>
            </a:r>
            <a:r>
              <a:rPr sz="3300" spc="-11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products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54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geography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5" dirty="0">
                <a:latin typeface="Garamond"/>
                <a:cs typeface="Garamond"/>
              </a:rPr>
              <a:t>Around </a:t>
            </a:r>
            <a:r>
              <a:rPr sz="3300" dirty="0">
                <a:latin typeface="Garamond"/>
                <a:cs typeface="Garamond"/>
              </a:rPr>
              <a:t>the same</a:t>
            </a:r>
            <a:r>
              <a:rPr sz="3300" spc="-65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size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25552" y="4362389"/>
            <a:ext cx="10075545" cy="1534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spc="-5" dirty="0">
                <a:latin typeface="Garamond"/>
                <a:cs typeface="Garamond"/>
              </a:rPr>
              <a:t>Salad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store: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1304</Words>
  <Application>Microsoft Office PowerPoint</Application>
  <PresentationFormat>Custom</PresentationFormat>
  <Paragraphs>247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Times New Roman</vt:lpstr>
      <vt:lpstr>Garamond</vt:lpstr>
      <vt:lpstr>Arial</vt:lpstr>
      <vt:lpstr>Segoe UI</vt:lpstr>
      <vt:lpstr>Wingdings</vt:lpstr>
      <vt:lpstr>Lato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Valuation?</vt:lpstr>
      <vt:lpstr>Types of Valuation</vt:lpstr>
      <vt:lpstr>Relative Valuation</vt:lpstr>
      <vt:lpstr>PowerPoint Presentation</vt:lpstr>
      <vt:lpstr>Thought Exercise</vt:lpstr>
      <vt:lpstr>Thought Exercise</vt:lpstr>
      <vt:lpstr>PowerPoint Presentation</vt:lpstr>
      <vt:lpstr>PowerPoint Presentation</vt:lpstr>
      <vt:lpstr>What is a Valuation Multiple?</vt:lpstr>
      <vt:lpstr>EV/ EBITDA</vt:lpstr>
      <vt:lpstr>Example</vt:lpstr>
      <vt:lpstr>PowerPoint Presentation</vt:lpstr>
      <vt:lpstr>PowerPoint Presentation</vt:lpstr>
      <vt:lpstr>Intrinsic Valuation</vt:lpstr>
      <vt:lpstr>PowerPoint Presentation</vt:lpstr>
      <vt:lpstr>PowerPoint Presentation</vt:lpstr>
      <vt:lpstr>Time Value of Money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Avni Patel</cp:lastModifiedBy>
  <cp:revision>1</cp:revision>
  <dcterms:created xsi:type="dcterms:W3CDTF">2020-08-26T19:55:35Z</dcterms:created>
  <dcterms:modified xsi:type="dcterms:W3CDTF">2020-10-05T21:12:35Z</dcterms:modified>
</cp:coreProperties>
</file>