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60" r:id="rId3"/>
    <p:sldId id="261" r:id="rId4"/>
    <p:sldId id="262" r:id="rId5"/>
    <p:sldId id="263" r:id="rId6"/>
    <p:sldId id="264" r:id="rId7"/>
    <p:sldId id="271" r:id="rId8"/>
    <p:sldId id="273" r:id="rId9"/>
    <p:sldId id="265" r:id="rId10"/>
    <p:sldId id="266" r:id="rId11"/>
    <p:sldId id="267" r:id="rId12"/>
    <p:sldId id="274" r:id="rId13"/>
    <p:sldId id="269" r:id="rId14"/>
    <p:sldId id="270" r:id="rId15"/>
    <p:sldId id="276" r:id="rId16"/>
  </p:sldIdLst>
  <p:sldSz cx="12192000" cy="6858000"/>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1"/>
  </p:normalViewPr>
  <p:slideViewPr>
    <p:cSldViewPr>
      <p:cViewPr varScale="1">
        <p:scale>
          <a:sx n="107" d="100"/>
          <a:sy n="107" d="100"/>
        </p:scale>
        <p:origin x="73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292825D-E08C-48B6-BC65-BFC5DEA02A7A}" type="datetimeFigureOut">
              <a:rPr lang="en-US" smtClean="0"/>
              <a:t>10/23/18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E1F5D-0783-4D31-A7A4-69BFAD0A996F}" type="slidenum">
              <a:rPr lang="en-US" smtClean="0"/>
              <a:t>‹#›</a:t>
            </a:fld>
            <a:endParaRPr lang="en-US"/>
          </a:p>
        </p:txBody>
      </p:sp>
    </p:spTree>
    <p:extLst>
      <p:ext uri="{BB962C8B-B14F-4D97-AF65-F5344CB8AC3E}">
        <p14:creationId xmlns:p14="http://schemas.microsoft.com/office/powerpoint/2010/main" val="106979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92825D-E08C-48B6-BC65-BFC5DEA02A7A}" type="datetimeFigureOut">
              <a:rPr lang="en-US" smtClean="0"/>
              <a:t>10/23/18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E1F5D-0783-4D31-A7A4-69BFAD0A996F}" type="slidenum">
              <a:rPr lang="en-US" smtClean="0"/>
              <a:t>‹#›</a:t>
            </a:fld>
            <a:endParaRPr lang="en-US"/>
          </a:p>
        </p:txBody>
      </p:sp>
    </p:spTree>
    <p:extLst>
      <p:ext uri="{BB962C8B-B14F-4D97-AF65-F5344CB8AC3E}">
        <p14:creationId xmlns:p14="http://schemas.microsoft.com/office/powerpoint/2010/main" val="1284068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92825D-E08C-48B6-BC65-BFC5DEA02A7A}" type="datetimeFigureOut">
              <a:rPr lang="en-US" smtClean="0"/>
              <a:t>10/23/18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E1F5D-0783-4D31-A7A4-69BFAD0A996F}" type="slidenum">
              <a:rPr lang="en-US" smtClean="0"/>
              <a:t>‹#›</a:t>
            </a:fld>
            <a:endParaRPr lang="en-US"/>
          </a:p>
        </p:txBody>
      </p:sp>
    </p:spTree>
    <p:extLst>
      <p:ext uri="{BB962C8B-B14F-4D97-AF65-F5344CB8AC3E}">
        <p14:creationId xmlns:p14="http://schemas.microsoft.com/office/powerpoint/2010/main" val="2702983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u="none"/>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231785" y="6362430"/>
            <a:ext cx="1122015" cy="359045"/>
          </a:xfrm>
          <a:prstGeom prst="rect">
            <a:avLst/>
          </a:prstGeom>
        </p:spPr>
      </p:pic>
      <p:cxnSp>
        <p:nvCxnSpPr>
          <p:cNvPr id="9" name="Straight Connector 8"/>
          <p:cNvCxnSpPr/>
          <p:nvPr userDrawn="1"/>
        </p:nvCxnSpPr>
        <p:spPr>
          <a:xfrm>
            <a:off x="838200" y="6288964"/>
            <a:ext cx="10515600" cy="0"/>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838200" y="365126"/>
            <a:ext cx="10515600" cy="699881"/>
          </a:xfrm>
        </p:spPr>
        <p:txBody>
          <a:bodyPr anchor="t">
            <a:normAutofit/>
          </a:bodyPr>
          <a:lstStyle>
            <a:lvl1pPr>
              <a:defRPr lang="en-US" sz="4000" smtClean="0">
                <a:solidFill>
                  <a:srgbClr val="002060"/>
                </a:solidFill>
                <a:effectLst/>
              </a:defRPr>
            </a:lvl1pPr>
          </a:lstStyle>
          <a:p>
            <a:r>
              <a:rPr lang="en-US" dirty="0"/>
              <a:t>Thesis</a:t>
            </a:r>
          </a:p>
        </p:txBody>
      </p:sp>
    </p:spTree>
    <p:extLst>
      <p:ext uri="{BB962C8B-B14F-4D97-AF65-F5344CB8AC3E}">
        <p14:creationId xmlns:p14="http://schemas.microsoft.com/office/powerpoint/2010/main" val="2142174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92825D-E08C-48B6-BC65-BFC5DEA02A7A}" type="datetimeFigureOut">
              <a:rPr lang="en-US" smtClean="0"/>
              <a:t>10/23/18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E1F5D-0783-4D31-A7A4-69BFAD0A996F}" type="slidenum">
              <a:rPr lang="en-US" smtClean="0"/>
              <a:t>‹#›</a:t>
            </a:fld>
            <a:endParaRPr lang="en-US"/>
          </a:p>
        </p:txBody>
      </p:sp>
    </p:spTree>
    <p:extLst>
      <p:ext uri="{BB962C8B-B14F-4D97-AF65-F5344CB8AC3E}">
        <p14:creationId xmlns:p14="http://schemas.microsoft.com/office/powerpoint/2010/main" val="160620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292825D-E08C-48B6-BC65-BFC5DEA02A7A}" type="datetimeFigureOut">
              <a:rPr lang="en-US" smtClean="0"/>
              <a:t>10/23/18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E1F5D-0783-4D31-A7A4-69BFAD0A996F}" type="slidenum">
              <a:rPr lang="en-US" smtClean="0"/>
              <a:t>‹#›</a:t>
            </a:fld>
            <a:endParaRPr lang="en-US"/>
          </a:p>
        </p:txBody>
      </p:sp>
    </p:spTree>
    <p:extLst>
      <p:ext uri="{BB962C8B-B14F-4D97-AF65-F5344CB8AC3E}">
        <p14:creationId xmlns:p14="http://schemas.microsoft.com/office/powerpoint/2010/main" val="1778991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92825D-E08C-48B6-BC65-BFC5DEA02A7A}" type="datetimeFigureOut">
              <a:rPr lang="en-US" smtClean="0"/>
              <a:t>10/23/18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5E1F5D-0783-4D31-A7A4-69BFAD0A996F}" type="slidenum">
              <a:rPr lang="en-US" smtClean="0"/>
              <a:t>‹#›</a:t>
            </a:fld>
            <a:endParaRPr lang="en-US"/>
          </a:p>
        </p:txBody>
      </p:sp>
    </p:spTree>
    <p:extLst>
      <p:ext uri="{BB962C8B-B14F-4D97-AF65-F5344CB8AC3E}">
        <p14:creationId xmlns:p14="http://schemas.microsoft.com/office/powerpoint/2010/main" val="874649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92825D-E08C-48B6-BC65-BFC5DEA02A7A}" type="datetimeFigureOut">
              <a:rPr lang="en-US" smtClean="0"/>
              <a:t>10/23/18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5E1F5D-0783-4D31-A7A4-69BFAD0A996F}" type="slidenum">
              <a:rPr lang="en-US" smtClean="0"/>
              <a:t>‹#›</a:t>
            </a:fld>
            <a:endParaRPr lang="en-US"/>
          </a:p>
        </p:txBody>
      </p:sp>
    </p:spTree>
    <p:extLst>
      <p:ext uri="{BB962C8B-B14F-4D97-AF65-F5344CB8AC3E}">
        <p14:creationId xmlns:p14="http://schemas.microsoft.com/office/powerpoint/2010/main" val="146400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2825D-E08C-48B6-BC65-BFC5DEA02A7A}" type="datetimeFigureOut">
              <a:rPr lang="en-US" smtClean="0"/>
              <a:t>10/23/18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5E1F5D-0783-4D31-A7A4-69BFAD0A996F}" type="slidenum">
              <a:rPr lang="en-US" smtClean="0"/>
              <a:t>‹#›</a:t>
            </a:fld>
            <a:endParaRPr lang="en-US"/>
          </a:p>
        </p:txBody>
      </p:sp>
    </p:spTree>
    <p:extLst>
      <p:ext uri="{BB962C8B-B14F-4D97-AF65-F5344CB8AC3E}">
        <p14:creationId xmlns:p14="http://schemas.microsoft.com/office/powerpoint/2010/main" val="2918229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92825D-E08C-48B6-BC65-BFC5DEA02A7A}" type="datetimeFigureOut">
              <a:rPr lang="en-US" smtClean="0"/>
              <a:t>10/23/18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E1F5D-0783-4D31-A7A4-69BFAD0A996F}" type="slidenum">
              <a:rPr lang="en-US" smtClean="0"/>
              <a:t>‹#›</a:t>
            </a:fld>
            <a:endParaRPr lang="en-US"/>
          </a:p>
        </p:txBody>
      </p:sp>
    </p:spTree>
    <p:extLst>
      <p:ext uri="{BB962C8B-B14F-4D97-AF65-F5344CB8AC3E}">
        <p14:creationId xmlns:p14="http://schemas.microsoft.com/office/powerpoint/2010/main" val="4195868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92825D-E08C-48B6-BC65-BFC5DEA02A7A}" type="datetimeFigureOut">
              <a:rPr lang="en-US" smtClean="0"/>
              <a:t>10/23/18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E1F5D-0783-4D31-A7A4-69BFAD0A996F}" type="slidenum">
              <a:rPr lang="en-US" smtClean="0"/>
              <a:t>‹#›</a:t>
            </a:fld>
            <a:endParaRPr lang="en-US"/>
          </a:p>
        </p:txBody>
      </p:sp>
    </p:spTree>
    <p:extLst>
      <p:ext uri="{BB962C8B-B14F-4D97-AF65-F5344CB8AC3E}">
        <p14:creationId xmlns:p14="http://schemas.microsoft.com/office/powerpoint/2010/main" val="2443245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2825D-E08C-48B6-BC65-BFC5DEA02A7A}" type="datetimeFigureOut">
              <a:rPr lang="en-US" smtClean="0"/>
              <a:t>10/23/18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E1F5D-0783-4D31-A7A4-69BFAD0A996F}" type="slidenum">
              <a:rPr lang="en-US" smtClean="0"/>
              <a:t>‹#›</a:t>
            </a:fld>
            <a:endParaRPr lang="en-US"/>
          </a:p>
        </p:txBody>
      </p:sp>
    </p:spTree>
    <p:extLst>
      <p:ext uri="{BB962C8B-B14F-4D97-AF65-F5344CB8AC3E}">
        <p14:creationId xmlns:p14="http://schemas.microsoft.com/office/powerpoint/2010/main" val="2328429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2585807"/>
            <a:ext cx="10515600" cy="699881"/>
          </a:xfrm>
        </p:spPr>
        <p:txBody>
          <a:bodyPr/>
          <a:lstStyle/>
          <a:p>
            <a:r>
              <a:rPr lang="en-US" dirty="0"/>
              <a:t>Intro to Quant Investing	</a:t>
            </a:r>
          </a:p>
        </p:txBody>
      </p:sp>
      <p:sp>
        <p:nvSpPr>
          <p:cNvPr id="4" name="Title 1"/>
          <p:cNvSpPr txBox="1">
            <a:spLocks/>
          </p:cNvSpPr>
          <p:nvPr/>
        </p:nvSpPr>
        <p:spPr>
          <a:xfrm>
            <a:off x="838200" y="3300870"/>
            <a:ext cx="10515600" cy="513680"/>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algn="l" rtl="0"/>
            <a:endParaRPr lang="en-US" sz="3200" b="0" i="0" u="none" strike="noStrike" baseline="0" dirty="0">
              <a:solidFill>
                <a:srgbClr val="74B5E4"/>
              </a:solidFill>
              <a:latin typeface="Calibri Light" panose="020F0302020204030204" pitchFamily="34" charset="0"/>
            </a:endParaRPr>
          </a:p>
        </p:txBody>
      </p:sp>
    </p:spTree>
    <p:extLst>
      <p:ext uri="{BB962C8B-B14F-4D97-AF65-F5344CB8AC3E}">
        <p14:creationId xmlns:p14="http://schemas.microsoft.com/office/powerpoint/2010/main" val="2016657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Assume you have a strategy to trade some security that is grounded on some fundamental ideas. Before you can use the strategy on your own PA, you want to know how well the strategy performed in the past </a:t>
            </a:r>
            <a:r>
              <a:rPr lang="en-US" dirty="0">
                <a:sym typeface="Wingdings" panose="05000000000000000000" pitchFamily="2" charset="2"/>
              </a:rPr>
              <a:t></a:t>
            </a:r>
            <a:r>
              <a:rPr lang="en-US" dirty="0"/>
              <a:t> </a:t>
            </a:r>
            <a:r>
              <a:rPr lang="en-US" b="1" dirty="0" err="1"/>
              <a:t>backtesting</a:t>
            </a:r>
            <a:endParaRPr lang="en-US" b="1" dirty="0"/>
          </a:p>
          <a:p>
            <a:pPr marL="0" indent="0">
              <a:buNone/>
            </a:pPr>
            <a:endParaRPr lang="en-US" b="1" dirty="0"/>
          </a:p>
          <a:p>
            <a:r>
              <a:rPr lang="en-US" dirty="0"/>
              <a:t>Take historical data, test strategy over it, then assess performance</a:t>
            </a:r>
          </a:p>
          <a:p>
            <a:endParaRPr lang="en-US" dirty="0"/>
          </a:p>
          <a:p>
            <a:r>
              <a:rPr lang="en-US" dirty="0"/>
              <a:t>Things to keep in mind: In-Sample and Out-of-Sample, </a:t>
            </a:r>
            <a:r>
              <a:rPr lang="en-US" b="1" dirty="0"/>
              <a:t>OVERFITTING</a:t>
            </a:r>
            <a:endParaRPr lang="en-US" dirty="0"/>
          </a:p>
          <a:p>
            <a:endParaRPr lang="en-US" dirty="0"/>
          </a:p>
          <a:p>
            <a:endParaRPr lang="en-US" dirty="0"/>
          </a:p>
          <a:p>
            <a:endParaRPr lang="en-US" dirty="0"/>
          </a:p>
          <a:p>
            <a:pPr lvl="1"/>
            <a:endParaRPr lang="en-US" dirty="0"/>
          </a:p>
          <a:p>
            <a:pPr marL="457200" lvl="1" indent="0">
              <a:buNone/>
            </a:pPr>
            <a:endParaRPr lang="en-US" dirty="0"/>
          </a:p>
        </p:txBody>
      </p:sp>
      <p:sp>
        <p:nvSpPr>
          <p:cNvPr id="3" name="Title 2"/>
          <p:cNvSpPr>
            <a:spLocks noGrp="1"/>
          </p:cNvSpPr>
          <p:nvPr>
            <p:ph type="title"/>
          </p:nvPr>
        </p:nvSpPr>
        <p:spPr/>
        <p:txBody>
          <a:bodyPr/>
          <a:lstStyle/>
          <a:p>
            <a:r>
              <a:rPr lang="en-US" dirty="0"/>
              <a:t>Quant Investing</a:t>
            </a:r>
          </a:p>
        </p:txBody>
      </p:sp>
      <p:sp>
        <p:nvSpPr>
          <p:cNvPr id="4" name="Title 1"/>
          <p:cNvSpPr txBox="1">
            <a:spLocks/>
          </p:cNvSpPr>
          <p:nvPr/>
        </p:nvSpPr>
        <p:spPr>
          <a:xfrm>
            <a:off x="838200" y="1080189"/>
            <a:ext cx="10515600" cy="513680"/>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algn="l" rtl="0"/>
            <a:r>
              <a:rPr lang="en-US" sz="3200" dirty="0">
                <a:solidFill>
                  <a:srgbClr val="74B5E4"/>
                </a:solidFill>
                <a:latin typeface="Calibri Light" panose="020F0302020204030204" pitchFamily="34" charset="0"/>
              </a:rPr>
              <a:t>What is </a:t>
            </a:r>
            <a:r>
              <a:rPr lang="en-US" sz="3200" dirty="0" err="1">
                <a:solidFill>
                  <a:srgbClr val="74B5E4"/>
                </a:solidFill>
                <a:latin typeface="Calibri Light" panose="020F0302020204030204" pitchFamily="34" charset="0"/>
              </a:rPr>
              <a:t>Backtesting</a:t>
            </a:r>
            <a:r>
              <a:rPr lang="en-US" sz="3200" dirty="0">
                <a:solidFill>
                  <a:srgbClr val="74B5E4"/>
                </a:solidFill>
                <a:latin typeface="Calibri Light" panose="020F0302020204030204" pitchFamily="34" charset="0"/>
              </a:rPr>
              <a:t>? 	 </a:t>
            </a:r>
            <a:endParaRPr lang="en-US" sz="3200" b="0" i="0" u="none" strike="noStrike" baseline="0" dirty="0">
              <a:solidFill>
                <a:srgbClr val="74B5E4"/>
              </a:solidFill>
              <a:latin typeface="Calibri Light" panose="020F0302020204030204" pitchFamily="34" charset="0"/>
            </a:endParaRPr>
          </a:p>
        </p:txBody>
      </p:sp>
    </p:spTree>
    <p:extLst>
      <p:ext uri="{BB962C8B-B14F-4D97-AF65-F5344CB8AC3E}">
        <p14:creationId xmlns:p14="http://schemas.microsoft.com/office/powerpoint/2010/main" val="458484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Average returns</a:t>
            </a:r>
          </a:p>
          <a:p>
            <a:r>
              <a:rPr lang="en-US" dirty="0"/>
              <a:t>Volatility of returns (measured in standard deviation)</a:t>
            </a:r>
          </a:p>
          <a:p>
            <a:r>
              <a:rPr lang="en-US" dirty="0"/>
              <a:t>Sharpe Ratio:  </a:t>
            </a:r>
          </a:p>
          <a:p>
            <a:pPr lvl="1"/>
            <a:r>
              <a:rPr lang="en-US" dirty="0"/>
              <a:t> Mean portfolio return</a:t>
            </a:r>
          </a:p>
          <a:p>
            <a:pPr lvl="1"/>
            <a:r>
              <a:rPr lang="en-US" dirty="0"/>
              <a:t> Risk-free return</a:t>
            </a:r>
          </a:p>
          <a:p>
            <a:pPr lvl="1"/>
            <a:r>
              <a:rPr lang="en-US" dirty="0"/>
              <a:t> Standard deviation of portfolio returns</a:t>
            </a:r>
          </a:p>
          <a:p>
            <a:r>
              <a:rPr lang="en-US" dirty="0"/>
              <a:t>Histogram of returns to look at its shape </a:t>
            </a:r>
          </a:p>
          <a:p>
            <a:pPr lvl="1"/>
            <a:r>
              <a:rPr lang="en-US" dirty="0"/>
              <a:t>Skewness</a:t>
            </a:r>
          </a:p>
          <a:p>
            <a:pPr lvl="1"/>
            <a:r>
              <a:rPr lang="en-US" dirty="0"/>
              <a:t>Kurtosis</a:t>
            </a:r>
          </a:p>
          <a:p>
            <a:r>
              <a:rPr lang="en-US" dirty="0"/>
              <a:t>Max Drawdowns</a:t>
            </a:r>
          </a:p>
          <a:p>
            <a:r>
              <a:rPr lang="en-US" dirty="0"/>
              <a:t>Equity Curve</a:t>
            </a:r>
          </a:p>
          <a:p>
            <a:endParaRPr lang="en-US" dirty="0"/>
          </a:p>
          <a:p>
            <a:endParaRPr lang="en-US" dirty="0"/>
          </a:p>
          <a:p>
            <a:pPr lvl="1"/>
            <a:endParaRPr lang="en-US" dirty="0"/>
          </a:p>
          <a:p>
            <a:pPr marL="457200" lvl="1" indent="0">
              <a:buNone/>
            </a:pPr>
            <a:endParaRPr lang="en-US" dirty="0"/>
          </a:p>
        </p:txBody>
      </p:sp>
      <p:sp>
        <p:nvSpPr>
          <p:cNvPr id="3" name="Title 2"/>
          <p:cNvSpPr>
            <a:spLocks noGrp="1"/>
          </p:cNvSpPr>
          <p:nvPr>
            <p:ph type="title"/>
          </p:nvPr>
        </p:nvSpPr>
        <p:spPr/>
        <p:txBody>
          <a:bodyPr/>
          <a:lstStyle/>
          <a:p>
            <a:r>
              <a:rPr lang="en-US" dirty="0"/>
              <a:t>Quant Investing</a:t>
            </a:r>
          </a:p>
        </p:txBody>
      </p:sp>
      <p:sp>
        <p:nvSpPr>
          <p:cNvPr id="4" name="Title 1"/>
          <p:cNvSpPr txBox="1">
            <a:spLocks/>
          </p:cNvSpPr>
          <p:nvPr/>
        </p:nvSpPr>
        <p:spPr>
          <a:xfrm>
            <a:off x="838200" y="1080189"/>
            <a:ext cx="10515600" cy="513680"/>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algn="l" rtl="0"/>
            <a:r>
              <a:rPr lang="en-US" sz="3200" dirty="0">
                <a:solidFill>
                  <a:srgbClr val="74B5E4"/>
                </a:solidFill>
                <a:latin typeface="Calibri Light" panose="020F0302020204030204" pitchFamily="34" charset="0"/>
              </a:rPr>
              <a:t>How to assess performance?</a:t>
            </a:r>
            <a:endParaRPr lang="en-US" sz="3200" b="0" i="0" u="none" strike="noStrike" baseline="0" dirty="0">
              <a:solidFill>
                <a:srgbClr val="74B5E4"/>
              </a:solidFill>
              <a:latin typeface="Calibri Light" panose="020F0302020204030204" pitchFamily="34" charset="0"/>
            </a:endParaRPr>
          </a:p>
        </p:txBody>
      </p:sp>
    </p:spTree>
    <p:extLst>
      <p:ext uri="{BB962C8B-B14F-4D97-AF65-F5344CB8AC3E}">
        <p14:creationId xmlns:p14="http://schemas.microsoft.com/office/powerpoint/2010/main" val="3165382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Quant Investing</a:t>
            </a:r>
          </a:p>
        </p:txBody>
      </p:sp>
      <p:sp>
        <p:nvSpPr>
          <p:cNvPr id="4" name="Title 1"/>
          <p:cNvSpPr txBox="1">
            <a:spLocks/>
          </p:cNvSpPr>
          <p:nvPr/>
        </p:nvSpPr>
        <p:spPr>
          <a:xfrm>
            <a:off x="838200" y="1080189"/>
            <a:ext cx="10907684" cy="513680"/>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algn="l" rtl="0"/>
            <a:r>
              <a:rPr lang="en-US" sz="3200" dirty="0">
                <a:solidFill>
                  <a:srgbClr val="74B5E4"/>
                </a:solidFill>
                <a:latin typeface="Calibri Light" panose="020F0302020204030204" pitchFamily="34" charset="0"/>
              </a:rPr>
              <a:t>Example</a:t>
            </a:r>
            <a:endParaRPr lang="en-US" sz="3200" b="0" i="0" u="none" strike="noStrike" baseline="0" dirty="0">
              <a:solidFill>
                <a:srgbClr val="74B5E4"/>
              </a:solidFill>
              <a:latin typeface="Calibri Light" panose="020F0302020204030204" pitchFamily="34" charset="0"/>
            </a:endParaRPr>
          </a:p>
        </p:txBody>
      </p:sp>
      <p:pic>
        <p:nvPicPr>
          <p:cNvPr id="5" name="Picture 4">
            <a:extLst>
              <a:ext uri="{FF2B5EF4-FFF2-40B4-BE49-F238E27FC236}">
                <a16:creationId xmlns:a16="http://schemas.microsoft.com/office/drawing/2014/main" id="{102A31E1-7B22-4754-AF61-C58BBF281A5E}"/>
              </a:ext>
            </a:extLst>
          </p:cNvPr>
          <p:cNvPicPr>
            <a:picLocks noChangeAspect="1"/>
          </p:cNvPicPr>
          <p:nvPr/>
        </p:nvPicPr>
        <p:blipFill>
          <a:blip r:embed="rId2"/>
          <a:stretch>
            <a:fillRect/>
          </a:stretch>
        </p:blipFill>
        <p:spPr>
          <a:xfrm>
            <a:off x="4572000" y="152400"/>
            <a:ext cx="7176706" cy="6030845"/>
          </a:xfrm>
          <a:prstGeom prst="rect">
            <a:avLst/>
          </a:prstGeom>
        </p:spPr>
      </p:pic>
      <p:graphicFrame>
        <p:nvGraphicFramePr>
          <p:cNvPr id="6" name="Content Placeholder 3">
            <a:extLst>
              <a:ext uri="{FF2B5EF4-FFF2-40B4-BE49-F238E27FC236}">
                <a16:creationId xmlns:a16="http://schemas.microsoft.com/office/drawing/2014/main" id="{89E84A09-87CC-4A3B-974C-1A7E66729476}"/>
              </a:ext>
            </a:extLst>
          </p:cNvPr>
          <p:cNvGraphicFramePr>
            <a:graphicFrameLocks/>
          </p:cNvGraphicFramePr>
          <p:nvPr>
            <p:extLst>
              <p:ext uri="{D42A27DB-BD31-4B8C-83A1-F6EECF244321}">
                <p14:modId xmlns:p14="http://schemas.microsoft.com/office/powerpoint/2010/main" val="2857924346"/>
              </p:ext>
            </p:extLst>
          </p:nvPr>
        </p:nvGraphicFramePr>
        <p:xfrm>
          <a:off x="685800" y="2612633"/>
          <a:ext cx="3505200" cy="1850118"/>
        </p:xfrm>
        <a:graphic>
          <a:graphicData uri="http://schemas.openxmlformats.org/drawingml/2006/table">
            <a:tbl>
              <a:tblPr firstRow="1" bandRow="1">
                <a:tableStyleId>{3C2FFA5D-87B4-456A-9821-1D502468CF0F}</a:tableStyleId>
              </a:tblPr>
              <a:tblGrid>
                <a:gridCol w="2791663">
                  <a:extLst>
                    <a:ext uri="{9D8B030D-6E8A-4147-A177-3AD203B41FA5}">
                      <a16:colId xmlns:a16="http://schemas.microsoft.com/office/drawing/2014/main" val="2586160397"/>
                    </a:ext>
                  </a:extLst>
                </a:gridCol>
                <a:gridCol w="713537">
                  <a:extLst>
                    <a:ext uri="{9D8B030D-6E8A-4147-A177-3AD203B41FA5}">
                      <a16:colId xmlns:a16="http://schemas.microsoft.com/office/drawing/2014/main" val="3941448097"/>
                    </a:ext>
                  </a:extLst>
                </a:gridCol>
              </a:tblGrid>
              <a:tr h="480808">
                <a:tc gridSpan="2">
                  <a:txBody>
                    <a:bodyPr/>
                    <a:lstStyle/>
                    <a:p>
                      <a:pPr algn="ctr"/>
                      <a:r>
                        <a:rPr lang="en-US" sz="2400" b="1" dirty="0"/>
                        <a:t>Summary</a:t>
                      </a:r>
                      <a:r>
                        <a:rPr lang="en-US" sz="2400" b="1" baseline="0" dirty="0"/>
                        <a:t> Statistics</a:t>
                      </a:r>
                      <a:endParaRPr lang="en-US" sz="1200" b="1" dirty="0"/>
                    </a:p>
                  </a:txBody>
                  <a:tcPr/>
                </a:tc>
                <a:tc hMerge="1">
                  <a:txBody>
                    <a:bodyPr/>
                    <a:lstStyle/>
                    <a:p>
                      <a:pPr algn="ctr"/>
                      <a:endParaRPr lang="en-US" sz="800" b="0" dirty="0"/>
                    </a:p>
                  </a:txBody>
                  <a:tcPr/>
                </a:tc>
                <a:extLst>
                  <a:ext uri="{0D108BD9-81ED-4DB2-BD59-A6C34878D82A}">
                    <a16:rowId xmlns:a16="http://schemas.microsoft.com/office/drawing/2014/main" val="3878809044"/>
                  </a:ext>
                </a:extLst>
              </a:tr>
              <a:tr h="286508">
                <a:tc>
                  <a:txBody>
                    <a:bodyPr/>
                    <a:lstStyle/>
                    <a:p>
                      <a:pPr algn="ctr"/>
                      <a:r>
                        <a:rPr lang="en-US" sz="1200" b="1" dirty="0"/>
                        <a:t>Sharpe</a:t>
                      </a:r>
                    </a:p>
                  </a:txBody>
                  <a:tcPr/>
                </a:tc>
                <a:tc>
                  <a:txBody>
                    <a:bodyPr/>
                    <a:lstStyle/>
                    <a:p>
                      <a:pPr algn="ctr"/>
                      <a:r>
                        <a:rPr lang="en-US" sz="1200" b="1" dirty="0"/>
                        <a:t>1.146</a:t>
                      </a:r>
                    </a:p>
                  </a:txBody>
                  <a:tcPr/>
                </a:tc>
                <a:extLst>
                  <a:ext uri="{0D108BD9-81ED-4DB2-BD59-A6C34878D82A}">
                    <a16:rowId xmlns:a16="http://schemas.microsoft.com/office/drawing/2014/main" val="3401725165"/>
                  </a:ext>
                </a:extLst>
              </a:tr>
              <a:tr h="495626">
                <a:tc>
                  <a:txBody>
                    <a:bodyPr/>
                    <a:lstStyle/>
                    <a:p>
                      <a:pPr algn="ctr"/>
                      <a:r>
                        <a:rPr lang="en-US" sz="1200" b="1" dirty="0"/>
                        <a:t>Annualized Returns</a:t>
                      </a:r>
                    </a:p>
                    <a:p>
                      <a:pPr algn="ctr"/>
                      <a:r>
                        <a:rPr lang="en-US" sz="1200" b="1" dirty="0"/>
                        <a:t>(w/o</a:t>
                      </a:r>
                      <a:r>
                        <a:rPr lang="en-US" sz="1200" b="1" baseline="0" dirty="0"/>
                        <a:t> Transaction Costs)</a:t>
                      </a:r>
                      <a:endParaRPr lang="en-US" sz="1200" b="1" dirty="0"/>
                    </a:p>
                  </a:txBody>
                  <a:tcPr/>
                </a:tc>
                <a:tc>
                  <a:txBody>
                    <a:bodyPr/>
                    <a:lstStyle/>
                    <a:p>
                      <a:pPr algn="ctr"/>
                      <a:r>
                        <a:rPr lang="en-US" sz="1200" b="1" dirty="0"/>
                        <a:t>11.29%</a:t>
                      </a:r>
                    </a:p>
                  </a:txBody>
                  <a:tcPr/>
                </a:tc>
                <a:extLst>
                  <a:ext uri="{0D108BD9-81ED-4DB2-BD59-A6C34878D82A}">
                    <a16:rowId xmlns:a16="http://schemas.microsoft.com/office/drawing/2014/main" val="3992345714"/>
                  </a:ext>
                </a:extLst>
              </a:tr>
              <a:tr h="300668">
                <a:tc>
                  <a:txBody>
                    <a:bodyPr/>
                    <a:lstStyle/>
                    <a:p>
                      <a:pPr algn="ctr"/>
                      <a:r>
                        <a:rPr lang="en-US" sz="1200" b="1" dirty="0"/>
                        <a:t>Max</a:t>
                      </a:r>
                      <a:r>
                        <a:rPr lang="en-US" sz="1200" b="1" baseline="0" dirty="0"/>
                        <a:t> Drawdown</a:t>
                      </a:r>
                      <a:endParaRPr lang="en-US" sz="1200" b="1" dirty="0"/>
                    </a:p>
                  </a:txBody>
                  <a:tcPr/>
                </a:tc>
                <a:tc>
                  <a:txBody>
                    <a:bodyPr/>
                    <a:lstStyle/>
                    <a:p>
                      <a:pPr algn="ctr"/>
                      <a:r>
                        <a:rPr lang="en-US" sz="1200" b="1" dirty="0"/>
                        <a:t>-11.46%</a:t>
                      </a:r>
                    </a:p>
                  </a:txBody>
                  <a:tcPr/>
                </a:tc>
                <a:extLst>
                  <a:ext uri="{0D108BD9-81ED-4DB2-BD59-A6C34878D82A}">
                    <a16:rowId xmlns:a16="http://schemas.microsoft.com/office/drawing/2014/main" val="2280464151"/>
                  </a:ext>
                </a:extLst>
              </a:tr>
              <a:tr h="286508">
                <a:tc>
                  <a:txBody>
                    <a:bodyPr/>
                    <a:lstStyle/>
                    <a:p>
                      <a:pPr algn="ctr"/>
                      <a:r>
                        <a:rPr lang="en-US" sz="1200" b="1" dirty="0"/>
                        <a:t>Skewness</a:t>
                      </a:r>
                    </a:p>
                  </a:txBody>
                  <a:tcPr/>
                </a:tc>
                <a:tc>
                  <a:txBody>
                    <a:bodyPr/>
                    <a:lstStyle/>
                    <a:p>
                      <a:pPr algn="ctr"/>
                      <a:r>
                        <a:rPr lang="en-US" sz="1200" b="1" dirty="0"/>
                        <a:t>4.5411</a:t>
                      </a:r>
                    </a:p>
                  </a:txBody>
                  <a:tcPr/>
                </a:tc>
                <a:extLst>
                  <a:ext uri="{0D108BD9-81ED-4DB2-BD59-A6C34878D82A}">
                    <a16:rowId xmlns:a16="http://schemas.microsoft.com/office/drawing/2014/main" val="1247510856"/>
                  </a:ext>
                </a:extLst>
              </a:tr>
            </a:tbl>
          </a:graphicData>
        </a:graphic>
      </p:graphicFrame>
    </p:spTree>
    <p:extLst>
      <p:ext uri="{BB962C8B-B14F-4D97-AF65-F5344CB8AC3E}">
        <p14:creationId xmlns:p14="http://schemas.microsoft.com/office/powerpoint/2010/main" val="3989466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High frequency trading </a:t>
            </a:r>
          </a:p>
          <a:p>
            <a:pPr lvl="1"/>
            <a:r>
              <a:rPr lang="en-US" dirty="0"/>
              <a:t>Latency arbitrage </a:t>
            </a:r>
          </a:p>
          <a:p>
            <a:pPr lvl="1"/>
            <a:r>
              <a:rPr lang="en-US" dirty="0"/>
              <a:t>Front running </a:t>
            </a:r>
          </a:p>
          <a:p>
            <a:pPr marL="457200" lvl="1" indent="0">
              <a:buNone/>
            </a:pPr>
            <a:endParaRPr lang="en-US" dirty="0"/>
          </a:p>
          <a:p>
            <a:r>
              <a:rPr lang="en-US" dirty="0"/>
              <a:t>Volatility Modeling</a:t>
            </a:r>
          </a:p>
          <a:p>
            <a:endParaRPr lang="en-US" dirty="0"/>
          </a:p>
          <a:p>
            <a:r>
              <a:rPr lang="en-US" dirty="0"/>
              <a:t>Data Science </a:t>
            </a:r>
          </a:p>
          <a:p>
            <a:pPr lvl="1"/>
            <a:r>
              <a:rPr lang="en-US" dirty="0"/>
              <a:t>Funds have access to and analyze </a:t>
            </a:r>
            <a:r>
              <a:rPr lang="en-US" b="1" dirty="0"/>
              <a:t>TONS </a:t>
            </a:r>
            <a:r>
              <a:rPr lang="en-US" dirty="0"/>
              <a:t>of data (numerical, text-based, imager and more) to help guide investment decisions</a:t>
            </a:r>
          </a:p>
          <a:p>
            <a:pPr lvl="1"/>
            <a:r>
              <a:rPr lang="en-US" dirty="0"/>
              <a:t>Unsurprisingly, a bulk of the data analysis is done by employing machine learning techniques</a:t>
            </a:r>
          </a:p>
          <a:p>
            <a:pPr lvl="1"/>
            <a:r>
              <a:rPr lang="en-US" dirty="0"/>
              <a:t>Examples: emails; social network data; credit card transactions; satellite images</a:t>
            </a:r>
          </a:p>
          <a:p>
            <a:endParaRPr lang="en-US" dirty="0"/>
          </a:p>
          <a:p>
            <a:pPr lvl="1"/>
            <a:endParaRPr lang="en-US" dirty="0"/>
          </a:p>
          <a:p>
            <a:pPr marL="457200" lvl="1" indent="0">
              <a:buNone/>
            </a:pPr>
            <a:endParaRPr lang="en-US" dirty="0"/>
          </a:p>
        </p:txBody>
      </p:sp>
      <p:sp>
        <p:nvSpPr>
          <p:cNvPr id="3" name="Title 2"/>
          <p:cNvSpPr>
            <a:spLocks noGrp="1"/>
          </p:cNvSpPr>
          <p:nvPr>
            <p:ph type="title"/>
          </p:nvPr>
        </p:nvSpPr>
        <p:spPr/>
        <p:txBody>
          <a:bodyPr/>
          <a:lstStyle/>
          <a:p>
            <a:r>
              <a:rPr lang="en-US" dirty="0"/>
              <a:t>Quant Investing</a:t>
            </a:r>
          </a:p>
        </p:txBody>
      </p:sp>
      <p:sp>
        <p:nvSpPr>
          <p:cNvPr id="4" name="Title 1"/>
          <p:cNvSpPr txBox="1">
            <a:spLocks/>
          </p:cNvSpPr>
          <p:nvPr/>
        </p:nvSpPr>
        <p:spPr>
          <a:xfrm>
            <a:off x="838200" y="1080189"/>
            <a:ext cx="10907684" cy="513680"/>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algn="l" rtl="0"/>
            <a:r>
              <a:rPr lang="en-US" sz="3200" dirty="0">
                <a:solidFill>
                  <a:srgbClr val="74B5E4"/>
                </a:solidFill>
                <a:latin typeface="Calibri Light" panose="020F0302020204030204" pitchFamily="34" charset="0"/>
              </a:rPr>
              <a:t>What are industry players / real-world Quant hedge funds doing?</a:t>
            </a:r>
            <a:endParaRPr lang="en-US" sz="3200" b="0" i="0" u="none" strike="noStrike" baseline="0" dirty="0">
              <a:solidFill>
                <a:srgbClr val="74B5E4"/>
              </a:solidFill>
              <a:latin typeface="Calibri Light" panose="020F0302020204030204" pitchFamily="34" charset="0"/>
            </a:endParaRPr>
          </a:p>
        </p:txBody>
      </p:sp>
    </p:spTree>
    <p:extLst>
      <p:ext uri="{BB962C8B-B14F-4D97-AF65-F5344CB8AC3E}">
        <p14:creationId xmlns:p14="http://schemas.microsoft.com/office/powerpoint/2010/main" val="3982255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Quant Investing</a:t>
            </a:r>
          </a:p>
        </p:txBody>
      </p:sp>
      <p:sp>
        <p:nvSpPr>
          <p:cNvPr id="4" name="Title 1"/>
          <p:cNvSpPr txBox="1">
            <a:spLocks/>
          </p:cNvSpPr>
          <p:nvPr/>
        </p:nvSpPr>
        <p:spPr>
          <a:xfrm>
            <a:off x="838200" y="1080189"/>
            <a:ext cx="10907684" cy="513680"/>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algn="l" rtl="0"/>
            <a:r>
              <a:rPr lang="en-US" sz="3200" dirty="0">
                <a:solidFill>
                  <a:srgbClr val="74B5E4"/>
                </a:solidFill>
                <a:latin typeface="Calibri Light" panose="020F0302020204030204" pitchFamily="34" charset="0"/>
              </a:rPr>
              <a:t>Famous Quants</a:t>
            </a:r>
            <a:endParaRPr lang="en-US" sz="3200" b="0" i="0" u="none" strike="noStrike" baseline="0" dirty="0">
              <a:solidFill>
                <a:srgbClr val="74B5E4"/>
              </a:solidFill>
              <a:latin typeface="Calibri Light" panose="020F0302020204030204" pitchFamily="34" charset="0"/>
            </a:endParaRPr>
          </a:p>
        </p:txBody>
      </p:sp>
      <p:pic>
        <p:nvPicPr>
          <p:cNvPr id="1026" name="Picture 2" descr="Image result for fischer bla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09936"/>
            <a:ext cx="2286000" cy="22860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jim sim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0462" y="2260619"/>
            <a:ext cx="4937414" cy="297812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myron schol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3863" y="4045566"/>
            <a:ext cx="1912673" cy="2485505"/>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David E. Sha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41802" y="867643"/>
            <a:ext cx="2686050" cy="268605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Clifford Asness, president and managing principal of AQR Capital Management LL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53400" y="4039951"/>
            <a:ext cx="3869324" cy="2175581"/>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rot="631885">
            <a:off x="4669039" y="2570944"/>
            <a:ext cx="1294699" cy="489881"/>
          </a:xfrm>
          <a:prstGeom prst="rec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rot="638082">
            <a:off x="4754953" y="2119781"/>
            <a:ext cx="349134" cy="394492"/>
          </a:xfrm>
          <a:prstGeom prst="triangl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p:cNvSpPr/>
          <p:nvPr/>
        </p:nvSpPr>
        <p:spPr>
          <a:xfrm rot="638082">
            <a:off x="5090962" y="2183838"/>
            <a:ext cx="349134" cy="394492"/>
          </a:xfrm>
          <a:prstGeom prst="triangl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p:cNvSpPr/>
          <p:nvPr/>
        </p:nvSpPr>
        <p:spPr>
          <a:xfrm rot="638082">
            <a:off x="5391663" y="2239496"/>
            <a:ext cx="349134" cy="394492"/>
          </a:xfrm>
          <a:prstGeom prst="triangl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p:cNvSpPr/>
          <p:nvPr/>
        </p:nvSpPr>
        <p:spPr>
          <a:xfrm rot="638082">
            <a:off x="5686009" y="2291131"/>
            <a:ext cx="349134" cy="394492"/>
          </a:xfrm>
          <a:prstGeom prst="triangle">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a:stCxn id="8" idx="2"/>
          </p:cNvCxnSpPr>
          <p:nvPr/>
        </p:nvCxnSpPr>
        <p:spPr>
          <a:xfrm>
            <a:off x="4721550" y="2478669"/>
            <a:ext cx="1259735" cy="235782"/>
          </a:xfrm>
          <a:prstGeom prst="line">
            <a:avLst/>
          </a:prstGeom>
          <a:ln>
            <a:solidFill>
              <a:srgbClr val="FFFF00"/>
            </a:solidFill>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824140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Previous</a:t>
            </a:r>
          </a:p>
          <a:p>
            <a:pPr lvl="1"/>
            <a:r>
              <a:rPr lang="en-US" dirty="0"/>
              <a:t>Mean Reversion on Commodity Pairs </a:t>
            </a:r>
          </a:p>
          <a:p>
            <a:pPr lvl="1"/>
            <a:r>
              <a:rPr lang="en-US" dirty="0"/>
              <a:t>VIX Regression</a:t>
            </a:r>
          </a:p>
          <a:p>
            <a:pPr lvl="1"/>
            <a:r>
              <a:rPr lang="en-US" dirty="0"/>
              <a:t>Equity Factor Models</a:t>
            </a:r>
          </a:p>
          <a:p>
            <a:pPr lvl="1"/>
            <a:r>
              <a:rPr lang="en-US" dirty="0"/>
              <a:t>Systematic volatility-skew selling</a:t>
            </a:r>
          </a:p>
          <a:p>
            <a:pPr lvl="1"/>
            <a:endParaRPr lang="en-US" dirty="0"/>
          </a:p>
          <a:p>
            <a:r>
              <a:rPr lang="en-US" dirty="0"/>
              <a:t>Current</a:t>
            </a:r>
          </a:p>
          <a:p>
            <a:pPr lvl="1"/>
            <a:r>
              <a:rPr lang="en-US" dirty="0"/>
              <a:t>Use of Machine Learning and Statistical Inference techniques (Neural Networks, Support Vector Machines, Bayesian Inference) for return prediction </a:t>
            </a:r>
          </a:p>
          <a:p>
            <a:pPr lvl="1"/>
            <a:r>
              <a:rPr lang="en-US" dirty="0"/>
              <a:t>Volatility trades</a:t>
            </a:r>
          </a:p>
          <a:p>
            <a:pPr lvl="1"/>
            <a:r>
              <a:rPr lang="en-US" dirty="0"/>
              <a:t>Equity pairs trading</a:t>
            </a:r>
          </a:p>
          <a:p>
            <a:endParaRPr lang="en-US" dirty="0"/>
          </a:p>
          <a:p>
            <a:pPr lvl="1"/>
            <a:endParaRPr lang="en-US" dirty="0"/>
          </a:p>
          <a:p>
            <a:pPr marL="457200" lvl="1" indent="0">
              <a:buNone/>
            </a:pPr>
            <a:endParaRPr lang="en-US" dirty="0"/>
          </a:p>
        </p:txBody>
      </p:sp>
      <p:sp>
        <p:nvSpPr>
          <p:cNvPr id="3" name="Title 2"/>
          <p:cNvSpPr>
            <a:spLocks noGrp="1"/>
          </p:cNvSpPr>
          <p:nvPr>
            <p:ph type="title"/>
          </p:nvPr>
        </p:nvSpPr>
        <p:spPr/>
        <p:txBody>
          <a:bodyPr/>
          <a:lstStyle/>
          <a:p>
            <a:r>
              <a:rPr lang="en-US" dirty="0"/>
              <a:t>Quant Investing</a:t>
            </a:r>
          </a:p>
        </p:txBody>
      </p:sp>
      <p:sp>
        <p:nvSpPr>
          <p:cNvPr id="4" name="Title 1"/>
          <p:cNvSpPr txBox="1">
            <a:spLocks/>
          </p:cNvSpPr>
          <p:nvPr/>
        </p:nvSpPr>
        <p:spPr>
          <a:xfrm>
            <a:off x="838200" y="1080189"/>
            <a:ext cx="10907684" cy="513680"/>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algn="l" rtl="0"/>
            <a:r>
              <a:rPr lang="en-US" sz="3200" dirty="0">
                <a:solidFill>
                  <a:srgbClr val="74B5E4"/>
                </a:solidFill>
                <a:latin typeface="Calibri Light" panose="020F0302020204030204" pitchFamily="34" charset="0"/>
              </a:rPr>
              <a:t>Projects in Quant Portfolio</a:t>
            </a:r>
            <a:endParaRPr lang="en-US" sz="3200" b="0" i="0" u="none" strike="noStrike" baseline="0" dirty="0">
              <a:solidFill>
                <a:srgbClr val="74B5E4"/>
              </a:solidFill>
              <a:latin typeface="Calibri Light" panose="020F0302020204030204" pitchFamily="34" charset="0"/>
            </a:endParaRPr>
          </a:p>
        </p:txBody>
      </p:sp>
    </p:spTree>
    <p:extLst>
      <p:ext uri="{BB962C8B-B14F-4D97-AF65-F5344CB8AC3E}">
        <p14:creationId xmlns:p14="http://schemas.microsoft.com/office/powerpoint/2010/main" val="581615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Employ a lot of techniques from mathematics, statistics, and computer science to search for, ‘</a:t>
            </a:r>
            <a:r>
              <a:rPr lang="en-US" dirty="0" err="1"/>
              <a:t>backtest</a:t>
            </a:r>
            <a:r>
              <a:rPr lang="en-US" dirty="0"/>
              <a:t>’, and optimize financial investments; theses are still grounded on fundamental ideas.</a:t>
            </a:r>
          </a:p>
          <a:p>
            <a:endParaRPr lang="en-US" dirty="0"/>
          </a:p>
          <a:p>
            <a:r>
              <a:rPr lang="en-US" dirty="0"/>
              <a:t>A few strategies that we use: mean reversion, momentum, factor modeling, systematic volatility trading</a:t>
            </a:r>
          </a:p>
        </p:txBody>
      </p:sp>
      <p:sp>
        <p:nvSpPr>
          <p:cNvPr id="3" name="Title 2"/>
          <p:cNvSpPr>
            <a:spLocks noGrp="1"/>
          </p:cNvSpPr>
          <p:nvPr>
            <p:ph type="title"/>
          </p:nvPr>
        </p:nvSpPr>
        <p:spPr/>
        <p:txBody>
          <a:bodyPr/>
          <a:lstStyle/>
          <a:p>
            <a:r>
              <a:rPr lang="en-US" dirty="0"/>
              <a:t>Quant Investing</a:t>
            </a:r>
          </a:p>
        </p:txBody>
      </p:sp>
      <p:sp>
        <p:nvSpPr>
          <p:cNvPr id="4" name="Title 1"/>
          <p:cNvSpPr txBox="1">
            <a:spLocks/>
          </p:cNvSpPr>
          <p:nvPr/>
        </p:nvSpPr>
        <p:spPr>
          <a:xfrm>
            <a:off x="838200" y="1080189"/>
            <a:ext cx="10515600" cy="513680"/>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algn="l" rtl="0"/>
            <a:r>
              <a:rPr lang="en-US" sz="3200" dirty="0">
                <a:solidFill>
                  <a:srgbClr val="74B5E4"/>
                </a:solidFill>
                <a:latin typeface="Calibri Light" panose="020F0302020204030204" pitchFamily="34" charset="0"/>
              </a:rPr>
              <a:t>What is Quant Investing?	 </a:t>
            </a:r>
            <a:endParaRPr lang="en-US" sz="3200" b="0" i="0" u="none" strike="noStrike" baseline="0" dirty="0">
              <a:solidFill>
                <a:srgbClr val="74B5E4"/>
              </a:solidFill>
              <a:latin typeface="Calibri Light" panose="020F0302020204030204" pitchFamily="34" charset="0"/>
            </a:endParaRPr>
          </a:p>
        </p:txBody>
      </p:sp>
    </p:spTree>
    <p:extLst>
      <p:ext uri="{BB962C8B-B14F-4D97-AF65-F5344CB8AC3E}">
        <p14:creationId xmlns:p14="http://schemas.microsoft.com/office/powerpoint/2010/main" val="3465378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Idea that asset prices will ‘even out’ over time</a:t>
            </a:r>
          </a:p>
          <a:p>
            <a:pPr marL="0" indent="0">
              <a:buNone/>
            </a:pPr>
            <a:endParaRPr lang="en-US" dirty="0"/>
          </a:p>
          <a:p>
            <a:r>
              <a:rPr lang="en-US" dirty="0"/>
              <a:t>If something is overpriced for an extended amount of time, it is a good opportunity to sell. Or if it is underpriced for an extended amount of time, it is a good opportunity to buy</a:t>
            </a:r>
          </a:p>
          <a:p>
            <a:pPr marL="0" indent="0">
              <a:buNone/>
            </a:pPr>
            <a:endParaRPr lang="en-US" dirty="0"/>
          </a:p>
          <a:p>
            <a:r>
              <a:rPr lang="en-US" dirty="0"/>
              <a:t>Can be captured with pairs trades </a:t>
            </a:r>
          </a:p>
          <a:p>
            <a:pPr lvl="1"/>
            <a:r>
              <a:rPr lang="en-US" dirty="0"/>
              <a:t>Take two related securities, which have had a historical spread-level or ratio</a:t>
            </a:r>
          </a:p>
          <a:p>
            <a:pPr lvl="1"/>
            <a:r>
              <a:rPr lang="en-US" dirty="0"/>
              <a:t>When spread / ratios deviate too far from historical-levels, short the overpriced security and buy the underpriced security</a:t>
            </a:r>
          </a:p>
        </p:txBody>
      </p:sp>
      <p:sp>
        <p:nvSpPr>
          <p:cNvPr id="3" name="Title 2"/>
          <p:cNvSpPr>
            <a:spLocks noGrp="1"/>
          </p:cNvSpPr>
          <p:nvPr>
            <p:ph type="title"/>
          </p:nvPr>
        </p:nvSpPr>
        <p:spPr/>
        <p:txBody>
          <a:bodyPr/>
          <a:lstStyle/>
          <a:p>
            <a:r>
              <a:rPr lang="en-US" dirty="0"/>
              <a:t>Quant Investing</a:t>
            </a:r>
          </a:p>
        </p:txBody>
      </p:sp>
      <p:sp>
        <p:nvSpPr>
          <p:cNvPr id="4" name="Title 1"/>
          <p:cNvSpPr txBox="1">
            <a:spLocks/>
          </p:cNvSpPr>
          <p:nvPr/>
        </p:nvSpPr>
        <p:spPr>
          <a:xfrm>
            <a:off x="838200" y="1080189"/>
            <a:ext cx="10515600" cy="513680"/>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algn="l" rtl="0"/>
            <a:r>
              <a:rPr lang="en-US" sz="3200" dirty="0">
                <a:solidFill>
                  <a:srgbClr val="74B5E4"/>
                </a:solidFill>
                <a:latin typeface="Calibri Light" panose="020F0302020204030204" pitchFamily="34" charset="0"/>
              </a:rPr>
              <a:t>Mean Reversion	 </a:t>
            </a:r>
            <a:endParaRPr lang="en-US" sz="3200" b="0" i="0" u="none" strike="noStrike" baseline="0" dirty="0">
              <a:solidFill>
                <a:srgbClr val="74B5E4"/>
              </a:solidFill>
              <a:latin typeface="Calibri Light" panose="020F0302020204030204" pitchFamily="34" charset="0"/>
            </a:endParaRPr>
          </a:p>
        </p:txBody>
      </p:sp>
    </p:spTree>
    <p:extLst>
      <p:ext uri="{BB962C8B-B14F-4D97-AF65-F5344CB8AC3E}">
        <p14:creationId xmlns:p14="http://schemas.microsoft.com/office/powerpoint/2010/main" val="2156660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Idea that ‘winners’, stocks that have done well, will continue to do well. And vice-versa, ‘losers’, those that have done poorly, will continue to do poorly</a:t>
            </a:r>
          </a:p>
          <a:p>
            <a:pPr marL="0" indent="0">
              <a:buNone/>
            </a:pPr>
            <a:endParaRPr lang="en-US" dirty="0"/>
          </a:p>
          <a:p>
            <a:r>
              <a:rPr lang="en-US" dirty="0"/>
              <a:t>Seems very simple but many quant funds and asset managers (most notably AQR) support the existence of momentum and even use strategies that boils down to longing ‘winners’ and shorting ‘losers’.</a:t>
            </a:r>
          </a:p>
          <a:p>
            <a:pPr marL="0" indent="0">
              <a:buNone/>
            </a:pPr>
            <a:endParaRPr lang="en-US" dirty="0"/>
          </a:p>
        </p:txBody>
      </p:sp>
      <p:sp>
        <p:nvSpPr>
          <p:cNvPr id="3" name="Title 2"/>
          <p:cNvSpPr>
            <a:spLocks noGrp="1"/>
          </p:cNvSpPr>
          <p:nvPr>
            <p:ph type="title"/>
          </p:nvPr>
        </p:nvSpPr>
        <p:spPr/>
        <p:txBody>
          <a:bodyPr/>
          <a:lstStyle/>
          <a:p>
            <a:r>
              <a:rPr lang="en-US" dirty="0"/>
              <a:t>Quant Investing</a:t>
            </a:r>
          </a:p>
        </p:txBody>
      </p:sp>
      <p:sp>
        <p:nvSpPr>
          <p:cNvPr id="4" name="Title 1"/>
          <p:cNvSpPr txBox="1">
            <a:spLocks/>
          </p:cNvSpPr>
          <p:nvPr/>
        </p:nvSpPr>
        <p:spPr>
          <a:xfrm>
            <a:off x="838200" y="1080189"/>
            <a:ext cx="10515600" cy="513680"/>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algn="l" rtl="0"/>
            <a:r>
              <a:rPr lang="en-US" sz="3200" dirty="0">
                <a:solidFill>
                  <a:srgbClr val="74B5E4"/>
                </a:solidFill>
                <a:latin typeface="Calibri Light" panose="020F0302020204030204" pitchFamily="34" charset="0"/>
              </a:rPr>
              <a:t>Momentum	 </a:t>
            </a:r>
            <a:endParaRPr lang="en-US" sz="3200" b="0" i="0" u="none" strike="noStrike" baseline="0" dirty="0">
              <a:solidFill>
                <a:srgbClr val="74B5E4"/>
              </a:solidFill>
              <a:latin typeface="Calibri Light" panose="020F0302020204030204" pitchFamily="34" charset="0"/>
            </a:endParaRPr>
          </a:p>
        </p:txBody>
      </p:sp>
    </p:spTree>
    <p:extLst>
      <p:ext uri="{BB962C8B-B14F-4D97-AF65-F5344CB8AC3E}">
        <p14:creationId xmlns:p14="http://schemas.microsoft.com/office/powerpoint/2010/main" val="3885850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‘Factors’ are characteristics that relate a group of securities, which are important in explaining their returns and risks</a:t>
            </a:r>
          </a:p>
          <a:p>
            <a:endParaRPr lang="en-US" dirty="0"/>
          </a:p>
          <a:p>
            <a:r>
              <a:rPr lang="en-US" dirty="0"/>
              <a:t>Some of the most popular factors: </a:t>
            </a:r>
          </a:p>
          <a:p>
            <a:pPr lvl="1"/>
            <a:r>
              <a:rPr lang="en-US" dirty="0"/>
              <a:t>Value – cheap stocks are better than overpriced ones</a:t>
            </a:r>
          </a:p>
          <a:p>
            <a:pPr lvl="1"/>
            <a:r>
              <a:rPr lang="en-US" dirty="0"/>
              <a:t>Low Size – smaller companies better than larger ones</a:t>
            </a:r>
          </a:p>
          <a:p>
            <a:pPr lvl="1"/>
            <a:r>
              <a:rPr lang="en-US" dirty="0"/>
              <a:t>Low Volatility – companies with less volatile share prices better</a:t>
            </a:r>
          </a:p>
          <a:p>
            <a:pPr lvl="1"/>
            <a:r>
              <a:rPr lang="en-US" dirty="0"/>
              <a:t>Momentum</a:t>
            </a:r>
          </a:p>
          <a:p>
            <a:pPr marL="0" indent="0">
              <a:buNone/>
            </a:pPr>
            <a:endParaRPr lang="en-US" dirty="0"/>
          </a:p>
          <a:p>
            <a:r>
              <a:rPr lang="en-US" dirty="0"/>
              <a:t>These are just examples of factors for equities, but there are factors for currencies, commodities, credit, etc.</a:t>
            </a:r>
          </a:p>
          <a:p>
            <a:pPr lvl="1"/>
            <a:endParaRPr lang="en-US" dirty="0"/>
          </a:p>
          <a:p>
            <a:endParaRPr lang="en-US" dirty="0"/>
          </a:p>
          <a:p>
            <a:pPr lvl="1"/>
            <a:endParaRPr lang="en-US" dirty="0"/>
          </a:p>
          <a:p>
            <a:pPr marL="457200" lvl="1" indent="0">
              <a:buNone/>
            </a:pPr>
            <a:endParaRPr lang="en-US" dirty="0"/>
          </a:p>
        </p:txBody>
      </p:sp>
      <p:sp>
        <p:nvSpPr>
          <p:cNvPr id="3" name="Title 2"/>
          <p:cNvSpPr>
            <a:spLocks noGrp="1"/>
          </p:cNvSpPr>
          <p:nvPr>
            <p:ph type="title"/>
          </p:nvPr>
        </p:nvSpPr>
        <p:spPr/>
        <p:txBody>
          <a:bodyPr/>
          <a:lstStyle/>
          <a:p>
            <a:r>
              <a:rPr lang="en-US" dirty="0"/>
              <a:t>Quant Investing</a:t>
            </a:r>
          </a:p>
        </p:txBody>
      </p:sp>
      <p:sp>
        <p:nvSpPr>
          <p:cNvPr id="4" name="Title 1"/>
          <p:cNvSpPr txBox="1">
            <a:spLocks/>
          </p:cNvSpPr>
          <p:nvPr/>
        </p:nvSpPr>
        <p:spPr>
          <a:xfrm>
            <a:off x="838200" y="1080189"/>
            <a:ext cx="10515600" cy="513680"/>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algn="l" rtl="0"/>
            <a:r>
              <a:rPr lang="en-US" sz="3200" dirty="0">
                <a:solidFill>
                  <a:srgbClr val="74B5E4"/>
                </a:solidFill>
                <a:latin typeface="Calibri Light" panose="020F0302020204030204" pitchFamily="34" charset="0"/>
              </a:rPr>
              <a:t>Factor Models: What is a ‘Factor’	 </a:t>
            </a:r>
            <a:endParaRPr lang="en-US" sz="3200" b="0" i="0" u="none" strike="noStrike" baseline="0" dirty="0">
              <a:solidFill>
                <a:srgbClr val="74B5E4"/>
              </a:solidFill>
              <a:latin typeface="Calibri Light" panose="020F0302020204030204" pitchFamily="34" charset="0"/>
            </a:endParaRPr>
          </a:p>
        </p:txBody>
      </p:sp>
    </p:spTree>
    <p:extLst>
      <p:ext uri="{BB962C8B-B14F-4D97-AF65-F5344CB8AC3E}">
        <p14:creationId xmlns:p14="http://schemas.microsoft.com/office/powerpoint/2010/main" val="2675191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820862"/>
            <a:ext cx="10515600" cy="4351338"/>
          </a:xfrm>
        </p:spPr>
        <p:txBody>
          <a:bodyPr>
            <a:normAutofit/>
          </a:bodyPr>
          <a:lstStyle/>
          <a:p>
            <a:r>
              <a:rPr lang="en-US" dirty="0"/>
              <a:t>Actual factor models use specific factor values to pick investments</a:t>
            </a:r>
          </a:p>
          <a:p>
            <a:pPr lvl="1"/>
            <a:r>
              <a:rPr lang="en-US" dirty="0"/>
              <a:t>e.g. a higher 'momentum factor score' for stock X implies it is a better investment</a:t>
            </a:r>
          </a:p>
          <a:p>
            <a:r>
              <a:rPr lang="en-US" dirty="0"/>
              <a:t>There are a few ways to come up with the factor scores themselves</a:t>
            </a:r>
          </a:p>
          <a:p>
            <a:pPr lvl="1"/>
            <a:r>
              <a:rPr lang="en-US" dirty="0"/>
              <a:t>One metric for each factor, e.g. EV/EBITDA -&gt; Profitability</a:t>
            </a:r>
          </a:p>
          <a:p>
            <a:pPr lvl="1"/>
            <a:r>
              <a:rPr lang="en-US" dirty="0"/>
              <a:t>Multiple metrics + dimensionality reduction </a:t>
            </a:r>
          </a:p>
          <a:p>
            <a:r>
              <a:rPr lang="en-US" dirty="0"/>
              <a:t>As well as a few ways to select assets based on the factor scores</a:t>
            </a:r>
          </a:p>
          <a:p>
            <a:pPr lvl="1"/>
            <a:r>
              <a:rPr lang="en-US" dirty="0"/>
              <a:t>Weighing factors &amp; ranking among them</a:t>
            </a:r>
          </a:p>
          <a:p>
            <a:pPr lvl="2"/>
            <a:r>
              <a:rPr lang="en-US" dirty="0"/>
              <a:t>Long top basket, short bottom basket</a:t>
            </a:r>
          </a:p>
          <a:p>
            <a:pPr lvl="1"/>
            <a:r>
              <a:rPr lang="en-US" dirty="0"/>
              <a:t>Forecasting returns based on factors</a:t>
            </a:r>
          </a:p>
          <a:p>
            <a:pPr marL="914400" lvl="2" indent="0">
              <a:buNone/>
            </a:pPr>
            <a:endParaRPr lang="en-US" dirty="0"/>
          </a:p>
          <a:p>
            <a:endParaRPr lang="en-US" dirty="0"/>
          </a:p>
          <a:p>
            <a:pPr lvl="1"/>
            <a:endParaRPr lang="en-US" dirty="0"/>
          </a:p>
          <a:p>
            <a:pPr marL="457200" lvl="1" indent="0">
              <a:buNone/>
            </a:pPr>
            <a:endParaRPr lang="en-US" dirty="0"/>
          </a:p>
        </p:txBody>
      </p:sp>
      <p:sp>
        <p:nvSpPr>
          <p:cNvPr id="3" name="Title 2"/>
          <p:cNvSpPr>
            <a:spLocks noGrp="1"/>
          </p:cNvSpPr>
          <p:nvPr>
            <p:ph type="title"/>
          </p:nvPr>
        </p:nvSpPr>
        <p:spPr/>
        <p:txBody>
          <a:bodyPr/>
          <a:lstStyle/>
          <a:p>
            <a:r>
              <a:rPr lang="en-US" dirty="0"/>
              <a:t>Quant Investing</a:t>
            </a:r>
          </a:p>
        </p:txBody>
      </p:sp>
      <p:sp>
        <p:nvSpPr>
          <p:cNvPr id="4" name="Title 1"/>
          <p:cNvSpPr txBox="1">
            <a:spLocks/>
          </p:cNvSpPr>
          <p:nvPr/>
        </p:nvSpPr>
        <p:spPr>
          <a:xfrm>
            <a:off x="838200" y="1080189"/>
            <a:ext cx="10515600" cy="513680"/>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algn="l" rtl="0"/>
            <a:r>
              <a:rPr lang="en-US" sz="3200" dirty="0">
                <a:solidFill>
                  <a:srgbClr val="74B5E4"/>
                </a:solidFill>
                <a:latin typeface="Calibri Light" panose="020F0302020204030204" pitchFamily="34" charset="0"/>
              </a:rPr>
              <a:t>Factor Modeling	 </a:t>
            </a:r>
            <a:endParaRPr lang="en-US" sz="3200" b="0" i="0" u="none" strike="noStrike" baseline="0" dirty="0">
              <a:solidFill>
                <a:srgbClr val="74B5E4"/>
              </a:solidFill>
              <a:latin typeface="Calibri Light" panose="020F0302020204030204" pitchFamily="34" charset="0"/>
            </a:endParaRPr>
          </a:p>
        </p:txBody>
      </p:sp>
    </p:spTree>
    <p:extLst>
      <p:ext uri="{BB962C8B-B14F-4D97-AF65-F5344CB8AC3E}">
        <p14:creationId xmlns:p14="http://schemas.microsoft.com/office/powerpoint/2010/main" val="1184114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838200" y="365126"/>
            <a:ext cx="10515600" cy="699881"/>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lang="en-US" sz="4000" kern="1200" smtClean="0">
                <a:solidFill>
                  <a:srgbClr val="002060"/>
                </a:solidFill>
                <a:effectLst/>
                <a:latin typeface="+mj-lt"/>
                <a:ea typeface="+mj-ea"/>
                <a:cs typeface="+mj-cs"/>
              </a:defRPr>
            </a:lvl1pPr>
          </a:lstStyle>
          <a:p>
            <a:r>
              <a:rPr lang="en-US" dirty="0"/>
              <a:t>Quant Investing</a:t>
            </a:r>
          </a:p>
        </p:txBody>
      </p:sp>
      <p:sp>
        <p:nvSpPr>
          <p:cNvPr id="2" name="Content Placeholder 1"/>
          <p:cNvSpPr>
            <a:spLocks noGrp="1"/>
          </p:cNvSpPr>
          <p:nvPr>
            <p:ph idx="1"/>
          </p:nvPr>
        </p:nvSpPr>
        <p:spPr/>
        <p:txBody>
          <a:bodyPr/>
          <a:lstStyle/>
          <a:p>
            <a:r>
              <a:rPr lang="en-US" dirty="0"/>
              <a:t>Rank the stocks </a:t>
            </a:r>
            <a:r>
              <a:rPr lang="en-US" i="1" dirty="0">
                <a:latin typeface="Baskerville Old Face" panose="02020602080505020303" pitchFamily="18" charset="0"/>
              </a:rPr>
              <a:t>s</a:t>
            </a:r>
            <a:r>
              <a:rPr lang="en-US" dirty="0"/>
              <a:t> based on the sum of their scores in each factor</a:t>
            </a:r>
          </a:p>
          <a:p>
            <a:endParaRPr lang="en-US" dirty="0"/>
          </a:p>
          <a:p>
            <a:endParaRPr lang="en-US" dirty="0"/>
          </a:p>
          <a:p>
            <a:endParaRPr lang="en-US" dirty="0"/>
          </a:p>
          <a:p>
            <a:endParaRPr lang="en-US" dirty="0"/>
          </a:p>
          <a:p>
            <a:endParaRPr lang="en-US" dirty="0"/>
          </a:p>
          <a:p>
            <a:endParaRPr lang="en-US" dirty="0"/>
          </a:p>
          <a:p>
            <a:r>
              <a:rPr lang="en-US" dirty="0"/>
              <a:t>Then long the 20 highest-ranked stocks, short the 20 lowest-ranked  </a:t>
            </a:r>
          </a:p>
        </p:txBody>
      </p:sp>
      <p:sp>
        <p:nvSpPr>
          <p:cNvPr id="5" name="Title 1"/>
          <p:cNvSpPr txBox="1">
            <a:spLocks/>
          </p:cNvSpPr>
          <p:nvPr/>
        </p:nvSpPr>
        <p:spPr>
          <a:xfrm>
            <a:off x="838200" y="1080189"/>
            <a:ext cx="10515600" cy="513680"/>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algn="l" rtl="0"/>
            <a:r>
              <a:rPr lang="en-US" sz="3200" dirty="0">
                <a:solidFill>
                  <a:srgbClr val="74B5E4"/>
                </a:solidFill>
                <a:latin typeface="Calibri Light" panose="020F0302020204030204" pitchFamily="34" charset="0"/>
              </a:rPr>
              <a:t>Factor Modeling – ranking method example	 </a:t>
            </a:r>
            <a:endParaRPr lang="en-US" sz="3200" b="0" i="0" u="none" strike="noStrike" baseline="0" dirty="0">
              <a:solidFill>
                <a:srgbClr val="74B5E4"/>
              </a:solidFill>
              <a:latin typeface="Calibri Light" panose="020F0302020204030204" pitchFamily="34" charset="0"/>
            </a:endParaRPr>
          </a:p>
        </p:txBody>
      </p:sp>
      <p:pic>
        <p:nvPicPr>
          <p:cNvPr id="6" name="Picture 5"/>
          <p:cNvPicPr>
            <a:picLocks noChangeAspect="1"/>
          </p:cNvPicPr>
          <p:nvPr/>
        </p:nvPicPr>
        <p:blipFill>
          <a:blip r:embed="rId2"/>
          <a:stretch>
            <a:fillRect/>
          </a:stretch>
        </p:blipFill>
        <p:spPr>
          <a:xfrm>
            <a:off x="1981200" y="2649283"/>
            <a:ext cx="8043672" cy="2303717"/>
          </a:xfrm>
          <a:prstGeom prst="rect">
            <a:avLst/>
          </a:prstGeom>
        </p:spPr>
      </p:pic>
    </p:spTree>
    <p:extLst>
      <p:ext uri="{BB962C8B-B14F-4D97-AF65-F5344CB8AC3E}">
        <p14:creationId xmlns:p14="http://schemas.microsoft.com/office/powerpoint/2010/main" val="1905445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8575" y="1897062"/>
            <a:ext cx="10515600" cy="4351338"/>
          </a:xfrm>
        </p:spPr>
        <p:txBody>
          <a:bodyPr>
            <a:normAutofit/>
          </a:bodyPr>
          <a:lstStyle/>
          <a:p>
            <a:r>
              <a:rPr lang="en-US" dirty="0"/>
              <a:t>Selling volatility can be done at a market level through products like VIX futures or calls/puts on indices, as well as for individual equities. Both strategies are lucrative in the long run but may suffer sharp drawdowns in the short term. </a:t>
            </a:r>
          </a:p>
          <a:p>
            <a:pPr marL="0" indent="0">
              <a:buNone/>
            </a:pPr>
            <a:endParaRPr lang="en-US" dirty="0"/>
          </a:p>
          <a:p>
            <a:r>
              <a:rPr lang="en-US" dirty="0"/>
              <a:t>Back-testing helps manage risk levels and optimize for ideal situations to enter the trade. </a:t>
            </a:r>
            <a:br>
              <a:rPr lang="en-US" dirty="0"/>
            </a:br>
            <a:endParaRPr lang="en-US" dirty="0"/>
          </a:p>
          <a:p>
            <a:r>
              <a:rPr lang="en-US" dirty="0"/>
              <a:t>Options pricing, through a proprietary volatility model, combined with a low latency trading system is another common quant strategy  </a:t>
            </a:r>
          </a:p>
          <a:p>
            <a:pPr marL="0" indent="0">
              <a:buNone/>
            </a:pPr>
            <a:endParaRPr lang="en-US" dirty="0"/>
          </a:p>
        </p:txBody>
      </p:sp>
      <p:sp>
        <p:nvSpPr>
          <p:cNvPr id="3" name="Title 2"/>
          <p:cNvSpPr>
            <a:spLocks noGrp="1"/>
          </p:cNvSpPr>
          <p:nvPr>
            <p:ph type="title"/>
          </p:nvPr>
        </p:nvSpPr>
        <p:spPr/>
        <p:txBody>
          <a:bodyPr/>
          <a:lstStyle/>
          <a:p>
            <a:r>
              <a:rPr lang="en-US" dirty="0"/>
              <a:t>Quant Investing</a:t>
            </a:r>
          </a:p>
        </p:txBody>
      </p:sp>
      <p:sp>
        <p:nvSpPr>
          <p:cNvPr id="4" name="Title 1"/>
          <p:cNvSpPr txBox="1">
            <a:spLocks/>
          </p:cNvSpPr>
          <p:nvPr/>
        </p:nvSpPr>
        <p:spPr>
          <a:xfrm>
            <a:off x="838200" y="1080189"/>
            <a:ext cx="10515600" cy="513680"/>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algn="l" rtl="0"/>
            <a:r>
              <a:rPr lang="en-US" sz="3200" dirty="0">
                <a:solidFill>
                  <a:srgbClr val="74B5E4"/>
                </a:solidFill>
                <a:latin typeface="Calibri Light" panose="020F0302020204030204" pitchFamily="34" charset="0"/>
              </a:rPr>
              <a:t>Volatility Trading	 </a:t>
            </a:r>
            <a:endParaRPr lang="en-US" sz="3200" b="0" i="0" u="none" strike="noStrike" baseline="0" dirty="0">
              <a:solidFill>
                <a:srgbClr val="74B5E4"/>
              </a:solidFill>
              <a:latin typeface="Calibri Light" panose="020F0302020204030204" pitchFamily="34" charset="0"/>
            </a:endParaRPr>
          </a:p>
        </p:txBody>
      </p:sp>
    </p:spTree>
    <p:extLst>
      <p:ext uri="{BB962C8B-B14F-4D97-AF65-F5344CB8AC3E}">
        <p14:creationId xmlns:p14="http://schemas.microsoft.com/office/powerpoint/2010/main" val="1341491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14350" indent="-514350">
              <a:buFont typeface="+mj-lt"/>
              <a:buAutoNum type="arabicPeriod"/>
            </a:pPr>
            <a:r>
              <a:rPr lang="en-US" dirty="0"/>
              <a:t>Brainstorm ideas by looking at past research and analyzing data</a:t>
            </a:r>
          </a:p>
          <a:p>
            <a:pPr marL="514350" indent="-514350">
              <a:buFont typeface="+mj-lt"/>
              <a:buAutoNum type="arabicPeriod"/>
            </a:pPr>
            <a:r>
              <a:rPr lang="en-US" dirty="0"/>
              <a:t>Build models / strategies for these ideas</a:t>
            </a:r>
          </a:p>
          <a:p>
            <a:pPr marL="514350" indent="-514350">
              <a:buFont typeface="+mj-lt"/>
              <a:buAutoNum type="arabicPeriod"/>
            </a:pPr>
            <a:r>
              <a:rPr lang="en-US" dirty="0" err="1"/>
              <a:t>Backtest</a:t>
            </a:r>
            <a:r>
              <a:rPr lang="en-US" dirty="0"/>
              <a:t> the strategies and assess performance</a:t>
            </a:r>
          </a:p>
          <a:p>
            <a:pPr marL="514350" indent="-514350">
              <a:buFont typeface="+mj-lt"/>
              <a:buAutoNum type="arabicPeriod"/>
            </a:pPr>
            <a:r>
              <a:rPr lang="en-US" dirty="0"/>
              <a:t>Apply novel techniques to optimize / improve strategies, then repeat 3</a:t>
            </a:r>
          </a:p>
          <a:p>
            <a:pPr marL="514350" indent="-514350">
              <a:buFont typeface="+mj-lt"/>
              <a:buAutoNum type="arabicPeriod"/>
            </a:pPr>
            <a:r>
              <a:rPr lang="en-US" dirty="0"/>
              <a:t>If strategy performs well, start trading it ‘forward’</a:t>
            </a:r>
          </a:p>
          <a:p>
            <a:pPr marL="0" indent="0">
              <a:buNone/>
            </a:pPr>
            <a:endParaRPr lang="en-US" dirty="0"/>
          </a:p>
          <a:p>
            <a:pPr lvl="1"/>
            <a:endParaRPr lang="en-US" dirty="0"/>
          </a:p>
          <a:p>
            <a:pPr marL="457200" lvl="1" indent="0">
              <a:buNone/>
            </a:pPr>
            <a:endParaRPr lang="en-US" dirty="0"/>
          </a:p>
        </p:txBody>
      </p:sp>
      <p:sp>
        <p:nvSpPr>
          <p:cNvPr id="3" name="Title 2"/>
          <p:cNvSpPr>
            <a:spLocks noGrp="1"/>
          </p:cNvSpPr>
          <p:nvPr>
            <p:ph type="title"/>
          </p:nvPr>
        </p:nvSpPr>
        <p:spPr/>
        <p:txBody>
          <a:bodyPr/>
          <a:lstStyle/>
          <a:p>
            <a:r>
              <a:rPr lang="en-US" dirty="0"/>
              <a:t>Quant Investing</a:t>
            </a:r>
          </a:p>
        </p:txBody>
      </p:sp>
      <p:sp>
        <p:nvSpPr>
          <p:cNvPr id="4" name="Title 1"/>
          <p:cNvSpPr txBox="1">
            <a:spLocks/>
          </p:cNvSpPr>
          <p:nvPr/>
        </p:nvSpPr>
        <p:spPr>
          <a:xfrm>
            <a:off x="838200" y="1080189"/>
            <a:ext cx="10515600" cy="513680"/>
          </a:xfrm>
          <a:prstGeom prst="rect">
            <a:avLst/>
          </a:prstGeom>
          <a:ln>
            <a:no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algn="l" rtl="0"/>
            <a:r>
              <a:rPr lang="en-US" sz="3200" dirty="0">
                <a:solidFill>
                  <a:srgbClr val="74B5E4"/>
                </a:solidFill>
                <a:latin typeface="Calibri Light" panose="020F0302020204030204" pitchFamily="34" charset="0"/>
              </a:rPr>
              <a:t>Steps of the Process	 </a:t>
            </a:r>
            <a:endParaRPr lang="en-US" sz="3200" b="0" i="0" u="none" strike="noStrike" baseline="0" dirty="0">
              <a:solidFill>
                <a:srgbClr val="74B5E4"/>
              </a:solidFill>
              <a:latin typeface="Calibri Light" panose="020F0302020204030204" pitchFamily="34" charset="0"/>
            </a:endParaRPr>
          </a:p>
        </p:txBody>
      </p:sp>
    </p:spTree>
    <p:extLst>
      <p:ext uri="{BB962C8B-B14F-4D97-AF65-F5344CB8AC3E}">
        <p14:creationId xmlns:p14="http://schemas.microsoft.com/office/powerpoint/2010/main" val="10788269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837</Words>
  <Application>Microsoft Macintosh PowerPoint</Application>
  <PresentationFormat>Widescreen</PresentationFormat>
  <Paragraphs>135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Baskerville Old Face</vt:lpstr>
      <vt:lpstr>Calibri</vt:lpstr>
      <vt:lpstr>Calibri Light</vt:lpstr>
      <vt:lpstr>Wingdings</vt:lpstr>
      <vt:lpstr>Office Theme</vt:lpstr>
      <vt:lpstr>Intro to Quant Investing </vt:lpstr>
      <vt:lpstr>Quant Investing</vt:lpstr>
      <vt:lpstr>Quant Investing</vt:lpstr>
      <vt:lpstr>Quant Investing</vt:lpstr>
      <vt:lpstr>Quant Investing</vt:lpstr>
      <vt:lpstr>Quant Investing</vt:lpstr>
      <vt:lpstr>PowerPoint Presentation</vt:lpstr>
      <vt:lpstr>Quant Investing</vt:lpstr>
      <vt:lpstr>Quant Investing</vt:lpstr>
      <vt:lpstr>Quant Investing</vt:lpstr>
      <vt:lpstr>Quant Investing</vt:lpstr>
      <vt:lpstr>Quant Investing</vt:lpstr>
      <vt:lpstr>Quant Investing</vt:lpstr>
      <vt:lpstr>Quant Investing</vt:lpstr>
      <vt:lpstr>Quant Investing</vt:lpstr>
    </vt:vector>
  </TitlesOfParts>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Quant Investing</dc:title>
  <dc:creator>Mohan, Akaash</dc:creator>
  <cp:lastModifiedBy>Justin Kim</cp:lastModifiedBy>
  <cp:revision>40</cp:revision>
  <dcterms:modified xsi:type="dcterms:W3CDTF">2018-10-23T18:13:24Z</dcterms:modified>
</cp:coreProperties>
</file>