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57" r:id="rId4"/>
    <p:sldId id="276" r:id="rId5"/>
    <p:sldId id="273" r:id="rId6"/>
    <p:sldId id="263" r:id="rId7"/>
    <p:sldId id="264" r:id="rId8"/>
    <p:sldId id="277" r:id="rId9"/>
    <p:sldId id="267" r:id="rId10"/>
    <p:sldId id="269" r:id="rId11"/>
    <p:sldId id="268" r:id="rId12"/>
    <p:sldId id="270" r:id="rId13"/>
    <p:sldId id="272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/>
    <p:restoredTop sz="94599"/>
  </p:normalViewPr>
  <p:slideViewPr>
    <p:cSldViewPr snapToGrid="0" snapToObjects="1">
      <p:cViewPr>
        <p:scale>
          <a:sx n="90" d="100"/>
          <a:sy n="90" d="100"/>
        </p:scale>
        <p:origin x="30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14F4B-A631-1D4E-A63F-C854C93178C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86591-221A-B448-AA5C-93D21D8FF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1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0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6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7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4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1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1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D664-5488-8048-AE5D-7D1A9C6C23C5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D1C76-AD64-654B-AEDF-085721EC1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5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Macro Investing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Meeting: 10/16/2018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32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Economic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PMI (Purchasing Manager’s Index)</a:t>
            </a:r>
          </a:p>
          <a:p>
            <a:r>
              <a:rPr lang="en-US" dirty="0" smtClean="0"/>
              <a:t>GDP Growth</a:t>
            </a:r>
          </a:p>
          <a:p>
            <a:r>
              <a:rPr lang="en-US" dirty="0" smtClean="0"/>
              <a:t>Central bank interest rates</a:t>
            </a:r>
          </a:p>
          <a:p>
            <a:r>
              <a:rPr lang="en-US" dirty="0" smtClean="0"/>
              <a:t>Political uncertainty </a:t>
            </a:r>
          </a:p>
          <a:p>
            <a:r>
              <a:rPr lang="en-US" dirty="0" smtClean="0"/>
              <a:t>Major industries’ cyclicality</a:t>
            </a:r>
          </a:p>
          <a:p>
            <a:r>
              <a:rPr lang="en-US" dirty="0" smtClean="0"/>
              <a:t>‘Dr. Copper’</a:t>
            </a:r>
          </a:p>
          <a:p>
            <a:r>
              <a:rPr lang="en-US" dirty="0" smtClean="0"/>
              <a:t>Foreign investment</a:t>
            </a:r>
          </a:p>
          <a:p>
            <a:r>
              <a:rPr lang="en-US" dirty="0" smtClean="0"/>
              <a:t>Interest rates set by the central bank</a:t>
            </a:r>
          </a:p>
          <a:p>
            <a:r>
              <a:rPr lang="en-US" dirty="0" smtClean="0"/>
              <a:t>Crude prices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523" y="2028824"/>
            <a:ext cx="4601690" cy="306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Country-specific Trade Idea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Currencies (JPY/USD, GBP/EUR) </a:t>
            </a:r>
          </a:p>
          <a:p>
            <a:r>
              <a:rPr lang="en-US" dirty="0" smtClean="0"/>
              <a:t>Government Bonds (Government-backed debt)</a:t>
            </a:r>
          </a:p>
          <a:p>
            <a:r>
              <a:rPr lang="en-US" dirty="0" smtClean="0"/>
              <a:t>CDS (Credit Derivative Swaps),</a:t>
            </a:r>
            <a:r>
              <a:rPr lang="en-US" dirty="0"/>
              <a:t> </a:t>
            </a:r>
            <a:r>
              <a:rPr lang="en-US" dirty="0" smtClean="0"/>
              <a:t>think of them as ‘</a:t>
            </a:r>
            <a:r>
              <a:rPr lang="en-US" dirty="0" smtClean="0"/>
              <a:t>insurance’</a:t>
            </a:r>
          </a:p>
          <a:p>
            <a:r>
              <a:rPr lang="en-US" dirty="0" smtClean="0"/>
              <a:t>ETFs</a:t>
            </a:r>
          </a:p>
          <a:p>
            <a:r>
              <a:rPr lang="en-US" dirty="0" smtClean="0"/>
              <a:t>Equities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Exercise: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How does the </a:t>
            </a:r>
            <a:r>
              <a:rPr lang="en-US" sz="2600" dirty="0"/>
              <a:t>A</a:t>
            </a:r>
            <a:r>
              <a:rPr lang="en-US" sz="2600" dirty="0" smtClean="0"/>
              <a:t>merican economy affect other economies? What are the effects of the trade war between the United States and China? How could you trade this? 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8" y="2602194"/>
            <a:ext cx="5693252" cy="355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0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Exercise: How does rising US interest rates affect the global economy?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rates affect supply and demand of money  </a:t>
            </a:r>
          </a:p>
          <a:p>
            <a:r>
              <a:rPr lang="en-US" dirty="0" smtClean="0"/>
              <a:t>Affects the pricing of currency </a:t>
            </a:r>
          </a:p>
          <a:p>
            <a:r>
              <a:rPr lang="en-US" dirty="0" smtClean="0"/>
              <a:t>What if a country or company has a lot US-denominated debt and the US raises interest rates?</a:t>
            </a:r>
          </a:p>
          <a:p>
            <a:r>
              <a:rPr lang="en-US" dirty="0" smtClean="0"/>
              <a:t>What if a country is a net exporter to the United States? </a:t>
            </a:r>
          </a:p>
        </p:txBody>
      </p:sp>
    </p:spTree>
    <p:extLst>
      <p:ext uri="{BB962C8B-B14F-4D97-AF65-F5344CB8AC3E}">
        <p14:creationId xmlns:p14="http://schemas.microsoft.com/office/powerpoint/2010/main" val="489297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as a Screener for Value Ideas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96" y="1617953"/>
            <a:ext cx="6700232" cy="46529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22928" y="1850354"/>
            <a:ext cx="4600429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Russell 2000 growth outpaced S&amp;P 500 beyond historical average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 Low interest rate environment led many companies to lever up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Trade war led initial bullish sentiment on small caps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Screen for small-cap, high-leverage companies excluding financials, tech. etc.  </a:t>
            </a:r>
          </a:p>
          <a:p>
            <a:pPr marL="285750" indent="-285750">
              <a:buFont typeface="Arial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4357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97193" cy="4351338"/>
          </a:xfrm>
        </p:spPr>
        <p:txBody>
          <a:bodyPr/>
          <a:lstStyle/>
          <a:p>
            <a:r>
              <a:rPr lang="en-US" dirty="0" smtClean="0"/>
              <a:t>What is Macro Investing?</a:t>
            </a:r>
          </a:p>
          <a:p>
            <a:r>
              <a:rPr lang="en-US" dirty="0" smtClean="0"/>
              <a:t>How to think Macro</a:t>
            </a:r>
          </a:p>
          <a:p>
            <a:r>
              <a:rPr lang="en-US" dirty="0" smtClean="0"/>
              <a:t>Why a Macro-oriented perspective can be valuable no matter the kind of investing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517" y="1690688"/>
            <a:ext cx="5342159" cy="35578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Macro Investing?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4826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Betting on global trends across asset classes</a:t>
            </a:r>
          </a:p>
          <a:p>
            <a:r>
              <a:rPr lang="en-US" dirty="0" smtClean="0"/>
              <a:t>Top-down approach </a:t>
            </a:r>
          </a:p>
          <a:p>
            <a:r>
              <a:rPr lang="en-US" dirty="0"/>
              <a:t>P</a:t>
            </a:r>
            <a:r>
              <a:rPr lang="en-US" dirty="0" smtClean="0"/>
              <a:t>olitical and economic analysis </a:t>
            </a:r>
          </a:p>
          <a:p>
            <a:r>
              <a:rPr lang="en-US" dirty="0" smtClean="0"/>
              <a:t>Watching for breakdowns in correlation or economic principles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463" y="1740134"/>
            <a:ext cx="5542587" cy="400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5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Investing v. Fundamental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177463" cy="4351338"/>
          </a:xfrm>
        </p:spPr>
        <p:txBody>
          <a:bodyPr/>
          <a:lstStyle/>
          <a:p>
            <a:r>
              <a:rPr lang="en-US" dirty="0" smtClean="0"/>
              <a:t>Harder to capture long-term idiosyncratic value in comparison with equity value investing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202" y="2702066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5964" y="2702735"/>
            <a:ext cx="65865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Macro investing requires building an understanding of how global markets are economic and politically interrelated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Why? Because everything in the world is interrelated, impossible to operate on an isolated thesis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How to do this? Where to begin?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222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Exercise: Gold as a safe haven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263" y="4985585"/>
            <a:ext cx="10920269" cy="124777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</a:t>
            </a:r>
            <a:r>
              <a:rPr lang="is-IS" dirty="0" smtClean="0"/>
              <a:t>….</a:t>
            </a:r>
            <a:r>
              <a:rPr lang="en-US" dirty="0" smtClean="0"/>
              <a:t>What can induce fear in the markets? And what can do the opposite, and increase appetite for risk?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04" y="2037243"/>
            <a:ext cx="4724399" cy="30647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350" y="1681163"/>
            <a:ext cx="636205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Gold is considered the ‘safe flight’ asset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 smtClean="0"/>
              <a:t>Fear in the market -&gt; people pull money out of ‘riskier’ assets like equities and invest into gold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 smtClean="0"/>
              <a:t>Belief is that gold is a long-term storage of value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 smtClean="0"/>
              <a:t>Investing into gold means investing into a ’risk-off’ mentality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The Japanese yen is a similar ‘safe haven’</a:t>
            </a:r>
          </a:p>
        </p:txBody>
      </p:sp>
    </p:spTree>
    <p:extLst>
      <p:ext uri="{BB962C8B-B14F-4D97-AF65-F5344CB8AC3E}">
        <p14:creationId xmlns:p14="http://schemas.microsoft.com/office/powerpoint/2010/main" val="167404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Understand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402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What drives the economy? </a:t>
            </a:r>
          </a:p>
          <a:p>
            <a:endParaRPr lang="en-US" sz="2600" dirty="0" smtClean="0"/>
          </a:p>
          <a:p>
            <a:r>
              <a:rPr lang="en-US" sz="2600" dirty="0" smtClean="0"/>
              <a:t>Indicators of economic cycles </a:t>
            </a:r>
          </a:p>
          <a:p>
            <a:r>
              <a:rPr lang="en-US" sz="2600" dirty="0" smtClean="0"/>
              <a:t>Effects of central bank policy and rates </a:t>
            </a:r>
          </a:p>
          <a:p>
            <a:r>
              <a:rPr lang="en-US" sz="2600" dirty="0" smtClean="0"/>
              <a:t>Supply and demand principles</a:t>
            </a:r>
          </a:p>
          <a:p>
            <a:r>
              <a:rPr lang="en-US" sz="2600" dirty="0" smtClean="0"/>
              <a:t>Global industry, major buyers and sellers </a:t>
            </a:r>
          </a:p>
          <a:p>
            <a:r>
              <a:rPr lang="en-US" sz="2600" dirty="0" smtClean="0"/>
              <a:t>Country’s major trading partners, exports </a:t>
            </a:r>
          </a:p>
          <a:p>
            <a:r>
              <a:rPr lang="en-US" sz="2600" dirty="0" smtClean="0"/>
              <a:t>Dominant economic players such as US and China </a:t>
            </a:r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303" y="1945715"/>
            <a:ext cx="4504831" cy="300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6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Macro: Some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current state of the global </a:t>
            </a:r>
            <a:r>
              <a:rPr lang="en-US" smtClean="0"/>
              <a:t>economy?</a:t>
            </a:r>
            <a:endParaRPr lang="en-US" dirty="0" smtClean="0"/>
          </a:p>
          <a:p>
            <a:r>
              <a:rPr lang="en-US" dirty="0" smtClean="0"/>
              <a:t>What is a particular country’s economy being driven by? </a:t>
            </a:r>
          </a:p>
          <a:p>
            <a:r>
              <a:rPr lang="en-US" dirty="0" smtClean="0"/>
              <a:t>What about new or cyclical trends in global industries? </a:t>
            </a:r>
          </a:p>
          <a:p>
            <a:r>
              <a:rPr lang="en-US" dirty="0" smtClean="0"/>
              <a:t>Emerging markets?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1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Exercise: What’s going on in the world right now?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11278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1" y="2025884"/>
            <a:ext cx="5542587" cy="400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2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76825" cy="4351338"/>
          </a:xfrm>
        </p:spPr>
        <p:txBody>
          <a:bodyPr/>
          <a:lstStyle/>
          <a:p>
            <a:r>
              <a:rPr lang="en-US" dirty="0" smtClean="0"/>
              <a:t>Political elections</a:t>
            </a:r>
          </a:p>
          <a:p>
            <a:r>
              <a:rPr lang="en-US" dirty="0" smtClean="0"/>
              <a:t>Major trading partners</a:t>
            </a:r>
          </a:p>
          <a:p>
            <a:r>
              <a:rPr lang="en-US" dirty="0" smtClean="0"/>
              <a:t>Major exports and imports (commodities/industry)</a:t>
            </a:r>
          </a:p>
          <a:p>
            <a:r>
              <a:rPr lang="en-US" dirty="0" smtClean="0"/>
              <a:t>Central bank action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…</a:t>
            </a:r>
            <a:r>
              <a:rPr lang="en-US" dirty="0" smtClean="0"/>
              <a:t>Any country with an upcoming major political election?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58" y="5838172"/>
            <a:ext cx="2274410" cy="731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32" y="1825625"/>
            <a:ext cx="5675622" cy="376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536</Words>
  <Application>Microsoft Macintosh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Arial</vt:lpstr>
      <vt:lpstr>Office Theme</vt:lpstr>
      <vt:lpstr>Intro to Macro Investing</vt:lpstr>
      <vt:lpstr>The Agenda</vt:lpstr>
      <vt:lpstr>What is Macro Investing?</vt:lpstr>
      <vt:lpstr>Macro Investing v. Fundamental Equity</vt:lpstr>
      <vt:lpstr>Thought Exercise: Gold as a safe haven</vt:lpstr>
      <vt:lpstr>Things to Understand </vt:lpstr>
      <vt:lpstr>Thinking Macro: Some Questions</vt:lpstr>
      <vt:lpstr>Thought Exercise: What’s going on in the world right now?</vt:lpstr>
      <vt:lpstr>Country Framework </vt:lpstr>
      <vt:lpstr>Some Economic Indicators</vt:lpstr>
      <vt:lpstr>Country-specific Trade Idea Expressions</vt:lpstr>
      <vt:lpstr>Thought Exercise: </vt:lpstr>
      <vt:lpstr>Thought Exercise: How does rising US interest rates affect the global economy?</vt:lpstr>
      <vt:lpstr>Macro as a Screener for Value Ideas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Macro Investing</dc:title>
  <dc:creator>Kate Yeh</dc:creator>
  <cp:lastModifiedBy>Kate Yeh</cp:lastModifiedBy>
  <cp:revision>16</cp:revision>
  <dcterms:created xsi:type="dcterms:W3CDTF">2018-10-15T00:20:22Z</dcterms:created>
  <dcterms:modified xsi:type="dcterms:W3CDTF">2018-10-16T01:49:43Z</dcterms:modified>
</cp:coreProperties>
</file>