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2" r:id="rId3"/>
    <p:sldId id="335" r:id="rId4"/>
    <p:sldId id="318" r:id="rId5"/>
    <p:sldId id="344" r:id="rId6"/>
    <p:sldId id="342" r:id="rId7"/>
    <p:sldId id="349" r:id="rId8"/>
    <p:sldId id="352" r:id="rId9"/>
    <p:sldId id="353" r:id="rId10"/>
    <p:sldId id="350" r:id="rId11"/>
    <p:sldId id="354" r:id="rId12"/>
    <p:sldId id="343" r:id="rId13"/>
    <p:sldId id="355" r:id="rId14"/>
    <p:sldId id="346" r:id="rId15"/>
    <p:sldId id="34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8" autoAdjust="0"/>
    <p:restoredTop sz="92093" autoAdjust="0"/>
  </p:normalViewPr>
  <p:slideViewPr>
    <p:cSldViewPr>
      <p:cViewPr varScale="1">
        <p:scale>
          <a:sx n="102" d="100"/>
          <a:sy n="102" d="100"/>
        </p:scale>
        <p:origin x="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Futures &amp; Forwards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Futures vs. Options?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815739-A9CA-614C-85A9-6143B318EF2C}"/>
              </a:ext>
            </a:extLst>
          </p:cNvPr>
          <p:cNvSpPr txBox="1">
            <a:spLocks/>
          </p:cNvSpPr>
          <p:nvPr/>
        </p:nvSpPr>
        <p:spPr>
          <a:xfrm>
            <a:off x="1981200" y="1676400"/>
            <a:ext cx="7010400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Entry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Futures: post initial margin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Options: pay / receive the option premium</a:t>
            </a:r>
          </a:p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Trading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Futures: simply exit the position by taking the offsetting position, lock in the MTM profits/losses you accumulated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Options: sell the contract in the market, or exercise early (American options)</a:t>
            </a:r>
          </a:p>
          <a:p>
            <a:r>
              <a:rPr lang="en-US" sz="2000" dirty="0">
                <a:latin typeface="Cambria Math" panose="02040503050406030204" pitchFamily="18" charset="0"/>
              </a:rPr>
              <a:t>Payoff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Futures: at delivery, the payoff is linear with respect to underlying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Options: at expiry, the payoff is asymmetric!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</a:rPr>
              <a:t>At worst, your option is worth $0 (expiring ATM or OTM)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</a:rPr>
              <a:t>At best, your option is worth a lot/infinity (expiring extremely ITM)</a:t>
            </a:r>
          </a:p>
          <a:p>
            <a:r>
              <a:rPr lang="en-US" sz="2000" dirty="0">
                <a:latin typeface="Cambria Math" panose="02040503050406030204" pitchFamily="18" charset="0"/>
              </a:rPr>
              <a:t>Settlement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Options: the </a:t>
            </a:r>
            <a:r>
              <a:rPr lang="en-US" sz="1600" b="1" u="sng" dirty="0">
                <a:latin typeface="Cambria Math" panose="02040503050406030204" pitchFamily="18" charset="0"/>
              </a:rPr>
              <a:t>right</a:t>
            </a:r>
            <a:r>
              <a:rPr lang="en-US" sz="1600" dirty="0">
                <a:latin typeface="Cambria Math" panose="02040503050406030204" pitchFamily="18" charset="0"/>
              </a:rPr>
              <a:t> to buy/sell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</a:rPr>
              <a:t>If an option expires worthless, the buyer simply ends up losing the premium they paid to enter the position</a:t>
            </a:r>
          </a:p>
          <a:p>
            <a:pPr lvl="2"/>
            <a:r>
              <a:rPr lang="en-US" sz="1600" dirty="0">
                <a:latin typeface="Cambria Math" panose="02040503050406030204" pitchFamily="18" charset="0"/>
              </a:rPr>
              <a:t>The seller does nothing and gets to keep the premium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Futures: the </a:t>
            </a:r>
            <a:r>
              <a:rPr lang="en-US" sz="1600" b="1" u="sng" dirty="0">
                <a:latin typeface="Cambria Math" panose="02040503050406030204" pitchFamily="18" charset="0"/>
              </a:rPr>
              <a:t>obligation</a:t>
            </a:r>
            <a:r>
              <a:rPr lang="en-US" sz="1600" dirty="0">
                <a:latin typeface="Cambria Math" panose="02040503050406030204" pitchFamily="18" charset="0"/>
              </a:rPr>
              <a:t> to buy/sell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806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vs. Options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C03A2-7076-064A-A500-A36390207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/>
          <a:stretch/>
        </p:blipFill>
        <p:spPr>
          <a:xfrm>
            <a:off x="2895600" y="1752600"/>
            <a:ext cx="4741505" cy="2165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1C6EA5-31A8-6C44-AF96-1A859015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18" y="4038600"/>
            <a:ext cx="4273867" cy="2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 Compared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016D3A-3C21-4E46-8C14-164EF26F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11452"/>
              </p:ext>
            </p:extLst>
          </p:nvPr>
        </p:nvGraphicFramePr>
        <p:xfrm>
          <a:off x="2552700" y="2621280"/>
          <a:ext cx="4953000" cy="288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4076806939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808739212"/>
                    </a:ext>
                  </a:extLst>
                </a:gridCol>
              </a:tblGrid>
              <a:tr h="242624">
                <a:tc>
                  <a:txBody>
                    <a:bodyPr/>
                    <a:lstStyle/>
                    <a:p>
                      <a:r>
                        <a:rPr lang="en-US" dirty="0"/>
                        <a:t>Futures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85739"/>
                  </a:ext>
                </a:extLst>
              </a:tr>
              <a:tr h="242624">
                <a:tc>
                  <a:txBody>
                    <a:bodyPr/>
                    <a:lstStyle/>
                    <a:p>
                      <a:r>
                        <a:rPr lang="en-US" dirty="0"/>
                        <a:t>Exchange Traded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the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9673"/>
                  </a:ext>
                </a:extLst>
              </a:tr>
              <a:tr h="242624">
                <a:tc>
                  <a:txBody>
                    <a:bodyPr/>
                    <a:lstStyle/>
                    <a:p>
                      <a:r>
                        <a:rPr lang="en-US" dirty="0"/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Bespoke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60177"/>
                  </a:ext>
                </a:extLst>
              </a:tr>
              <a:tr h="418776">
                <a:tc>
                  <a:txBody>
                    <a:bodyPr/>
                    <a:lstStyle/>
                    <a:p>
                      <a:r>
                        <a:rPr lang="en-US" dirty="0"/>
                        <a:t>Actively traded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Non-transferrable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64223"/>
                  </a:ext>
                </a:extLst>
              </a:tr>
              <a:tr h="242624">
                <a:tc>
                  <a:txBody>
                    <a:bodyPr/>
                    <a:lstStyle/>
                    <a:p>
                      <a:r>
                        <a:rPr lang="en-US" dirty="0"/>
                        <a:t>No counterparty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 default risk of counterparty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67778"/>
                  </a:ext>
                </a:extLst>
              </a:tr>
              <a:tr h="242624">
                <a:tc>
                  <a:txBody>
                    <a:bodyPr/>
                    <a:lstStyle/>
                    <a:p>
                      <a:r>
                        <a:rPr lang="en-US" dirty="0"/>
                        <a:t>Marked to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and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96847"/>
                  </a:ext>
                </a:extLst>
              </a:tr>
              <a:tr h="242624">
                <a:tc>
                  <a:txBody>
                    <a:bodyPr/>
                    <a:lstStyle/>
                    <a:p>
                      <a:r>
                        <a:rPr lang="en-US" dirty="0"/>
                        <a:t>Margined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Unmargined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5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 + Standardization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F8B43-818C-0D48-8315-B3AE6A92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79" y="2476500"/>
            <a:ext cx="649464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5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Counterparty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Credit Default Risk</a:t>
            </a:r>
          </a:p>
          <a:p>
            <a:r>
              <a:rPr lang="en-US" sz="2400" dirty="0">
                <a:latin typeface="Garamond"/>
                <a:cs typeface="Garamond"/>
              </a:rPr>
              <a:t>The risk that one of the parties within a transaction may default or renege on a prior obligation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Is this generally a problem?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9BB0D-D4AB-4998-8E47-10AE416CBFCC}"/>
              </a:ext>
            </a:extLst>
          </p:cNvPr>
          <p:cNvSpPr txBox="1"/>
          <p:nvPr/>
        </p:nvSpPr>
        <p:spPr>
          <a:xfrm>
            <a:off x="21336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7C0B-A56E-49E7-94C5-33C8BFA4A1A6}"/>
              </a:ext>
            </a:extLst>
          </p:cNvPr>
          <p:cNvSpPr txBox="1"/>
          <p:nvPr/>
        </p:nvSpPr>
        <p:spPr>
          <a:xfrm>
            <a:off x="2213610" y="55436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66A79-3D5C-4DA1-A741-1F0DA4307C1C}"/>
              </a:ext>
            </a:extLst>
          </p:cNvPr>
          <p:cNvSpPr txBox="1"/>
          <p:nvPr/>
        </p:nvSpPr>
        <p:spPr>
          <a:xfrm>
            <a:off x="3691891" y="520446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9E542-C022-4340-889D-11660B6EA35F}"/>
              </a:ext>
            </a:extLst>
          </p:cNvPr>
          <p:cNvSpPr txBox="1"/>
          <p:nvPr/>
        </p:nvSpPr>
        <p:spPr>
          <a:xfrm>
            <a:off x="3722371" y="60581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8781E-2472-44FA-9269-B89FB5FAAE7D}"/>
              </a:ext>
            </a:extLst>
          </p:cNvPr>
          <p:cNvSpPr txBox="1"/>
          <p:nvPr/>
        </p:nvSpPr>
        <p:spPr>
          <a:xfrm>
            <a:off x="5105400" y="5678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Clearinghouse</a:t>
            </a:r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46A85-FBE7-4744-8559-24DE49735755}"/>
              </a:ext>
            </a:extLst>
          </p:cNvPr>
          <p:cNvCxnSpPr>
            <a:cxnSpLocks/>
          </p:cNvCxnSpPr>
          <p:nvPr/>
        </p:nvCxnSpPr>
        <p:spPr>
          <a:xfrm flipV="1">
            <a:off x="4357688" y="5913001"/>
            <a:ext cx="671512" cy="340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B70C08-9922-4DCF-A592-9DC04D83D4C8}"/>
              </a:ext>
            </a:extLst>
          </p:cNvPr>
          <p:cNvCxnSpPr>
            <a:cxnSpLocks/>
          </p:cNvCxnSpPr>
          <p:nvPr/>
        </p:nvCxnSpPr>
        <p:spPr>
          <a:xfrm flipH="1" flipV="1">
            <a:off x="4357688" y="5424101"/>
            <a:ext cx="595312" cy="410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279308-3AA0-4FA2-AA73-E40EE3209D08}"/>
              </a:ext>
            </a:extLst>
          </p:cNvPr>
          <p:cNvSpPr txBox="1"/>
          <p:nvPr/>
        </p:nvSpPr>
        <p:spPr>
          <a:xfrm>
            <a:off x="3646171" y="37763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AA656-C256-4BE3-B793-CE7CC34B9E46}"/>
              </a:ext>
            </a:extLst>
          </p:cNvPr>
          <p:cNvSpPr txBox="1"/>
          <p:nvPr/>
        </p:nvSpPr>
        <p:spPr>
          <a:xfrm>
            <a:off x="3676651" y="463007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4A7B85-65BA-416B-B76B-F89EE9B1E8E3}"/>
              </a:ext>
            </a:extLst>
          </p:cNvPr>
          <p:cNvCxnSpPr>
            <a:cxnSpLocks/>
          </p:cNvCxnSpPr>
          <p:nvPr/>
        </p:nvCxnSpPr>
        <p:spPr>
          <a:xfrm flipV="1">
            <a:off x="3886200" y="4173446"/>
            <a:ext cx="0" cy="468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0DF233-5824-4F7F-9AD0-2A471E90C13F}"/>
              </a:ext>
            </a:extLst>
          </p:cNvPr>
          <p:cNvCxnSpPr>
            <a:cxnSpLocks/>
          </p:cNvCxnSpPr>
          <p:nvPr/>
        </p:nvCxnSpPr>
        <p:spPr>
          <a:xfrm>
            <a:off x="4114800" y="4223266"/>
            <a:ext cx="0" cy="494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 Futures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1676400"/>
                <a:ext cx="7162800" cy="4724400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𝑑𝑖𝑠𝑐𝑜𝑢𝑛𝑡𝑒𝑑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𝑆𝑝𝑜𝑡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)≈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𝐹𝑜𝑟𝑤𝑎𝑟𝑑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</m:oMath>
                  </m:oMathPara>
                </a14:m>
                <a:endParaRPr lang="en-US" sz="2400" b="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1. Arbitrage Pricing (“Cost of Carry”)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𝐹𝑢𝑡𝑢𝑟𝑒𝑠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𝑃𝑟𝑖𝑐𝑒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𝑆𝑝𝑜𝑡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</m:oMath>
                </a14:m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  <a:p>
                <a:pPr marL="0" indent="0">
                  <a:buNone/>
                </a:pPr>
                <a:endParaRPr lang="en-US" sz="2400" b="1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2. Expectations Pricing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𝑆𝑝𝑜𝑡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  <a:p>
                <a:r>
                  <a:rPr lang="en-US" sz="1800" dirty="0">
                    <a:latin typeface="Garamond"/>
                    <a:cs typeface="Garamond"/>
                  </a:rPr>
                  <a:t>r = risk-free interest rate</a:t>
                </a:r>
              </a:p>
              <a:p>
                <a:r>
                  <a:rPr lang="en-US" sz="1800" dirty="0">
                    <a:latin typeface="Garamond"/>
                    <a:cs typeface="Garamond"/>
                  </a:rPr>
                  <a:t>s = storage costs</a:t>
                </a:r>
              </a:p>
              <a:p>
                <a:r>
                  <a:rPr lang="en-US" sz="1800" dirty="0">
                    <a:latin typeface="Garamond"/>
                    <a:cs typeface="Garamond"/>
                  </a:rPr>
                  <a:t>c = convenience yield</a:t>
                </a:r>
              </a:p>
              <a:p>
                <a:r>
                  <a:rPr lang="en-US" sz="1800" dirty="0">
                    <a:latin typeface="Garamond"/>
                    <a:cs typeface="Garamond"/>
                  </a:rPr>
                  <a:t>t = time of entry into futures position</a:t>
                </a:r>
              </a:p>
              <a:p>
                <a:r>
                  <a:rPr lang="en-US" sz="1800" dirty="0">
                    <a:latin typeface="Garamond"/>
                    <a:cs typeface="Garamond"/>
                  </a:rPr>
                  <a:t>T = delivery date of futures contract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7162800" cy="4724400"/>
              </a:xfrm>
              <a:prstGeom prst="rect">
                <a:avLst/>
              </a:prstGeom>
              <a:blipFill>
                <a:blip r:embed="rId2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Brainteaser!</a:t>
            </a:r>
          </a:p>
        </p:txBody>
      </p:sp>
      <p:pic>
        <p:nvPicPr>
          <p:cNvPr id="18" name="Picture 2" descr="https://scontent-lga3-1.xx.fbcdn.net/v/t1.15752-9/56262503_663332387413234_3139617515668242432_n.jpg?_nc_cat=110&amp;_nc_ht=scontent-lga3-1.xx&amp;oh=e759d6f4b713806efc0bdb458ee9365c&amp;oe=5D40FFA9">
            <a:extLst>
              <a:ext uri="{FF2B5EF4-FFF2-40B4-BE49-F238E27FC236}">
                <a16:creationId xmlns:a16="http://schemas.microsoft.com/office/drawing/2014/main" id="{43152D6B-12D9-F341-A945-21D80C0B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381098"/>
            <a:ext cx="3657600" cy="20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content-lga3-1.xx.fbcdn.net/v/t1.15752-9/56213703_404600606789668_7283040915013238784_n.jpg?_nc_cat=106&amp;_nc_ht=scontent-lga3-1.xx&amp;oh=a05d4a91e529bda18babc7f3778f9c36&amp;oe=5D49237C">
            <a:extLst>
              <a:ext uri="{FF2B5EF4-FFF2-40B4-BE49-F238E27FC236}">
                <a16:creationId xmlns:a16="http://schemas.microsoft.com/office/drawing/2014/main" id="{0399A6ED-B06B-ED44-A683-717949DE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72000"/>
            <a:ext cx="3657600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scontent-lga3-1.xx.fbcdn.net/v/t1.15752-9/56214430_2337376693212377_1108082101871181824_n.jpg?_nc_cat=108&amp;_nc_ht=scontent-lga3-1.xx&amp;oh=39e32a64583e30e511e33651e017e2d4&amp;oe=5D43F016">
            <a:extLst>
              <a:ext uri="{FF2B5EF4-FFF2-40B4-BE49-F238E27FC236}">
                <a16:creationId xmlns:a16="http://schemas.microsoft.com/office/drawing/2014/main" id="{1F4CB108-0180-A24C-994C-760EACCE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657600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6162B4-1048-F645-A9D8-A439C494AE01}"/>
              </a:ext>
            </a:extLst>
          </p:cNvPr>
          <p:cNvSpPr txBox="1">
            <a:spLocks/>
          </p:cNvSpPr>
          <p:nvPr/>
        </p:nvSpPr>
        <p:spPr>
          <a:xfrm>
            <a:off x="5495544" y="3168034"/>
            <a:ext cx="3334512" cy="36154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E88FBC2-4F60-ED4E-95A5-CF0F0C8D7408}"/>
              </a:ext>
            </a:extLst>
          </p:cNvPr>
          <p:cNvSpPr txBox="1">
            <a:spLocks/>
          </p:cNvSpPr>
          <p:nvPr/>
        </p:nvSpPr>
        <p:spPr>
          <a:xfrm>
            <a:off x="1981199" y="1622522"/>
            <a:ext cx="7010400" cy="4497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are the answers to these MC questions?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Examine Question 3. Suppose no questions have an answer of A. Then the answer to question 3 would be A, a contradiction since we supposed none of the answers were A. Thus, there must be at least one A, and Question 3 is not A so either Question 1 or Question 2 is A. Since Question 1 always has the same answer as Question 2, if one of the two is A then both must be A. So both Question 1 and Question 2 are A, which means there are 2 answers that are A. Thus, the answer to Question 3 is C, </a:t>
            </a:r>
            <a:r>
              <a:rPr lang="en-US" sz="2400" b="1" dirty="0"/>
              <a:t>so the final set of answers is AAC</a:t>
            </a:r>
            <a:r>
              <a:rPr lang="en-US" sz="2400" dirty="0"/>
              <a:t>. Going back to check our work, we can verify that AAC makes all three questions true.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 derivative is a financial instrument, whose value is from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the first financial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3152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British – Opium Derivatives, 1850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US" sz="2400" dirty="0">
                <a:latin typeface="Garamond"/>
                <a:cs typeface="Garamond"/>
              </a:rPr>
              <a:t>Dutch – Tulip Derivatives, 1636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US" sz="2400" dirty="0">
                <a:latin typeface="Garamond"/>
                <a:cs typeface="Garamond"/>
              </a:rPr>
              <a:t>Japan – Dojima Rice Exchange, 1697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India – Cotton Derivatives, 1875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Chicago – Chicago Board of Trade Grain Futures, 1864</a:t>
            </a:r>
          </a:p>
        </p:txBody>
      </p:sp>
    </p:spTree>
    <p:extLst>
      <p:ext uri="{BB962C8B-B14F-4D97-AF65-F5344CB8AC3E}">
        <p14:creationId xmlns:p14="http://schemas.microsoft.com/office/powerpoint/2010/main" val="7302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aramond"/>
                <a:cs typeface="Garamond"/>
              </a:rPr>
              <a:t>The </a:t>
            </a:r>
            <a:r>
              <a:rPr lang="en-US" sz="2000" b="1" u="sng" dirty="0">
                <a:latin typeface="Garamond"/>
                <a:cs typeface="Garamond"/>
              </a:rPr>
              <a:t>obligation</a:t>
            </a:r>
            <a:r>
              <a:rPr lang="en-US" sz="2000" dirty="0">
                <a:latin typeface="Garamond"/>
                <a:cs typeface="Garamond"/>
              </a:rPr>
              <a:t> to buy/sell an underlying at a specific price at a specific maturity date.</a:t>
            </a:r>
          </a:p>
          <a:p>
            <a:r>
              <a:rPr lang="en-US" sz="2000" dirty="0">
                <a:latin typeface="Garamond"/>
                <a:cs typeface="Garamond"/>
              </a:rPr>
              <a:t>Settlement: physical (underlying) or cash</a:t>
            </a:r>
          </a:p>
          <a:p>
            <a:r>
              <a:rPr lang="en-US" sz="2000" dirty="0">
                <a:latin typeface="Garamond"/>
                <a:cs typeface="Garamond"/>
              </a:rPr>
              <a:t>Purposes: hedging, speculation</a:t>
            </a:r>
          </a:p>
          <a:p>
            <a:r>
              <a:rPr lang="en-US" sz="2000" dirty="0">
                <a:latin typeface="Garamond"/>
                <a:cs typeface="Garamond"/>
              </a:rPr>
              <a:t>Main asset classes: Equity indices, VIX, commodities, FX, rates</a:t>
            </a: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23DB3-478A-C84F-8BCA-BDFB931C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719159"/>
            <a:ext cx="5638800" cy="28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1676400"/>
                <a:ext cx="7010400" cy="5029200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Purposes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“Lock in” a price today for something you need to eventually purchase/sell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Protect against fluctuating prices</a:t>
                </a:r>
              </a:p>
              <a:p>
                <a:pPr lvl="1"/>
                <a:r>
                  <a:rPr lang="en-US" sz="2000" dirty="0">
                    <a:latin typeface="Garamond"/>
                    <a:cs typeface="Garamond"/>
                  </a:rPr>
                  <a:t>Farmers: need to sell their produce after this season’s harvest</a:t>
                </a:r>
              </a:p>
              <a:p>
                <a:pPr lvl="1"/>
                <a:r>
                  <a:rPr lang="en-US" sz="2000" dirty="0">
                    <a:latin typeface="Garamond"/>
                    <a:cs typeface="Garamond"/>
                  </a:rPr>
                  <a:t>Airlines: need to buy fuel to operate their flights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Simple/efficient way of speculating on prices</a:t>
                </a:r>
              </a:p>
              <a:p>
                <a:pPr lvl="1"/>
                <a:r>
                  <a:rPr lang="en-US" sz="2000" dirty="0">
                    <a:latin typeface="Garamond"/>
                    <a:cs typeface="Garamond"/>
                  </a:rPr>
                  <a:t>Capital requirements</a:t>
                </a:r>
              </a:p>
              <a:p>
                <a:pPr lvl="1"/>
                <a:r>
                  <a:rPr lang="en-US" sz="2000" dirty="0">
                    <a:latin typeface="Garamond"/>
                  </a:rPr>
                  <a:t>Liquidity</a:t>
                </a:r>
              </a:p>
              <a:p>
                <a:pPr lvl="1"/>
                <a:r>
                  <a:rPr lang="en-US" sz="2000" dirty="0">
                    <a:latin typeface="Garamond"/>
                    <a:cs typeface="Garamond"/>
                  </a:rPr>
                  <a:t>Accessibility to certain markets</a:t>
                </a:r>
              </a:p>
              <a:p>
                <a:pPr lvl="2"/>
                <a:r>
                  <a:rPr lang="en-US" sz="2100" dirty="0">
                    <a:latin typeface="Garamond"/>
                    <a:cs typeface="Garamond"/>
                  </a:rPr>
                  <a:t>Can you trade VIX?</a:t>
                </a:r>
              </a:p>
              <a:p>
                <a:pPr lvl="2"/>
                <a:r>
                  <a:rPr lang="en-US" sz="2100" dirty="0">
                    <a:latin typeface="Garamond"/>
                    <a:cs typeface="Garamond"/>
                  </a:rPr>
                  <a:t>Can you trade Bitcoin in your retirement account?</a:t>
                </a:r>
              </a:p>
              <a:p>
                <a:pPr lvl="3"/>
                <a:r>
                  <a:rPr lang="en-US" sz="2100" dirty="0">
                    <a:latin typeface="Garamond"/>
                  </a:rPr>
                  <a:t>How did </a:t>
                </a:r>
                <a:r>
                  <a:rPr lang="en-US" sz="2100" dirty="0" err="1">
                    <a:latin typeface="Garamond"/>
                  </a:rPr>
                  <a:t>ProShares</a:t>
                </a:r>
                <a:r>
                  <a:rPr lang="en-US" sz="2100" dirty="0">
                    <a:latin typeface="Garamond"/>
                  </a:rPr>
                  <a:t> manage to get a Bitcoin ETF approved by the SEC?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Pricing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cs typeface="Garamond"/>
                  </a:rPr>
                  <a:t>Intuition: the futures price should be the expected price of the underlying on the delivery date.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  <a:cs typeface="Garamond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Garamond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cs typeface="Garamond"/>
                            </a:rPr>
                            <m:t>𝑆𝑝𝑜𝑡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cs typeface="Garamond"/>
                            </a:rPr>
                            <m:t> @ 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cs typeface="Garamond"/>
                            </a:rPr>
                            <m:t>𝑇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𝐹𝑜𝑟𝑤𝑎𝑟𝑑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</m:oMath>
                  </m:oMathPara>
                </a14:m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7010400" cy="5029200"/>
              </a:xfrm>
              <a:prstGeom prst="rect">
                <a:avLst/>
              </a:prstGeom>
              <a:blipFill>
                <a:blip r:embed="rId2"/>
                <a:stretch>
                  <a:fillRect l="-906" t="-1515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8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Mechanics</a:t>
            </a:r>
          </a:p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No money is exchanged when the position is opened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No premium, no buying/shorting the underlying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Generally, 5% margin must be maintained throughout the time you hold a position</a:t>
            </a:r>
          </a:p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Mark to Market: at the end of each day, cash is added/subtracted from each account to offset the change in the futures price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Purpose: reduce the chance of/incentive to default on the obligation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Ensures that you end up paying/receiving the original futures price that you entered at</a:t>
            </a:r>
          </a:p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Exposure to underlying can be amplified by leverage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Stock: use $100 to establish a $100 position, it goes up $5, I make 5%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Future: use $10 to establish a $100 position, it goes up $5, I make 50%</a:t>
            </a:r>
          </a:p>
          <a:p>
            <a:pPr lvl="1"/>
            <a:endParaRPr lang="en-US" sz="1600" dirty="0">
              <a:latin typeface="Cambria Math" panose="02040503050406030204" pitchFamily="18" charset="0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492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Trading</a:t>
            </a:r>
          </a:p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Most investors do not hold until maturity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Most don’t actually want to exchange 1,000 barrels of oil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  <a:cs typeface="Garamond"/>
              </a:rPr>
              <a:t>Instead: simply take the offsetting position in the market to cancel out your contract</a:t>
            </a:r>
            <a:endParaRPr lang="en-US" sz="1200" dirty="0">
              <a:latin typeface="Cambria Math" panose="02040503050406030204" pitchFamily="18" charset="0"/>
              <a:cs typeface="Garamond"/>
            </a:endParaRPr>
          </a:p>
          <a:p>
            <a:r>
              <a:rPr lang="en-US" sz="2000" dirty="0">
                <a:latin typeface="Cambria Math" panose="02040503050406030204" pitchFamily="18" charset="0"/>
                <a:cs typeface="Garamond"/>
              </a:rPr>
              <a:t>Spot prices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Underlying = Spot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Spot Price = the current price (today) for delivery of the underlying</a:t>
            </a:r>
          </a:p>
          <a:p>
            <a:r>
              <a:rPr lang="en-US" sz="2000" dirty="0">
                <a:latin typeface="Cambria Math" panose="02040503050406030204" pitchFamily="18" charset="0"/>
              </a:rPr>
              <a:t>Convergence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As any futures contract reaches the delivery date, the Futures price approaches the Spot price</a:t>
            </a:r>
          </a:p>
          <a:p>
            <a:pPr lvl="1"/>
            <a:r>
              <a:rPr lang="en-US" sz="1600" dirty="0">
                <a:latin typeface="Cambria Math" panose="02040503050406030204" pitchFamily="18" charset="0"/>
              </a:rPr>
              <a:t>Otherwise, arbitrage would exist (buying the less expensive of the two, selling the more expensive of the two, and then waiting until maturity)</a:t>
            </a:r>
          </a:p>
          <a:p>
            <a:pPr lvl="1"/>
            <a:endParaRPr lang="en-US" sz="1600" dirty="0">
              <a:latin typeface="Cambria Math" panose="02040503050406030204" pitchFamily="18" charset="0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919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972</Words>
  <Application>Microsoft Macintosh PowerPoint</Application>
  <PresentationFormat>On-screen Show (4:3)</PresentationFormat>
  <Paragraphs>130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Caslon Pro</vt:lpstr>
      <vt:lpstr>Arial</vt:lpstr>
      <vt:lpstr>Calibri</vt:lpstr>
      <vt:lpstr>Cambria Math</vt:lpstr>
      <vt:lpstr>Garamond</vt:lpstr>
      <vt:lpstr>Office Theme</vt:lpstr>
      <vt:lpstr>Intro to Derivatives: Futures &amp; Forwards</vt:lpstr>
      <vt:lpstr>Brainteaser!</vt:lpstr>
      <vt:lpstr>Answer:</vt:lpstr>
      <vt:lpstr>What Is a Derivative?</vt:lpstr>
      <vt:lpstr>What was the first financial derivative?</vt:lpstr>
      <vt:lpstr>Futures and Forwards</vt:lpstr>
      <vt:lpstr>Futures and Forwards</vt:lpstr>
      <vt:lpstr>Futures and Forwards</vt:lpstr>
      <vt:lpstr>Futures and Forwards</vt:lpstr>
      <vt:lpstr>Futures vs. Options?</vt:lpstr>
      <vt:lpstr>Futures vs. Options Example</vt:lpstr>
      <vt:lpstr>Futures and Forwards Compared</vt:lpstr>
      <vt:lpstr>Exchange + Standardization</vt:lpstr>
      <vt:lpstr>Counterparty Risk</vt:lpstr>
      <vt:lpstr>Pricing Futures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Arjun Venigalla</cp:lastModifiedBy>
  <cp:revision>369</cp:revision>
  <cp:lastPrinted>2018-01-23T17:23:00Z</cp:lastPrinted>
  <dcterms:created xsi:type="dcterms:W3CDTF">2013-09-30T15:19:49Z</dcterms:created>
  <dcterms:modified xsi:type="dcterms:W3CDTF">2021-10-19T06:05:34Z</dcterms:modified>
</cp:coreProperties>
</file>