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7" r:id="rId2"/>
    <p:sldId id="2946" r:id="rId3"/>
    <p:sldId id="2965" r:id="rId4"/>
    <p:sldId id="2931" r:id="rId5"/>
    <p:sldId id="2940" r:id="rId6"/>
    <p:sldId id="2943" r:id="rId7"/>
    <p:sldId id="2947" r:id="rId8"/>
    <p:sldId id="2957" r:id="rId9"/>
    <p:sldId id="2951" r:id="rId10"/>
    <p:sldId id="2952" r:id="rId11"/>
    <p:sldId id="2956" r:id="rId12"/>
    <p:sldId id="2954" r:id="rId13"/>
    <p:sldId id="2950" r:id="rId14"/>
    <p:sldId id="2966" r:id="rId15"/>
    <p:sldId id="2960" r:id="rId16"/>
    <p:sldId id="2961" r:id="rId17"/>
    <p:sldId id="2955" r:id="rId18"/>
    <p:sldId id="2962" r:id="rId19"/>
    <p:sldId id="2945" r:id="rId20"/>
  </p:sldIdLst>
  <p:sldSz cx="24387175" cy="13716000"/>
  <p:notesSz cx="6858000" cy="9144000"/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DA4736-BAF0-2A4E-AC70-90C151EE1B2D}">
          <p14:sldIdLst>
            <p14:sldId id="257"/>
            <p14:sldId id="2946"/>
            <p14:sldId id="2965"/>
            <p14:sldId id="2931"/>
            <p14:sldId id="2940"/>
            <p14:sldId id="2943"/>
            <p14:sldId id="2947"/>
            <p14:sldId id="2957"/>
            <p14:sldId id="2951"/>
            <p14:sldId id="2952"/>
            <p14:sldId id="2956"/>
            <p14:sldId id="2954"/>
            <p14:sldId id="2950"/>
            <p14:sldId id="2966"/>
            <p14:sldId id="2960"/>
            <p14:sldId id="2961"/>
            <p14:sldId id="2955"/>
            <p14:sldId id="2962"/>
            <p14:sldId id="29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68" userDrawn="1">
          <p15:clr>
            <a:srgbClr val="A4A3A4"/>
          </p15:clr>
        </p15:guide>
        <p15:guide id="2" pos="77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vni Patel" initials="AP" lastIdx="1" clrIdx="0">
    <p:extLst>
      <p:ext uri="{19B8F6BF-5375-455C-9EA6-DF929625EA0E}">
        <p15:presenceInfo xmlns:p15="http://schemas.microsoft.com/office/powerpoint/2012/main" userId="4e76ff29466376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6F8FC"/>
    <a:srgbClr val="245D8D"/>
    <a:srgbClr val="E8E6E6"/>
    <a:srgbClr val="FFACA9"/>
    <a:srgbClr val="004479"/>
    <a:srgbClr val="78A9AA"/>
    <a:srgbClr val="78A9AB"/>
    <a:srgbClr val="3CA8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2" autoAdjust="0"/>
    <p:restoredTop sz="94938"/>
  </p:normalViewPr>
  <p:slideViewPr>
    <p:cSldViewPr snapToGrid="0" snapToObjects="1" showGuides="1">
      <p:cViewPr varScale="1">
        <p:scale>
          <a:sx n="44" d="100"/>
          <a:sy n="44" d="100"/>
        </p:scale>
        <p:origin x="232" y="280"/>
      </p:cViewPr>
      <p:guideLst>
        <p:guide orient="horz" pos="4368"/>
        <p:guide pos="77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11144-9462-3142-A3E8-767EA9B0C457}" type="datetimeFigureOut">
              <a:rPr lang="en-US" smtClean="0"/>
              <a:t>9/25/21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2B1F2-3B54-CB42-94EA-2579E33DB2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86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80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2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59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193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088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27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640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022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07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54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6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11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48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612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060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16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18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9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546D-2B66-AF4B-9489-814FFA97E236}" type="datetimeFigureOut">
              <a:rPr lang="en-US" smtClean="0"/>
              <a:t>9/25/21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C910-17A8-5042-A077-D5AF11B6BDF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C97418-B702-7540-95F0-5B2959B39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4995" y="460378"/>
            <a:ext cx="3248763" cy="9353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" y="0"/>
            <a:ext cx="24387174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379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64696" y="0"/>
            <a:ext cx="12222479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8ADC7D00-F520-0B46-87D8-1BB66DBFBA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64695" y="6858000"/>
            <a:ext cx="12222479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5070DEA-1B76-4A43-B4B0-680713F5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067" y="928057"/>
            <a:ext cx="9604157" cy="13813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543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AD5E226E-687D-1343-9BC0-A0A696553E3D}"/>
              </a:ext>
            </a:extLst>
          </p:cNvPr>
          <p:cNvSpPr/>
          <p:nvPr userDrawn="1"/>
        </p:nvSpPr>
        <p:spPr>
          <a:xfrm>
            <a:off x="23275891" y="12725227"/>
            <a:ext cx="687387" cy="687387"/>
          </a:xfrm>
          <a:prstGeom prst="ellipse">
            <a:avLst/>
          </a:prstGeom>
          <a:solidFill>
            <a:schemeClr val="bg1"/>
          </a:solidFill>
          <a:ln w="12700" cmpd="sng">
            <a:solidFill>
              <a:srgbClr val="387D9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solidFill>
                <a:schemeClr val="bg2"/>
              </a:solidFill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3546D-2B66-AF4B-9489-814FFA97E236}" type="datetimeFigureOut">
              <a:rPr lang="en-US" smtClean="0"/>
              <a:t>9/25/21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BC910-17A8-5042-A077-D5AF11B6BD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4537DD-1275-DF4B-8FCE-486A0B250F1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269946" y="12784463"/>
            <a:ext cx="7381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502020204030203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502020204030203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502020204030203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502020204030203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502020204030203" charset="0"/>
                <a:ea typeface="ＭＳ Ｐゴシック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charset="0"/>
                <a:ea typeface="ＭＳ Ｐゴシック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charset="0"/>
                <a:ea typeface="ＭＳ Ｐゴシック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charset="0"/>
                <a:ea typeface="ＭＳ Ｐゴシック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42D067CE-1F68-4F46-B7A6-937C7886F714}" type="slidenum">
              <a:rPr lang="id-ID" altLang="en-US" sz="2400" b="1" smtClean="0">
                <a:solidFill>
                  <a:srgbClr val="387D9D"/>
                </a:solidFill>
              </a:rPr>
              <a:pPr algn="ctr" eaLnBrk="1" hangingPunct="1">
                <a:defRPr/>
              </a:pPr>
              <a:t>‹#›</a:t>
            </a:fld>
            <a:endParaRPr lang="id-ID" altLang="en-US" sz="2400" dirty="0">
              <a:solidFill>
                <a:srgbClr val="387D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7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2" r:id="rId2"/>
    <p:sldLayoutId id="2147483678" r:id="rId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3.pn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epurl.com/bDlLDj" TargetMode="Externa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connor.sheehy@stern.nyu.edu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alex.poon@stern.nyu.ed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er407@stern.nyu.edu" TargetMode="External"/><Relationship Id="rId5" Type="http://schemas.openxmlformats.org/officeDocument/2006/relationships/hyperlink" Target="http://www.quantfsnyu.com/" TargetMode="External"/><Relationship Id="rId4" Type="http://schemas.openxmlformats.org/officeDocument/2006/relationships/image" Target="../media/image8.jpeg"/><Relationship Id="rId9" Type="http://schemas.openxmlformats.org/officeDocument/2006/relationships/hyperlink" Target="mailto:skd359@stern.nyu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tiff"/><Relationship Id="rId18" Type="http://schemas.microsoft.com/office/2007/relationships/hdphoto" Target="../media/hdphoto1.wdp"/><Relationship Id="rId26" Type="http://schemas.openxmlformats.org/officeDocument/2006/relationships/image" Target="../media/image27.tiff"/><Relationship Id="rId3" Type="http://schemas.openxmlformats.org/officeDocument/2006/relationships/image" Target="../media/image7.jpeg"/><Relationship Id="rId21" Type="http://schemas.microsoft.com/office/2007/relationships/hdphoto" Target="../media/hdphoto2.wdp"/><Relationship Id="rId34" Type="http://schemas.openxmlformats.org/officeDocument/2006/relationships/image" Target="../media/image34.png"/><Relationship Id="rId7" Type="http://schemas.openxmlformats.org/officeDocument/2006/relationships/image" Target="../media/image11.tiff"/><Relationship Id="rId12" Type="http://schemas.openxmlformats.org/officeDocument/2006/relationships/image" Target="../media/image16.tiff"/><Relationship Id="rId17" Type="http://schemas.openxmlformats.org/officeDocument/2006/relationships/image" Target="../media/image21.png"/><Relationship Id="rId25" Type="http://schemas.microsoft.com/office/2007/relationships/hdphoto" Target="../media/hdphoto3.wdp"/><Relationship Id="rId33" Type="http://schemas.microsoft.com/office/2007/relationships/hdphoto" Target="../media/hdphoto4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tiff"/><Relationship Id="rId20" Type="http://schemas.openxmlformats.org/officeDocument/2006/relationships/image" Target="../media/image23.png"/><Relationship Id="rId29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1" Type="http://schemas.openxmlformats.org/officeDocument/2006/relationships/image" Target="../media/image15.tiff"/><Relationship Id="rId24" Type="http://schemas.openxmlformats.org/officeDocument/2006/relationships/image" Target="../media/image26.png"/><Relationship Id="rId32" Type="http://schemas.openxmlformats.org/officeDocument/2006/relationships/image" Target="../media/image33.png"/><Relationship Id="rId5" Type="http://schemas.openxmlformats.org/officeDocument/2006/relationships/image" Target="../media/image9.tiff"/><Relationship Id="rId15" Type="http://schemas.openxmlformats.org/officeDocument/2006/relationships/image" Target="../media/image19.tiff"/><Relationship Id="rId23" Type="http://schemas.openxmlformats.org/officeDocument/2006/relationships/image" Target="../media/image25.tiff"/><Relationship Id="rId28" Type="http://schemas.openxmlformats.org/officeDocument/2006/relationships/image" Target="../media/image29.tiff"/><Relationship Id="rId10" Type="http://schemas.openxmlformats.org/officeDocument/2006/relationships/image" Target="../media/image14.tiff"/><Relationship Id="rId19" Type="http://schemas.openxmlformats.org/officeDocument/2006/relationships/image" Target="../media/image22.tiff"/><Relationship Id="rId31" Type="http://schemas.openxmlformats.org/officeDocument/2006/relationships/image" Target="../media/image32.tiff"/><Relationship Id="rId4" Type="http://schemas.openxmlformats.org/officeDocument/2006/relationships/image" Target="../media/image3.png"/><Relationship Id="rId9" Type="http://schemas.openxmlformats.org/officeDocument/2006/relationships/image" Target="../media/image13.tiff"/><Relationship Id="rId14" Type="http://schemas.openxmlformats.org/officeDocument/2006/relationships/image" Target="../media/image18.tiff"/><Relationship Id="rId22" Type="http://schemas.openxmlformats.org/officeDocument/2006/relationships/image" Target="../media/image24.tiff"/><Relationship Id="rId27" Type="http://schemas.openxmlformats.org/officeDocument/2006/relationships/image" Target="../media/image28.tiff"/><Relationship Id="rId30" Type="http://schemas.openxmlformats.org/officeDocument/2006/relationships/image" Target="../media/image31.tiff"/><Relationship Id="rId35" Type="http://schemas.openxmlformats.org/officeDocument/2006/relationships/image" Target="../media/image35.png"/><Relationship Id="rId8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62" y="0"/>
            <a:ext cx="24377650" cy="13716002"/>
          </a:xfrm>
          <a:prstGeom prst="rect">
            <a:avLst/>
          </a:prstGeom>
          <a:solidFill>
            <a:srgbClr val="3E587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2A8C946-CC9F-4E44-A916-CB423880A0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62" y="2"/>
            <a:ext cx="24387174" cy="13716000"/>
          </a:xfrm>
        </p:spPr>
      </p:pic>
      <p:sp>
        <p:nvSpPr>
          <p:cNvPr id="19" name="TextBox 18"/>
          <p:cNvSpPr txBox="1"/>
          <p:nvPr/>
        </p:nvSpPr>
        <p:spPr>
          <a:xfrm>
            <a:off x="2370495" y="8343882"/>
            <a:ext cx="200633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2"/>
                </a:solidFill>
                <a:latin typeface="Garamond" panose="02020404030301010803" pitchFamily="18" charset="0"/>
                <a:ea typeface="Lato Thin" charset="0"/>
                <a:cs typeface="Lato Thin" charset="0"/>
              </a:rPr>
              <a:t>Quantitative Finance Society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535C7-85DA-9046-8E03-4F182540E5E0}"/>
              </a:ext>
            </a:extLst>
          </p:cNvPr>
          <p:cNvSpPr/>
          <p:nvPr/>
        </p:nvSpPr>
        <p:spPr>
          <a:xfrm>
            <a:off x="-102733" y="8128762"/>
            <a:ext cx="24595772" cy="20614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8A0A7C-4C3E-2540-B28D-7F521154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66" y="265073"/>
            <a:ext cx="4478427" cy="143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CEA7C3-2584-0048-8AA6-1FEF167A85D7}"/>
              </a:ext>
            </a:extLst>
          </p:cNvPr>
          <p:cNvCxnSpPr/>
          <p:nvPr/>
        </p:nvCxnSpPr>
        <p:spPr>
          <a:xfrm>
            <a:off x="9662135" y="9016829"/>
            <a:ext cx="51244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B74C70-A299-A842-918F-362E62C0F29B}"/>
              </a:ext>
            </a:extLst>
          </p:cNvPr>
          <p:cNvSpPr txBox="1"/>
          <p:nvPr/>
        </p:nvSpPr>
        <p:spPr>
          <a:xfrm>
            <a:off x="7715427" y="9473966"/>
            <a:ext cx="8954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Learning </a:t>
            </a:r>
          </a:p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Investing </a:t>
            </a:r>
          </a:p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Community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14281047" y="1661160"/>
            <a:ext cx="81227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1. General Meetings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15780155" y="3003528"/>
            <a:ext cx="51244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35FDA67-EF06-694F-B2AD-881607C9CB38}"/>
              </a:ext>
            </a:extLst>
          </p:cNvPr>
          <p:cNvSpPr txBox="1"/>
          <p:nvPr/>
        </p:nvSpPr>
        <p:spPr>
          <a:xfrm>
            <a:off x="2042291" y="6904565"/>
            <a:ext cx="40146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Long Short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7168"/>
            <a:ext cx="12686201" cy="84574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13421708" y="3777529"/>
            <a:ext cx="10169812" cy="8338271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Weekly workshops taught by portfolio team members of QFS on a variety of topics </a:t>
            </a:r>
            <a:r>
              <a:rPr lang="mr-IN" sz="45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–</a:t>
            </a:r>
            <a:r>
              <a:rPr lang="en-US" sz="45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open to all NYU students</a:t>
            </a:r>
          </a:p>
          <a:p>
            <a:pPr algn="ctr"/>
            <a:endParaRPr lang="en-US" sz="45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ctr"/>
            <a:endParaRPr lang="en-US" sz="45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sz="45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Tuesday, 12:30 </a:t>
            </a:r>
            <a:r>
              <a:rPr lang="mr-IN" sz="45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–</a:t>
            </a:r>
            <a:r>
              <a:rPr lang="en-US" sz="45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1:45 PM</a:t>
            </a:r>
          </a:p>
        </p:txBody>
      </p:sp>
    </p:spTree>
    <p:extLst>
      <p:ext uri="{BB962C8B-B14F-4D97-AF65-F5344CB8AC3E}">
        <p14:creationId xmlns:p14="http://schemas.microsoft.com/office/powerpoint/2010/main" val="2139838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768475"/>
            <a:ext cx="24377650" cy="2789182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1782000"/>
            <a:ext cx="24387175" cy="2789238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6256157" y="5043049"/>
            <a:ext cx="11936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Past General Meeting Topics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9662135" y="6385417"/>
            <a:ext cx="51244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90845FE-4526-1640-99F4-B6EA5D1B9A85}"/>
              </a:ext>
            </a:extLst>
          </p:cNvPr>
          <p:cNvSpPr txBox="1"/>
          <p:nvPr/>
        </p:nvSpPr>
        <p:spPr>
          <a:xfrm>
            <a:off x="4573456" y="7332474"/>
            <a:ext cx="7772400" cy="462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000" dirty="0">
                <a:solidFill>
                  <a:srgbClr val="000000"/>
                </a:solidFill>
                <a:latin typeface="Garamond" panose="02020404030301010803" pitchFamily="18" charset="0"/>
              </a:rPr>
              <a:t>The Financial Industry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000" dirty="0">
                <a:solidFill>
                  <a:srgbClr val="000000"/>
                </a:solidFill>
                <a:latin typeface="Garamond" panose="02020404030301010803" pitchFamily="18" charset="0"/>
              </a:rPr>
              <a:t>Intro to Asset Classes 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000" dirty="0">
                <a:solidFill>
                  <a:srgbClr val="000000"/>
                </a:solidFill>
                <a:latin typeface="Garamond" panose="02020404030301010803" pitchFamily="18" charset="0"/>
              </a:rPr>
              <a:t>Intro to Investing and Trading 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000" dirty="0">
                <a:solidFill>
                  <a:srgbClr val="000000"/>
                </a:solidFill>
                <a:latin typeface="Garamond" panose="02020404030301010803" pitchFamily="18" charset="0"/>
              </a:rPr>
              <a:t>Valuation Methodologies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000" dirty="0">
                <a:solidFill>
                  <a:srgbClr val="000000"/>
                </a:solidFill>
                <a:latin typeface="Garamond" panose="02020404030301010803" pitchFamily="18" charset="0"/>
              </a:rPr>
              <a:t>Intro to Value Investing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0845FE-4526-1640-99F4-B6EA5D1B9A85}"/>
              </a:ext>
            </a:extLst>
          </p:cNvPr>
          <p:cNvSpPr txBox="1"/>
          <p:nvPr/>
        </p:nvSpPr>
        <p:spPr>
          <a:xfrm>
            <a:off x="14176655" y="7332474"/>
            <a:ext cx="78669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000" dirty="0">
                <a:solidFill>
                  <a:srgbClr val="000000"/>
                </a:solidFill>
                <a:latin typeface="Garamond" panose="02020404030301010803" pitchFamily="18" charset="0"/>
              </a:rPr>
              <a:t>Rates &amp; FX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000" dirty="0">
                <a:solidFill>
                  <a:srgbClr val="000000"/>
                </a:solidFill>
                <a:latin typeface="Garamond" panose="02020404030301010803" pitchFamily="18" charset="0"/>
              </a:rPr>
              <a:t>Intro to Credit Investing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000" dirty="0">
                <a:solidFill>
                  <a:srgbClr val="000000"/>
                </a:solidFill>
                <a:latin typeface="Garamond" panose="02020404030301010803" pitchFamily="18" charset="0"/>
              </a:rPr>
              <a:t>Intro to Quant Investing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000" dirty="0">
                <a:solidFill>
                  <a:srgbClr val="000000"/>
                </a:solidFill>
                <a:latin typeface="Garamond" panose="02020404030301010803" pitchFamily="18" charset="0"/>
              </a:rPr>
              <a:t>Intro to Options/Other Derivatives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000" dirty="0">
                <a:solidFill>
                  <a:srgbClr val="000000"/>
                </a:solidFill>
                <a:latin typeface="Garamond" panose="02020404030301010803" pitchFamily="18" charset="0"/>
              </a:rPr>
              <a:t>P-Team Pitches</a:t>
            </a:r>
          </a:p>
        </p:txBody>
      </p:sp>
    </p:spTree>
    <p:extLst>
      <p:ext uri="{BB962C8B-B14F-4D97-AF65-F5344CB8AC3E}">
        <p14:creationId xmlns:p14="http://schemas.microsoft.com/office/powerpoint/2010/main" val="161242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CEA7C3-2584-0048-8AA6-1FEF167A85D7}"/>
              </a:ext>
            </a:extLst>
          </p:cNvPr>
          <p:cNvCxnSpPr/>
          <p:nvPr/>
        </p:nvCxnSpPr>
        <p:spPr>
          <a:xfrm>
            <a:off x="9662135" y="9016829"/>
            <a:ext cx="51244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B74C70-A299-A842-918F-362E62C0F29B}"/>
              </a:ext>
            </a:extLst>
          </p:cNvPr>
          <p:cNvSpPr txBox="1"/>
          <p:nvPr/>
        </p:nvSpPr>
        <p:spPr>
          <a:xfrm>
            <a:off x="7715427" y="9473966"/>
            <a:ext cx="8954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Learning </a:t>
            </a:r>
          </a:p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Investing </a:t>
            </a:r>
          </a:p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Community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13497651" y="1798320"/>
            <a:ext cx="7129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2. Portfolio Team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14499995" y="3140688"/>
            <a:ext cx="51244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35FDA67-EF06-694F-B2AD-881607C9CB38}"/>
              </a:ext>
            </a:extLst>
          </p:cNvPr>
          <p:cNvSpPr txBox="1"/>
          <p:nvPr/>
        </p:nvSpPr>
        <p:spPr>
          <a:xfrm>
            <a:off x="2042291" y="6904565"/>
            <a:ext cx="40146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Long Short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A43D9C9-07A0-0941-B720-3D0C2EC594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98638"/>
            <a:ext cx="9755188" cy="10790237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10373708" y="3597203"/>
            <a:ext cx="13200667" cy="8991672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Join 1 of 3 teams (Long-Short, Macro, and Quant) and learn to develop investment ideas and manage our paper money portfolio</a:t>
            </a:r>
          </a:p>
          <a:p>
            <a:pPr algn="ctr"/>
            <a:endParaRPr lang="en-US" sz="40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 </a:t>
            </a:r>
            <a:r>
              <a:rPr lang="en-US" sz="4000" u="sng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Weekly meetings</a:t>
            </a:r>
          </a:p>
          <a:p>
            <a:pPr marL="1600246" lvl="1" indent="-685800">
              <a:buFont typeface="Wingdings" charset="2"/>
              <a:buChar char="v"/>
            </a:pPr>
            <a:r>
              <a:rPr lang="en-US" sz="4000" b="1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Portfolio Meeting </a:t>
            </a:r>
            <a:r>
              <a:rPr lang="mr-IN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–</a:t>
            </a: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meet with your individual portfolio to discuss various investment ideas</a:t>
            </a:r>
          </a:p>
          <a:p>
            <a:pPr marL="1600246" lvl="1" indent="-685800">
              <a:buFont typeface="Wingdings" charset="2"/>
              <a:buChar char="v"/>
            </a:pPr>
            <a:r>
              <a:rPr lang="en-US" sz="4000" b="1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All Portfolio Meeting </a:t>
            </a:r>
            <a:r>
              <a:rPr lang="mr-IN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–</a:t>
            </a: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listen to pitches from the other portfolios and provide feedback</a:t>
            </a:r>
          </a:p>
          <a:p>
            <a:pPr lvl="1"/>
            <a:endParaRPr lang="en-US" sz="4000" dirty="0">
              <a:solidFill>
                <a:srgbClr val="000000"/>
              </a:solidFill>
              <a:latin typeface="Garamond" charset="0"/>
            </a:endParaRPr>
          </a:p>
          <a:p>
            <a:pPr lvl="1" algn="ctr"/>
            <a:r>
              <a:rPr lang="en-US" sz="4000" dirty="0">
                <a:solidFill>
                  <a:srgbClr val="245D8D"/>
                </a:solidFill>
                <a:latin typeface="Garamond" charset="0"/>
              </a:rPr>
              <a:t>No prior investing experience or </a:t>
            </a:r>
          </a:p>
          <a:p>
            <a:pPr lvl="1" algn="ctr"/>
            <a:r>
              <a:rPr lang="en-US" sz="4000" dirty="0">
                <a:solidFill>
                  <a:srgbClr val="245D8D"/>
                </a:solidFill>
                <a:latin typeface="Garamond" charset="0"/>
              </a:rPr>
              <a:t>financial knowledge required</a:t>
            </a:r>
          </a:p>
        </p:txBody>
      </p:sp>
    </p:spTree>
    <p:extLst>
      <p:ext uri="{BB962C8B-B14F-4D97-AF65-F5344CB8AC3E}">
        <p14:creationId xmlns:p14="http://schemas.microsoft.com/office/powerpoint/2010/main" val="617974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BB0C08A-0FFD-F143-A487-F305841FC5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" y="0"/>
            <a:ext cx="24387174" cy="1371600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41C2424-FB7D-A345-A78B-92017E1D6F99}"/>
              </a:ext>
            </a:extLst>
          </p:cNvPr>
          <p:cNvSpPr/>
          <p:nvPr/>
        </p:nvSpPr>
        <p:spPr>
          <a:xfrm>
            <a:off x="3566159" y="25340"/>
            <a:ext cx="17901459" cy="1246098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/>
            </a:b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FCEB27-EC5B-E44B-923E-6F5FFA462D13}"/>
              </a:ext>
            </a:extLst>
          </p:cNvPr>
          <p:cNvSpPr txBox="1"/>
          <p:nvPr/>
        </p:nvSpPr>
        <p:spPr>
          <a:xfrm>
            <a:off x="7537185" y="1077242"/>
            <a:ext cx="96653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Our Portfolio Managers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39BE07-6D78-C949-8992-E54ADDBBDA52}"/>
              </a:ext>
            </a:extLst>
          </p:cNvPr>
          <p:cNvCxnSpPr/>
          <p:nvPr/>
        </p:nvCxnSpPr>
        <p:spPr>
          <a:xfrm>
            <a:off x="9807607" y="2419610"/>
            <a:ext cx="5124450" cy="0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C266F3E-2EA7-6C46-8965-5B2634308071}"/>
              </a:ext>
            </a:extLst>
          </p:cNvPr>
          <p:cNvSpPr txBox="1"/>
          <p:nvPr/>
        </p:nvSpPr>
        <p:spPr>
          <a:xfrm>
            <a:off x="5071290" y="6255831"/>
            <a:ext cx="4306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Vedant</a:t>
            </a:r>
            <a:r>
              <a:rPr lang="en-US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Iyer</a:t>
            </a:r>
            <a:endParaRPr lang="en-US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3000" dirty="0">
                <a:solidFill>
                  <a:srgbClr val="000000"/>
                </a:solidFill>
                <a:latin typeface="Garamond" panose="02020404030301010803" pitchFamily="18" charset="0"/>
              </a:rPr>
              <a:t>Long-Short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9406FA-7AE5-1840-A414-9784B99D6AAF}"/>
              </a:ext>
            </a:extLst>
          </p:cNvPr>
          <p:cNvSpPr txBox="1"/>
          <p:nvPr/>
        </p:nvSpPr>
        <p:spPr>
          <a:xfrm>
            <a:off x="10395382" y="6255831"/>
            <a:ext cx="4306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Vish</a:t>
            </a:r>
            <a:r>
              <a:rPr lang="en-US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Choradia</a:t>
            </a:r>
            <a:r>
              <a:rPr lang="en-US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en-US" sz="3000" dirty="0">
                <a:solidFill>
                  <a:srgbClr val="000000"/>
                </a:solidFill>
                <a:latin typeface="Garamond" panose="02020404030301010803" pitchFamily="18" charset="0"/>
              </a:rPr>
              <a:t>Macro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610A96-C9E0-2A41-98F3-E17C823AFB4F}"/>
              </a:ext>
            </a:extLst>
          </p:cNvPr>
          <p:cNvSpPr txBox="1"/>
          <p:nvPr/>
        </p:nvSpPr>
        <p:spPr>
          <a:xfrm>
            <a:off x="15655854" y="6255831"/>
            <a:ext cx="4306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Garamond" panose="02020404030301010803" pitchFamily="18" charset="0"/>
              </a:rPr>
              <a:t>Austin Tang</a:t>
            </a:r>
          </a:p>
          <a:p>
            <a:pPr algn="ctr"/>
            <a:r>
              <a:rPr lang="en-US" sz="3000" dirty="0">
                <a:solidFill>
                  <a:srgbClr val="000000"/>
                </a:solidFill>
                <a:latin typeface="Garamond" panose="02020404030301010803" pitchFamily="18" charset="0"/>
              </a:rPr>
              <a:t>Quant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F850FE-69F7-4AE9-9091-CCF5AB982B4A}"/>
              </a:ext>
            </a:extLst>
          </p:cNvPr>
          <p:cNvSpPr txBox="1"/>
          <p:nvPr/>
        </p:nvSpPr>
        <p:spPr>
          <a:xfrm>
            <a:off x="10395382" y="10983581"/>
            <a:ext cx="4306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Garamond" panose="02020404030301010803" pitchFamily="18" charset="0"/>
              </a:rPr>
              <a:t>Jovi Koh</a:t>
            </a:r>
          </a:p>
          <a:p>
            <a:pPr algn="ctr"/>
            <a:r>
              <a:rPr lang="en-US" sz="3000" dirty="0">
                <a:solidFill>
                  <a:srgbClr val="000000"/>
                </a:solidFill>
                <a:latin typeface="Garamond" panose="02020404030301010803" pitchFamily="18" charset="0"/>
              </a:rPr>
              <a:t>Macro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011A1A-12FC-4B5F-9F49-440E8A79E594}"/>
              </a:ext>
            </a:extLst>
          </p:cNvPr>
          <p:cNvSpPr txBox="1"/>
          <p:nvPr/>
        </p:nvSpPr>
        <p:spPr>
          <a:xfrm>
            <a:off x="5084266" y="10983581"/>
            <a:ext cx="4306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Garamond" panose="02020404030301010803" pitchFamily="18" charset="0"/>
              </a:rPr>
              <a:t>Daniel Diaz</a:t>
            </a:r>
          </a:p>
          <a:p>
            <a:pPr algn="ctr"/>
            <a:r>
              <a:rPr lang="en-US" sz="3000" dirty="0">
                <a:solidFill>
                  <a:srgbClr val="000000"/>
                </a:solidFill>
                <a:latin typeface="Garamond" panose="02020404030301010803" pitchFamily="18" charset="0"/>
              </a:rPr>
              <a:t>Long-Short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47E024-CA72-BB47-AB6C-66F3CEEC1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4339" y="8121232"/>
            <a:ext cx="2697480" cy="26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6CE828-6814-4D1A-9B8B-A1AA2DFDBD95}"/>
              </a:ext>
            </a:extLst>
          </p:cNvPr>
          <p:cNvSpPr txBox="1"/>
          <p:nvPr/>
        </p:nvSpPr>
        <p:spPr>
          <a:xfrm>
            <a:off x="15712437" y="10983581"/>
            <a:ext cx="4306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Garamond" panose="02020404030301010803" pitchFamily="18" charset="0"/>
              </a:rPr>
              <a:t>Arjun </a:t>
            </a:r>
            <a:r>
              <a:rPr lang="en-US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Venigalla</a:t>
            </a:r>
            <a:endParaRPr lang="en-US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3000" dirty="0">
                <a:solidFill>
                  <a:srgbClr val="000000"/>
                </a:solidFill>
                <a:latin typeface="Garamond" panose="02020404030301010803" pitchFamily="18" charset="0"/>
              </a:rPr>
              <a:t>Quant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DC8C3-8C75-4AE3-8E01-35AFFF31F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4339" y="3309598"/>
            <a:ext cx="2689839" cy="2697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823591-C358-490B-8F8B-7F95778B2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66470" y="3309598"/>
            <a:ext cx="2712850" cy="269748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3E8657E-7C7A-EA41-98BD-CA5454C5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1294" y="8128022"/>
            <a:ext cx="2697480" cy="26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2D210E3-E453-2345-B592-AA407DB2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66470" y="8117044"/>
            <a:ext cx="2697480" cy="26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866679A-BBBB-5740-9234-72624EED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1294" y="3215131"/>
            <a:ext cx="2697480" cy="26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492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768475"/>
            <a:ext cx="24377650" cy="2789182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1782000"/>
            <a:ext cx="24387175" cy="2789238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7974386" y="5043049"/>
            <a:ext cx="8500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Long-Short Portfolio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9662135" y="6385417"/>
            <a:ext cx="51244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1175280" y="6945273"/>
            <a:ext cx="10169812" cy="5888983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685800" indent="-6858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Applies fundamental and intensive bottom-up analysis to find undervalued stocks</a:t>
            </a:r>
          </a:p>
          <a:p>
            <a:pPr marL="685800" indent="-6858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685800" indent="-6858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Understands different business models and tries to find opportunities where price doesn’t equal value</a:t>
            </a:r>
          </a:p>
          <a:p>
            <a:pPr marL="685800" indent="-685800" algn="ctr">
              <a:buFont typeface="Wingdings" charset="2"/>
              <a:buChar char="v"/>
            </a:pPr>
            <a:endParaRPr lang="en-US" sz="40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12757680" y="6945272"/>
            <a:ext cx="10169812" cy="5888985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685800" indent="-6858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Long Redbubble (ASX: RBL)</a:t>
            </a:r>
          </a:p>
          <a:p>
            <a:pPr marL="685800" indent="-6858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685800" indent="-6858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Short Vital Farms (NASDAQ: VITL)</a:t>
            </a:r>
          </a:p>
          <a:p>
            <a:pPr marL="685800" indent="-6858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685800" indent="-6858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Long Twitter (NYSE: TWTR)</a:t>
            </a:r>
          </a:p>
          <a:p>
            <a:pPr marL="685800" indent="-6858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4704599" y="6552857"/>
            <a:ext cx="3111173" cy="7848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5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Overview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15340947" y="6539276"/>
            <a:ext cx="5003293" cy="7848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5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Sample Pitches</a:t>
            </a:r>
          </a:p>
        </p:txBody>
      </p:sp>
    </p:spTree>
    <p:extLst>
      <p:ext uri="{BB962C8B-B14F-4D97-AF65-F5344CB8AC3E}">
        <p14:creationId xmlns:p14="http://schemas.microsoft.com/office/powerpoint/2010/main" val="822632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768475"/>
            <a:ext cx="24377650" cy="2789182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1782000"/>
            <a:ext cx="24387175" cy="2789238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8981874" y="5043049"/>
            <a:ext cx="6485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Macro Portfolio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9662135" y="6385417"/>
            <a:ext cx="51244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1175280" y="6945273"/>
            <a:ext cx="10169812" cy="5888983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571500" indent="-5715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Follows global economic and political trends to develop cross-asset trades</a:t>
            </a:r>
          </a:p>
          <a:p>
            <a:pPr marL="571500" indent="-5715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571500" indent="-5715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Applies economics principles and analyzes current events to find </a:t>
            </a:r>
            <a:r>
              <a:rPr lang="en-US" sz="3800" dirty="0" err="1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mispricings</a:t>
            </a: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in the market</a:t>
            </a:r>
          </a:p>
          <a:p>
            <a:pPr marL="685800" indent="-685800" algn="ctr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12757680" y="6945272"/>
            <a:ext cx="10169812" cy="5888985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Long EU Carbon Futures </a:t>
            </a:r>
          </a:p>
          <a:p>
            <a:pPr marL="685800" indent="-6858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685800" indent="-6858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Short EUR/MXN</a:t>
            </a:r>
          </a:p>
          <a:p>
            <a:pPr marL="685800" indent="-6858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685800" indent="-6858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Long Ecuador 2030s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4704599" y="6552857"/>
            <a:ext cx="3111173" cy="7848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5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Overview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15340947" y="6539276"/>
            <a:ext cx="5003293" cy="7848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5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Sample Pitches</a:t>
            </a:r>
          </a:p>
        </p:txBody>
      </p:sp>
    </p:spTree>
    <p:extLst>
      <p:ext uri="{BB962C8B-B14F-4D97-AF65-F5344CB8AC3E}">
        <p14:creationId xmlns:p14="http://schemas.microsoft.com/office/powerpoint/2010/main" val="736725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768475"/>
            <a:ext cx="24377650" cy="2789182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1782000"/>
            <a:ext cx="24387175" cy="2789238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9001366" y="5043049"/>
            <a:ext cx="6446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Quant Portfolio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9662135" y="6385417"/>
            <a:ext cx="51244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1175280" y="6945273"/>
            <a:ext cx="10169812" cy="5888983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571500" indent="-5715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Builds quantitative models and strategies using given data to generate outsized returns</a:t>
            </a:r>
          </a:p>
          <a:p>
            <a:pPr marL="571500" indent="-5715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571500" indent="-571500">
              <a:buFont typeface="Wingdings" charset="2"/>
              <a:buChar char="v"/>
            </a:pPr>
            <a:r>
              <a:rPr lang="en-US" sz="3800" dirty="0" err="1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Backtest</a:t>
            </a: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strategies based on historical data to understand historical performance</a:t>
            </a:r>
          </a:p>
          <a:p>
            <a:pPr marL="685800" indent="-685800" algn="ctr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12757680" y="6945272"/>
            <a:ext cx="10169812" cy="5888985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SPAC Unit Arbitrage</a:t>
            </a:r>
          </a:p>
          <a:p>
            <a:pPr marL="685800" indent="-6858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685800" indent="-6858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Short r/</a:t>
            </a:r>
            <a:r>
              <a:rPr lang="en-US" sz="3800" dirty="0" err="1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WallStreetBets</a:t>
            </a: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685800" indent="-685800"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685800" indent="-685800"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LSTM Modeling of Hurts Exponent Returns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4704599" y="6552857"/>
            <a:ext cx="3111173" cy="7848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5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Overview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15340947" y="6539276"/>
            <a:ext cx="5003293" cy="7848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5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Sample Pitches</a:t>
            </a:r>
          </a:p>
        </p:txBody>
      </p:sp>
    </p:spTree>
    <p:extLst>
      <p:ext uri="{BB962C8B-B14F-4D97-AF65-F5344CB8AC3E}">
        <p14:creationId xmlns:p14="http://schemas.microsoft.com/office/powerpoint/2010/main" val="21015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768475"/>
            <a:ext cx="24377650" cy="2789182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1782000"/>
            <a:ext cx="24387175" cy="2789238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11151005" y="5043049"/>
            <a:ext cx="21467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Q&amp;A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9662135" y="6385417"/>
            <a:ext cx="51244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90845FE-4526-1640-99F4-B6EA5D1B9A85}"/>
              </a:ext>
            </a:extLst>
          </p:cNvPr>
          <p:cNvSpPr txBox="1"/>
          <p:nvPr/>
        </p:nvSpPr>
        <p:spPr>
          <a:xfrm>
            <a:off x="1168400" y="6712123"/>
            <a:ext cx="220313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Who is eligible to apply for Portfolio Team?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I am interested in learning more about finance, but I don’t have any prior experience in it - can I still be involved?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What is the difference between QFS, FS, and IAG?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Do you need to have a quantitative background to be part of QFS?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I am interested in exploring a career in investment banking / sales &amp; trading / hedge funds, how can QFS help me?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I am not sure what all the above jobs even mean, how can QFS help me? </a:t>
            </a:r>
          </a:p>
        </p:txBody>
      </p:sp>
    </p:spTree>
    <p:extLst>
      <p:ext uri="{BB962C8B-B14F-4D97-AF65-F5344CB8AC3E}">
        <p14:creationId xmlns:p14="http://schemas.microsoft.com/office/powerpoint/2010/main" val="2255367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768475"/>
            <a:ext cx="24377650" cy="2789182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1782000"/>
            <a:ext cx="24387175" cy="2789238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8159281" y="5043049"/>
            <a:ext cx="81302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Application Process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9662135" y="6385417"/>
            <a:ext cx="51244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1175279" y="6712124"/>
            <a:ext cx="21747065" cy="6427276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lnSpc>
                <a:spcPct val="150000"/>
              </a:lnSpc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571500" indent="-571500">
              <a:lnSpc>
                <a:spcPct val="150000"/>
              </a:lnSpc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571500" indent="-571500">
              <a:lnSpc>
                <a:spcPct val="150000"/>
              </a:lnSpc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1</a:t>
            </a:r>
            <a:r>
              <a:rPr lang="en-US" sz="3800" baseline="30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st</a:t>
            </a: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round applications: Open </a:t>
            </a:r>
            <a:r>
              <a:rPr lang="en-US" sz="3800" b="1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9/25</a:t>
            </a:r>
            <a:r>
              <a:rPr lang="en-US" sz="3800" baseline="30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and close </a:t>
            </a:r>
            <a:r>
              <a:rPr lang="en-US" sz="3800" b="1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10/1 at 9:00 AM</a:t>
            </a:r>
          </a:p>
          <a:p>
            <a:pPr marL="1485946" lvl="1" indent="-571500">
              <a:lnSpc>
                <a:spcPct val="150000"/>
              </a:lnSpc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1</a:t>
            </a:r>
            <a:r>
              <a:rPr lang="en-US" sz="3800" baseline="30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st</a:t>
            </a: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round interviews: </a:t>
            </a:r>
            <a:r>
              <a:rPr lang="en-US" sz="3800" b="1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10/3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2</a:t>
            </a:r>
            <a:r>
              <a:rPr lang="en-US" sz="3800" baseline="30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nd</a:t>
            </a: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round interviews: Through the </a:t>
            </a:r>
            <a:r>
              <a:rPr lang="en-US" sz="3800" b="1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week of 10/9 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Open House: </a:t>
            </a:r>
            <a:r>
              <a:rPr lang="en-US" sz="3800" b="1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Wednesday, 9/29 at 7:00 PM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Our applications test ability to think, general interest, and amount of effort 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v"/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Join our </a:t>
            </a: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5"/>
              </a:rPr>
              <a:t>mailing list</a:t>
            </a: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to stay updated on events and due dates  </a:t>
            </a:r>
          </a:p>
          <a:p>
            <a:pPr lvl="1">
              <a:lnSpc>
                <a:spcPct val="200000"/>
              </a:lnSpc>
            </a:pPr>
            <a:r>
              <a:rPr lang="en-US" sz="3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</a:p>
          <a:p>
            <a:pPr marL="685800" indent="-685800" algn="ctr">
              <a:lnSpc>
                <a:spcPct val="200000"/>
              </a:lnSpc>
              <a:buFont typeface="Wingdings" charset="2"/>
              <a:buChar char="v"/>
            </a:pPr>
            <a:endParaRPr lang="en-US" sz="38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49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768475"/>
            <a:ext cx="24377650" cy="2789182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6" y="1740956"/>
            <a:ext cx="24387175" cy="2789238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9542013" y="5043049"/>
            <a:ext cx="53647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Get in Touch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9662135" y="6385417"/>
            <a:ext cx="51244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3772394" y="6795650"/>
            <a:ext cx="16903931" cy="6278273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Feel free to reach out to us over Facebook or email if you have any questions</a:t>
            </a:r>
          </a:p>
          <a:p>
            <a:pPr algn="ctr"/>
            <a:endParaRPr lang="en-US" sz="40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  <a:hlinkClick r:id="rId5"/>
            </a:endParaRPr>
          </a:p>
          <a:p>
            <a:pPr algn="ctr"/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5"/>
              </a:rPr>
              <a:t>www.quantfsnyu.com</a:t>
            </a:r>
            <a:endParaRPr lang="en-US" sz="40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   quantfsnyu@gmail.com	</a:t>
            </a:r>
          </a:p>
          <a:p>
            <a:pPr algn="ctr"/>
            <a:endParaRPr lang="en-US" sz="40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President – Ram 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Ramanathan </a:t>
            </a: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hlinkClick r:id="rId6"/>
              </a:rPr>
              <a:t>rer407@stern.nyu.edu</a:t>
            </a: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Vice-President – Alex Poon (</a:t>
            </a:r>
            <a:r>
              <a:rPr lang="en-US" sz="4000" dirty="0" err="1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7"/>
              </a:rPr>
              <a:t>alex.poon@stern.nyu.edu</a:t>
            </a: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Connor Sheehy (</a:t>
            </a: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8"/>
              </a:rPr>
              <a:t>connor.sheehy@stern.nyu.edu</a:t>
            </a: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Kevin Duan (</a:t>
            </a: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9"/>
              </a:rPr>
              <a:t>skd359@stern.nyu.edu</a:t>
            </a: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571500" indent="-571500">
              <a:buFont typeface="Arial" charset="0"/>
              <a:buChar char="•"/>
            </a:pPr>
            <a:endParaRPr lang="en-US" sz="4000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10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CEA7C3-2584-0048-8AA6-1FEF167A85D7}"/>
              </a:ext>
            </a:extLst>
          </p:cNvPr>
          <p:cNvCxnSpPr/>
          <p:nvPr/>
        </p:nvCxnSpPr>
        <p:spPr>
          <a:xfrm>
            <a:off x="9662135" y="9016829"/>
            <a:ext cx="51244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B74C70-A299-A842-918F-362E62C0F29B}"/>
              </a:ext>
            </a:extLst>
          </p:cNvPr>
          <p:cNvSpPr txBox="1"/>
          <p:nvPr/>
        </p:nvSpPr>
        <p:spPr>
          <a:xfrm>
            <a:off x="7715427" y="9473966"/>
            <a:ext cx="8954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Learning </a:t>
            </a:r>
          </a:p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Investing </a:t>
            </a:r>
          </a:p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Community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14444274" y="1798320"/>
            <a:ext cx="5235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Brain Teaser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14499995" y="3140688"/>
            <a:ext cx="51244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9975"/>
            <a:ext cx="10112395" cy="10112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368060-3506-43A8-B68C-FFE4716AA7FC}"/>
              </a:ext>
            </a:extLst>
          </p:cNvPr>
          <p:cNvSpPr txBox="1"/>
          <p:nvPr/>
        </p:nvSpPr>
        <p:spPr>
          <a:xfrm>
            <a:off x="10955334" y="3271452"/>
            <a:ext cx="122137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v"/>
            </a:pPr>
            <a:r>
              <a:rPr lang="en-US" sz="5000" dirty="0">
                <a:solidFill>
                  <a:srgbClr val="000000"/>
                </a:solidFill>
                <a:latin typeface="Garamond" panose="02020404030301010803" pitchFamily="18" charset="0"/>
              </a:rPr>
              <a:t>There are 100 tigers and 1 sheep. Tigers like eating sheep, but they don’t like being eaten themselves. However, if a tiger eats a sheep, then it turns into a sheep. When there are 100 tigers and 1 sheep, what happens? (Assume every tiger acts rationally)</a:t>
            </a:r>
          </a:p>
        </p:txBody>
      </p:sp>
      <p:pic>
        <p:nvPicPr>
          <p:cNvPr id="10" name="Picture 2" descr="mage result for tiger clip art">
            <a:extLst>
              <a:ext uri="{FF2B5EF4-FFF2-40B4-BE49-F238E27FC236}">
                <a16:creationId xmlns:a16="http://schemas.microsoft.com/office/drawing/2014/main" id="{41556310-060A-DD42-8FCB-008B868AE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0237" y="8140662"/>
            <a:ext cx="4227618" cy="470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age result for sheep clip art">
            <a:extLst>
              <a:ext uri="{FF2B5EF4-FFF2-40B4-BE49-F238E27FC236}">
                <a16:creationId xmlns:a16="http://schemas.microsoft.com/office/drawing/2014/main" id="{753E95B2-E82A-954E-B32D-4A66D2FC2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3213" y="8649456"/>
            <a:ext cx="5124450" cy="38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586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CEA7C3-2584-0048-8AA6-1FEF167A85D7}"/>
              </a:ext>
            </a:extLst>
          </p:cNvPr>
          <p:cNvCxnSpPr/>
          <p:nvPr/>
        </p:nvCxnSpPr>
        <p:spPr>
          <a:xfrm>
            <a:off x="9662135" y="9016829"/>
            <a:ext cx="51244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B74C70-A299-A842-918F-362E62C0F29B}"/>
              </a:ext>
            </a:extLst>
          </p:cNvPr>
          <p:cNvSpPr txBox="1"/>
          <p:nvPr/>
        </p:nvSpPr>
        <p:spPr>
          <a:xfrm>
            <a:off x="7715427" y="9473966"/>
            <a:ext cx="8954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Learning </a:t>
            </a:r>
          </a:p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Investing </a:t>
            </a:r>
          </a:p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Community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15404892" y="1798320"/>
            <a:ext cx="3314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Answer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14499995" y="3140688"/>
            <a:ext cx="51244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F04CB3-099E-9F4F-9F03-5C228C6BDD8F}"/>
              </a:ext>
            </a:extLst>
          </p:cNvPr>
          <p:cNvSpPr txBox="1"/>
          <p:nvPr/>
        </p:nvSpPr>
        <p:spPr>
          <a:xfrm>
            <a:off x="10955334" y="3271452"/>
            <a:ext cx="12213771" cy="1009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v"/>
            </a:pPr>
            <a:r>
              <a:rPr lang="en-US" sz="5000" dirty="0">
                <a:solidFill>
                  <a:srgbClr val="000000"/>
                </a:solidFill>
                <a:latin typeface="Garamond" panose="02020404030301010803" pitchFamily="18" charset="0"/>
              </a:rPr>
              <a:t>If we work backwards. When there is 1 sheep and 1 tiger, the tiger will eat the sheep because no one is there to eat it</a:t>
            </a:r>
          </a:p>
          <a:p>
            <a:pPr marL="571500" indent="-571500">
              <a:buFont typeface="Wingdings" charset="2"/>
              <a:buChar char="v"/>
            </a:pPr>
            <a:r>
              <a:rPr lang="en-US" sz="5000" dirty="0">
                <a:solidFill>
                  <a:srgbClr val="000000"/>
                </a:solidFill>
                <a:latin typeface="Garamond" panose="02020404030301010803" pitchFamily="18" charset="0"/>
              </a:rPr>
              <a:t>When there are 2, neither tiger will eat the sheep, because whoever eats, knows they will be eaten by the remaining tiger</a:t>
            </a:r>
          </a:p>
          <a:p>
            <a:pPr marL="571500" indent="-571500">
              <a:buFont typeface="Wingdings" charset="2"/>
              <a:buChar char="v"/>
            </a:pPr>
            <a:r>
              <a:rPr lang="en-US" sz="5000" dirty="0">
                <a:solidFill>
                  <a:srgbClr val="000000"/>
                </a:solidFill>
                <a:latin typeface="Garamond" panose="02020404030301010803" pitchFamily="18" charset="0"/>
              </a:rPr>
              <a:t>When there are 3, one tiger will eat the sheep as it will then the same scenario as when there were 2 tigers and 1 sheep where no one ate</a:t>
            </a:r>
          </a:p>
          <a:p>
            <a:pPr marL="571500" indent="-571500">
              <a:buFont typeface="Wingdings" charset="2"/>
              <a:buChar char="v"/>
            </a:pPr>
            <a:r>
              <a:rPr lang="en-US" sz="5000" dirty="0">
                <a:solidFill>
                  <a:srgbClr val="000000"/>
                </a:solidFill>
                <a:latin typeface="Garamond" panose="02020404030301010803" pitchFamily="18" charset="0"/>
              </a:rPr>
              <a:t>Moving up, it is clear that on even numbers, no tiger will eat the sheep and on odds they will, so at 100, the sheep will not be eaten.</a:t>
            </a:r>
          </a:p>
          <a:p>
            <a:endParaRPr lang="en-US" sz="50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9975"/>
            <a:ext cx="10112395" cy="1011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55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91979AA-9409-B849-9597-0E2873F796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" y="0"/>
            <a:ext cx="24387174" cy="13716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7A8F4D-D04F-CF4E-B1D4-90228F51A628}"/>
              </a:ext>
            </a:extLst>
          </p:cNvPr>
          <p:cNvSpPr/>
          <p:nvPr/>
        </p:nvSpPr>
        <p:spPr>
          <a:xfrm>
            <a:off x="7108541" y="0"/>
            <a:ext cx="10168586" cy="13716000"/>
          </a:xfrm>
          <a:prstGeom prst="rect">
            <a:avLst/>
          </a:prstGeom>
          <a:solidFill>
            <a:srgbClr val="245D8D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7F3F5-4A74-9545-9221-FEFE0037F552}"/>
              </a:ext>
            </a:extLst>
          </p:cNvPr>
          <p:cNvSpPr txBox="1"/>
          <p:nvPr/>
        </p:nvSpPr>
        <p:spPr>
          <a:xfrm>
            <a:off x="10283810" y="2426662"/>
            <a:ext cx="3881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B7397-0E9D-CA46-9BAB-A18C9FD7F161}"/>
              </a:ext>
            </a:extLst>
          </p:cNvPr>
          <p:cNvSpPr txBox="1"/>
          <p:nvPr/>
        </p:nvSpPr>
        <p:spPr>
          <a:xfrm>
            <a:off x="10061247" y="7693390"/>
            <a:ext cx="4326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Our Focus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DFB479-92D8-F74D-AB10-9400C97B178B}"/>
              </a:ext>
            </a:extLst>
          </p:cNvPr>
          <p:cNvCxnSpPr/>
          <p:nvPr/>
        </p:nvCxnSpPr>
        <p:spPr>
          <a:xfrm>
            <a:off x="9662135" y="3769030"/>
            <a:ext cx="51244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CEA7C3-2584-0048-8AA6-1FEF167A85D7}"/>
              </a:ext>
            </a:extLst>
          </p:cNvPr>
          <p:cNvCxnSpPr/>
          <p:nvPr/>
        </p:nvCxnSpPr>
        <p:spPr>
          <a:xfrm>
            <a:off x="9662135" y="9016829"/>
            <a:ext cx="51244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36EAC9-F76F-254B-AA46-E742C00FE76E}"/>
              </a:ext>
            </a:extLst>
          </p:cNvPr>
          <p:cNvSpPr txBox="1"/>
          <p:nvPr/>
        </p:nvSpPr>
        <p:spPr>
          <a:xfrm>
            <a:off x="7778479" y="4095736"/>
            <a:ext cx="89548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QFS is a multi-strategy investment club that provides a platform for members to share knowledge and learn about the financial markets and investing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74C70-A299-A842-918F-362E62C0F29B}"/>
              </a:ext>
            </a:extLst>
          </p:cNvPr>
          <p:cNvSpPr txBox="1"/>
          <p:nvPr/>
        </p:nvSpPr>
        <p:spPr>
          <a:xfrm>
            <a:off x="7715427" y="9473966"/>
            <a:ext cx="895481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4500" dirty="0">
                <a:solidFill>
                  <a:schemeClr val="bg1"/>
                </a:solidFill>
                <a:latin typeface="Garamond" panose="02020404030301010803" pitchFamily="18" charset="0"/>
              </a:rPr>
              <a:t>Learning </a:t>
            </a:r>
          </a:p>
          <a:p>
            <a:pPr algn="ctr"/>
            <a:endParaRPr lang="en-US" sz="45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98DE9A9-10CE-A94C-9F21-DAC530AD3F52}"/>
              </a:ext>
            </a:extLst>
          </p:cNvPr>
          <p:cNvSpPr txBox="1"/>
          <p:nvPr/>
        </p:nvSpPr>
        <p:spPr>
          <a:xfrm>
            <a:off x="7746953" y="10545060"/>
            <a:ext cx="895481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4500" dirty="0">
                <a:solidFill>
                  <a:schemeClr val="bg1"/>
                </a:solidFill>
                <a:latin typeface="Garamond" panose="02020404030301010803" pitchFamily="18" charset="0"/>
              </a:rPr>
              <a:t>Investing</a:t>
            </a:r>
          </a:p>
          <a:p>
            <a:pPr algn="ctr"/>
            <a:endParaRPr lang="en-US" sz="45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E8E982-FEE8-9647-A321-0BF41F12A640}"/>
              </a:ext>
            </a:extLst>
          </p:cNvPr>
          <p:cNvSpPr txBox="1"/>
          <p:nvPr/>
        </p:nvSpPr>
        <p:spPr>
          <a:xfrm>
            <a:off x="7778479" y="11546821"/>
            <a:ext cx="89548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4500" dirty="0">
                <a:solidFill>
                  <a:schemeClr val="bg1"/>
                </a:solidFill>
                <a:latin typeface="Garamond" panose="02020404030301010803" pitchFamily="18" charset="0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787474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768475"/>
            <a:ext cx="24377650" cy="2789182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CEA7C3-2584-0048-8AA6-1FEF167A85D7}"/>
              </a:ext>
            </a:extLst>
          </p:cNvPr>
          <p:cNvCxnSpPr/>
          <p:nvPr/>
        </p:nvCxnSpPr>
        <p:spPr>
          <a:xfrm>
            <a:off x="9662135" y="9016829"/>
            <a:ext cx="51244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B74C70-A299-A842-918F-362E62C0F29B}"/>
              </a:ext>
            </a:extLst>
          </p:cNvPr>
          <p:cNvSpPr txBox="1"/>
          <p:nvPr/>
        </p:nvSpPr>
        <p:spPr>
          <a:xfrm>
            <a:off x="7715427" y="9473966"/>
            <a:ext cx="8954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Learning </a:t>
            </a:r>
          </a:p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Investing </a:t>
            </a:r>
          </a:p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Community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1758297"/>
            <a:ext cx="24387175" cy="2789238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9153090" y="5043049"/>
            <a:ext cx="61425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Why Join QFS?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9662135" y="6385417"/>
            <a:ext cx="51244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35C3154-1104-2948-9DAD-B3902C790307}"/>
              </a:ext>
            </a:extLst>
          </p:cNvPr>
          <p:cNvSpPr/>
          <p:nvPr/>
        </p:nvSpPr>
        <p:spPr>
          <a:xfrm>
            <a:off x="1145365" y="6717375"/>
            <a:ext cx="6234673" cy="6233303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8934490" y="6717374"/>
            <a:ext cx="6234673" cy="6233303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1D3B92-A897-5B41-AB08-D74A2C1C6F63}"/>
              </a:ext>
            </a:extLst>
          </p:cNvPr>
          <p:cNvSpPr/>
          <p:nvPr/>
        </p:nvSpPr>
        <p:spPr>
          <a:xfrm>
            <a:off x="16670240" y="6712123"/>
            <a:ext cx="6234673" cy="6233303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5FDA67-EF06-694F-B2AD-881607C9CB38}"/>
              </a:ext>
            </a:extLst>
          </p:cNvPr>
          <p:cNvSpPr txBox="1"/>
          <p:nvPr/>
        </p:nvSpPr>
        <p:spPr>
          <a:xfrm>
            <a:off x="3168972" y="6898504"/>
            <a:ext cx="21874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Learn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68A8B1-1862-3A47-828C-5EE0CC4047F0}"/>
              </a:ext>
            </a:extLst>
          </p:cNvPr>
          <p:cNvSpPr txBox="1"/>
          <p:nvPr/>
        </p:nvSpPr>
        <p:spPr>
          <a:xfrm>
            <a:off x="10719781" y="6903440"/>
            <a:ext cx="30091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91746D-5CF3-034F-8D51-9F695F665676}"/>
              </a:ext>
            </a:extLst>
          </p:cNvPr>
          <p:cNvSpPr txBox="1"/>
          <p:nvPr/>
        </p:nvSpPr>
        <p:spPr>
          <a:xfrm>
            <a:off x="18347439" y="6898504"/>
            <a:ext cx="288027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Explore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0901" y="8025801"/>
            <a:ext cx="5943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Garamond" charset="0"/>
                <a:ea typeface="Garamond" charset="0"/>
                <a:cs typeface="Garamond" charset="0"/>
              </a:rPr>
              <a:t>Learn different investing strategies across multiple assets (stocks, currencies, commodities, etc.)</a:t>
            </a:r>
          </a:p>
          <a:p>
            <a:pPr marL="571500" indent="-571500">
              <a:buFont typeface="Arial" charset="0"/>
              <a:buChar char="•"/>
            </a:pPr>
            <a:endParaRPr lang="en-US" dirty="0">
              <a:solidFill>
                <a:schemeClr val="tx2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Garamond" charset="0"/>
                <a:ea typeface="Garamond" charset="0"/>
                <a:cs typeface="Garamond" charset="0"/>
              </a:rPr>
              <a:t>Specifically dedicated to developing a strong grasp of financial knowledge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80026" y="8025801"/>
            <a:ext cx="5943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Garamond" charset="0"/>
                <a:ea typeface="Garamond" charset="0"/>
                <a:cs typeface="Garamond" charset="0"/>
              </a:rPr>
              <a:t>Gain hands-on experience and feedback in pitching and executing investment ideas</a:t>
            </a:r>
          </a:p>
          <a:p>
            <a:pPr marL="571500" indent="-571500">
              <a:buFont typeface="Arial" charset="0"/>
              <a:buChar char="•"/>
            </a:pPr>
            <a:endParaRPr lang="en-US" dirty="0">
              <a:solidFill>
                <a:schemeClr val="tx2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Garamond" charset="0"/>
                <a:ea typeface="Garamond" charset="0"/>
                <a:cs typeface="Garamond" charset="0"/>
              </a:rPr>
              <a:t>Get direct exposure to a wide variety of investing opportunities and career paths in the finance industry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815776" y="8025801"/>
            <a:ext cx="5943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Garamond" charset="0"/>
                <a:ea typeface="Garamond" charset="0"/>
                <a:cs typeface="Garamond" charset="0"/>
              </a:rPr>
              <a:t>Strong recruiting ties to a wide range of sell-side and buy-side financial jobs</a:t>
            </a:r>
          </a:p>
          <a:p>
            <a:pPr marL="571500" indent="-571500">
              <a:buFont typeface="Arial" charset="0"/>
              <a:buChar char="•"/>
            </a:pPr>
            <a:endParaRPr lang="en-US" dirty="0">
              <a:solidFill>
                <a:schemeClr val="tx2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Garamond" charset="0"/>
                <a:ea typeface="Garamond" charset="0"/>
                <a:cs typeface="Garamond" charset="0"/>
              </a:rPr>
              <a:t>Extensive alumni network across the financial industry, ranging from Investment Banking to hedge funds</a:t>
            </a:r>
          </a:p>
        </p:txBody>
      </p:sp>
    </p:spTree>
    <p:extLst>
      <p:ext uri="{BB962C8B-B14F-4D97-AF65-F5344CB8AC3E}">
        <p14:creationId xmlns:p14="http://schemas.microsoft.com/office/powerpoint/2010/main" val="501703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91979AA-9409-B849-9597-0E2873F796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2095"/>
            <a:ext cx="24387174" cy="13716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7A8F4D-D04F-CF4E-B1D4-90228F51A628}"/>
              </a:ext>
            </a:extLst>
          </p:cNvPr>
          <p:cNvSpPr/>
          <p:nvPr/>
        </p:nvSpPr>
        <p:spPr>
          <a:xfrm>
            <a:off x="3566159" y="2063394"/>
            <a:ext cx="17251680" cy="10302240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7F3F5-4A74-9545-9221-FEFE0037F552}"/>
              </a:ext>
            </a:extLst>
          </p:cNvPr>
          <p:cNvSpPr txBox="1"/>
          <p:nvPr/>
        </p:nvSpPr>
        <p:spPr>
          <a:xfrm>
            <a:off x="8856241" y="2966056"/>
            <a:ext cx="6736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rgbClr val="0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Alumni Network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DFB479-92D8-F74D-AB10-9400C97B178B}"/>
              </a:ext>
            </a:extLst>
          </p:cNvPr>
          <p:cNvCxnSpPr/>
          <p:nvPr/>
        </p:nvCxnSpPr>
        <p:spPr>
          <a:xfrm>
            <a:off x="9662134" y="4308424"/>
            <a:ext cx="5124450" cy="0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463" y="6858000"/>
            <a:ext cx="3549121" cy="887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909" y="5484292"/>
            <a:ext cx="1339686" cy="1339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237" y="8667154"/>
            <a:ext cx="2860180" cy="1241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20" y="8837264"/>
            <a:ext cx="2130170" cy="1198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239" y="5713330"/>
            <a:ext cx="3134102" cy="10392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919" y="5834306"/>
            <a:ext cx="1783680" cy="6535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616" y="6837469"/>
            <a:ext cx="2835973" cy="8852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633" y="9199337"/>
            <a:ext cx="2025412" cy="3813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54"/>
          <a:stretch/>
        </p:blipFill>
        <p:spPr>
          <a:xfrm>
            <a:off x="7381807" y="7809609"/>
            <a:ext cx="1813636" cy="7515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240" y="9901204"/>
            <a:ext cx="2880550" cy="6481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1879" y="10035484"/>
            <a:ext cx="3129294" cy="5151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5287" y="7967416"/>
            <a:ext cx="2430653" cy="5430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000" r="98000">
                        <a14:foregroundMark x1="6250" y1="45301" x2="6250" y2="45301"/>
                        <a14:foregroundMark x1="11250" y1="47470" x2="11250" y2="47470"/>
                        <a14:foregroundMark x1="16917" y1="48434" x2="16917" y2="48434"/>
                        <a14:foregroundMark x1="19583" y1="44578" x2="19583" y2="44578"/>
                        <a14:foregroundMark x1="27917" y1="49157" x2="27917" y2="49157"/>
                        <a14:foregroundMark x1="32583" y1="51325" x2="32583" y2="51325"/>
                        <a14:foregroundMark x1="36500" y1="47470" x2="36500" y2="47470"/>
                        <a14:foregroundMark x1="43583" y1="47470" x2="43583" y2="47470"/>
                        <a14:foregroundMark x1="84000" y1="37108" x2="84000" y2="37108"/>
                        <a14:foregroundMark x1="87917" y1="46024" x2="87917" y2="46024"/>
                        <a14:foregroundMark x1="85333" y1="25783" x2="85333" y2="25783"/>
                        <a14:foregroundMark x1="88417" y1="23373" x2="88417" y2="23373"/>
                        <a14:foregroundMark x1="79333" y1="33976" x2="79333" y2="33976"/>
                        <a14:foregroundMark x1="75667" y1="30120" x2="75667" y2="30120"/>
                        <a14:foregroundMark x1="51083" y1="49880" x2="51083" y2="49880"/>
                        <a14:foregroundMark x1="56583" y1="49880" x2="56583" y2="49880"/>
                        <a14:foregroundMark x1="61333" y1="49880" x2="61333" y2="49880"/>
                        <a14:foregroundMark x1="64667" y1="52048" x2="64667" y2="52048"/>
                        <a14:foregroundMark x1="69083" y1="52048" x2="69083" y2="52048"/>
                        <a14:foregroundMark x1="61000" y1="33976" x2="61000" y2="33976"/>
                        <a14:foregroundMark x1="58917" y1="71807" x2="58917" y2="71807"/>
                        <a14:foregroundMark x1="51417" y1="73253" x2="51417" y2="73253"/>
                        <a14:foregroundMark x1="48500" y1="74699" x2="48500" y2="74699"/>
                        <a14:foregroundMark x1="43000" y1="77108" x2="43000" y2="77108"/>
                        <a14:foregroundMark x1="37583" y1="80000" x2="37583" y2="80000"/>
                        <a14:foregroundMark x1="30000" y1="79277" x2="30000" y2="79277"/>
                        <a14:foregroundMark x1="27083" y1="80723" x2="27083" y2="80723"/>
                        <a14:foregroundMark x1="25000" y1="80723" x2="25000" y2="80723"/>
                        <a14:foregroundMark x1="20083" y1="80000" x2="20083" y2="80000"/>
                        <a14:foregroundMark x1="15917" y1="79277" x2="15917" y2="79277"/>
                        <a14:foregroundMark x1="12000" y1="83133" x2="12000" y2="83133"/>
                        <a14:foregroundMark x1="24250" y1="63373" x2="24250" y2="63373"/>
                        <a14:foregroundMark x1="35500" y1="70120" x2="35500" y2="70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240" y="7867022"/>
            <a:ext cx="2530087" cy="87472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35C3154-1104-2948-9DAD-B3902C790307}"/>
              </a:ext>
            </a:extLst>
          </p:cNvPr>
          <p:cNvSpPr/>
          <p:nvPr/>
        </p:nvSpPr>
        <p:spPr>
          <a:xfrm>
            <a:off x="4315265" y="4953821"/>
            <a:ext cx="7567340" cy="6631003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5C3154-1104-2948-9DAD-B3902C790307}"/>
              </a:ext>
            </a:extLst>
          </p:cNvPr>
          <p:cNvSpPr/>
          <p:nvPr/>
        </p:nvSpPr>
        <p:spPr>
          <a:xfrm>
            <a:off x="12405836" y="4953821"/>
            <a:ext cx="7567340" cy="6631003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7F3F5-4A74-9545-9221-FEFE0037F552}"/>
              </a:ext>
            </a:extLst>
          </p:cNvPr>
          <p:cNvSpPr txBox="1"/>
          <p:nvPr/>
        </p:nvSpPr>
        <p:spPr>
          <a:xfrm>
            <a:off x="6845226" y="4616294"/>
            <a:ext cx="2507418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spc="600" dirty="0">
                <a:solidFill>
                  <a:srgbClr val="0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IB/S&amp;T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7F3F5-4A74-9545-9221-FEFE0037F552}"/>
              </a:ext>
            </a:extLst>
          </p:cNvPr>
          <p:cNvSpPr txBox="1"/>
          <p:nvPr/>
        </p:nvSpPr>
        <p:spPr>
          <a:xfrm>
            <a:off x="14802748" y="4616294"/>
            <a:ext cx="2773516" cy="707886"/>
          </a:xfrm>
          <a:prstGeom prst="rect">
            <a:avLst/>
          </a:prstGeom>
          <a:solidFill>
            <a:srgbClr val="F6F8F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spc="600" dirty="0">
                <a:solidFill>
                  <a:srgbClr val="0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Buy-Side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8580" y="5673860"/>
            <a:ext cx="1969763" cy="9196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8291" l="0" r="100000">
                        <a14:foregroundMark x1="12167" y1="64103" x2="12167" y2="64103"/>
                        <a14:foregroundMark x1="22667" y1="58120" x2="22667" y2="58120"/>
                        <a14:foregroundMark x1="35667" y1="71795" x2="35667" y2="71795"/>
                        <a14:foregroundMark x1="42500" y1="71795" x2="42500" y2="71795"/>
                        <a14:foregroundMark x1="53500" y1="66667" x2="53500" y2="66667"/>
                        <a14:foregroundMark x1="65500" y1="66667" x2="65500" y2="66667"/>
                        <a14:foregroundMark x1="76833" y1="69231" x2="76833" y2="69231"/>
                        <a14:foregroundMark x1="86333" y1="64103" x2="86333" y2="64103"/>
                        <a14:backgroundMark x1="6000" y1="36752" x2="6000" y2="36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3593" y="5913405"/>
            <a:ext cx="2528524" cy="4953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1562" y="7095183"/>
            <a:ext cx="2612585" cy="62878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18903" y="7052180"/>
            <a:ext cx="2133901" cy="7765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9097" y1="17857" x2="19097" y2="17857"/>
                        <a14:foregroundMark x1="6160" y1="65000" x2="6160" y2="65000"/>
                        <a14:foregroundMark x1="22177" y1="85000" x2="22177" y2="85000"/>
                        <a14:foregroundMark x1="4723" y1="16429" x2="4723" y2="16429"/>
                        <a14:foregroundMark x1="37577" y1="42857" x2="37577" y2="42857"/>
                        <a14:foregroundMark x1="47844" y1="50000" x2="47844" y2="50000"/>
                        <a14:foregroundMark x1="74743" y1="51429" x2="74743" y2="51429"/>
                        <a14:foregroundMark x1="85421" y1="53571" x2="85421" y2="53571"/>
                        <a14:foregroundMark x1="90349" y1="58571" x2="90349" y2="58571"/>
                        <a14:foregroundMark x1="67967" y1="65000" x2="67967" y2="65000"/>
                        <a14:backgroundMark x1="64271" y1="63571" x2="64271" y2="6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5004" y="8462492"/>
            <a:ext cx="2000537" cy="5751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6252" y="9514123"/>
            <a:ext cx="2753525" cy="77416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1863" y="9538611"/>
            <a:ext cx="3047356" cy="56732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8174" y="5816741"/>
            <a:ext cx="1881273" cy="59083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782739" y="10482315"/>
            <a:ext cx="3049542" cy="86217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739" y="7072896"/>
            <a:ext cx="2020009" cy="79222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1227" y="8579810"/>
            <a:ext cx="1777117" cy="42650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16000" y1="27333" x2="16000" y2="27333"/>
                        <a14:foregroundMark x1="25333" y1="31667" x2="25333" y2="31667"/>
                        <a14:foregroundMark x1="35333" y1="28667" x2="35333" y2="28667"/>
                        <a14:foregroundMark x1="47000" y1="25333" x2="47000" y2="25333"/>
                        <a14:foregroundMark x1="57000" y1="26333" x2="57000" y2="26333"/>
                        <a14:foregroundMark x1="73333" y1="29667" x2="73333" y2="29667"/>
                        <a14:foregroundMark x1="80000" y1="28000" x2="80000" y2="28000"/>
                        <a14:foregroundMark x1="69333" y1="16667" x2="69333" y2="16667"/>
                        <a14:foregroundMark x1="56000" y1="38000" x2="56000" y2="38000"/>
                        <a14:foregroundMark x1="36333" y1="51000" x2="36333" y2="51000"/>
                        <a14:foregroundMark x1="45333" y1="51000" x2="45333" y2="51000"/>
                        <a14:foregroundMark x1="57000" y1="52000" x2="57000" y2="52000"/>
                        <a14:foregroundMark x1="68667" y1="54667" x2="68667" y2="54667"/>
                        <a14:foregroundMark x1="69667" y1="59667" x2="69667" y2="59667"/>
                        <a14:foregroundMark x1="63667" y1="61000" x2="63667" y2="61000"/>
                        <a14:foregroundMark x1="37000" y1="72667" x2="37000" y2="72667"/>
                        <a14:foregroundMark x1="42000" y1="73667" x2="42000" y2="73667"/>
                        <a14:foregroundMark x1="52000" y1="73667" x2="52000" y2="73667"/>
                        <a14:foregroundMark x1="63000" y1="76667" x2="63000" y2="76667"/>
                        <a14:foregroundMark x1="63000" y1="83333" x2="63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2227" y="8024108"/>
            <a:ext cx="1129246" cy="1129246"/>
          </a:xfrm>
          <a:prstGeom prst="rect">
            <a:avLst/>
          </a:prstGeom>
        </p:spPr>
      </p:pic>
      <p:pic>
        <p:nvPicPr>
          <p:cNvPr id="1028" name="Picture 4" descr="Image result for moelis png"/>
          <p:cNvPicPr>
            <a:picLocks noChangeAspect="1" noChangeArrowheads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0523" y="10939342"/>
            <a:ext cx="5903496" cy="42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Warburg Pincus Logo PNG Transparent &amp; SVG Vector - Freebie Supply">
            <a:extLst>
              <a:ext uri="{FF2B5EF4-FFF2-40B4-BE49-F238E27FC236}">
                <a16:creationId xmlns:a16="http://schemas.microsoft.com/office/drawing/2014/main" id="{CB4DBE73-0D4D-46C8-9E0C-DA82D3338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89930" y="9543403"/>
            <a:ext cx="2740863" cy="27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035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BB0C08A-0FFD-F143-A487-F305841FC5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" y="-62346"/>
            <a:ext cx="24387174" cy="13716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7A8F4D-D04F-CF4E-B1D4-90228F51A628}"/>
              </a:ext>
            </a:extLst>
          </p:cNvPr>
          <p:cNvSpPr/>
          <p:nvPr/>
        </p:nvSpPr>
        <p:spPr>
          <a:xfrm>
            <a:off x="0" y="-327420"/>
            <a:ext cx="24387167" cy="1404342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7F3F5-4A74-9545-9221-FEFE0037F552}"/>
              </a:ext>
            </a:extLst>
          </p:cNvPr>
          <p:cNvSpPr txBox="1"/>
          <p:nvPr/>
        </p:nvSpPr>
        <p:spPr>
          <a:xfrm>
            <a:off x="7966325" y="527656"/>
            <a:ext cx="85161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Our Executive Board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DFB479-92D8-F74D-AB10-9400C97B178B}"/>
              </a:ext>
            </a:extLst>
          </p:cNvPr>
          <p:cNvCxnSpPr/>
          <p:nvPr/>
        </p:nvCxnSpPr>
        <p:spPr>
          <a:xfrm>
            <a:off x="9662134" y="1870024"/>
            <a:ext cx="5124450" cy="0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F6A3D8-AC3F-7E46-BBD4-6E5828205D7C}"/>
              </a:ext>
            </a:extLst>
          </p:cNvPr>
          <p:cNvSpPr txBox="1"/>
          <p:nvPr/>
        </p:nvSpPr>
        <p:spPr>
          <a:xfrm>
            <a:off x="6724564" y="6271761"/>
            <a:ext cx="54037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Alex Poon</a:t>
            </a:r>
          </a:p>
          <a:p>
            <a:pPr algn="ctr"/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Vice-President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FAF17-BA7B-0748-8528-D8FEC89283BF}"/>
              </a:ext>
            </a:extLst>
          </p:cNvPr>
          <p:cNvSpPr txBox="1"/>
          <p:nvPr/>
        </p:nvSpPr>
        <p:spPr>
          <a:xfrm>
            <a:off x="2362405" y="6271761"/>
            <a:ext cx="54037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Ram Ramanathan</a:t>
            </a:r>
          </a:p>
          <a:p>
            <a:pPr algn="ctr"/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President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45EA6F-A262-A842-BC2B-EA9BEEF7720A}"/>
              </a:ext>
            </a:extLst>
          </p:cNvPr>
          <p:cNvSpPr txBox="1"/>
          <p:nvPr/>
        </p:nvSpPr>
        <p:spPr>
          <a:xfrm>
            <a:off x="11410655" y="6271761"/>
            <a:ext cx="54037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Connor Sheehy</a:t>
            </a:r>
          </a:p>
          <a:p>
            <a:pPr algn="ctr"/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 - Head of Portfolios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F6E26F-9723-F24F-B125-ED4FDCE159B2}"/>
              </a:ext>
            </a:extLst>
          </p:cNvPr>
          <p:cNvSpPr txBox="1"/>
          <p:nvPr/>
        </p:nvSpPr>
        <p:spPr>
          <a:xfrm>
            <a:off x="2910949" y="10514824"/>
            <a:ext cx="4306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Jessica Wu</a:t>
            </a:r>
          </a:p>
          <a:p>
            <a:pPr algn="ctr"/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Treasurer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FA32FB-091F-3A4E-BDE4-3F74D4181864}"/>
              </a:ext>
            </a:extLst>
          </p:cNvPr>
          <p:cNvSpPr txBox="1"/>
          <p:nvPr/>
        </p:nvSpPr>
        <p:spPr>
          <a:xfrm>
            <a:off x="7347412" y="10502873"/>
            <a:ext cx="43174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Ashwin </a:t>
            </a:r>
            <a:r>
              <a:rPr lang="en-US" sz="3400" b="1" dirty="0" err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Mathukumar</a:t>
            </a:r>
            <a:endParaRPr lang="en-US" sz="34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 - Marketing Chair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50F0C7-E2E8-4150-A123-9B295AF08E04}"/>
              </a:ext>
            </a:extLst>
          </p:cNvPr>
          <p:cNvSpPr txBox="1"/>
          <p:nvPr/>
        </p:nvSpPr>
        <p:spPr>
          <a:xfrm>
            <a:off x="16091293" y="6271761"/>
            <a:ext cx="54037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Kevin Duan</a:t>
            </a:r>
          </a:p>
          <a:p>
            <a:pPr algn="ctr"/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 - Head of Portfolios</a:t>
            </a:r>
          </a:p>
        </p:txBody>
      </p:sp>
      <p:pic>
        <p:nvPicPr>
          <p:cNvPr id="1048" name="Picture 24">
            <a:extLst>
              <a:ext uri="{FF2B5EF4-FFF2-40B4-BE49-F238E27FC236}">
                <a16:creationId xmlns:a16="http://schemas.microsoft.com/office/drawing/2014/main" id="{5D6EC71D-FC87-4777-AA2E-AD57362A3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1736" y="81323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shwin Mathukumar's Profile Photo, Image may contain: Ashwin Mathukumar, smiling, outdoor">
            <a:extLst>
              <a:ext uri="{FF2B5EF4-FFF2-40B4-BE49-F238E27FC236}">
                <a16:creationId xmlns:a16="http://schemas.microsoft.com/office/drawing/2014/main" id="{DFE3A422-C3C0-4C06-9F34-874815028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9777" y="8169523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Yukai Liu's Profile Photo">
            <a:extLst>
              <a:ext uri="{FF2B5EF4-FFF2-40B4-BE49-F238E27FC236}">
                <a16:creationId xmlns:a16="http://schemas.microsoft.com/office/drawing/2014/main" id="{FB322489-9EFE-47FB-8D33-61E26AC2E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8453" y="8169523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9F8EAE5-854B-4508-82F4-29378C996BDB}"/>
              </a:ext>
            </a:extLst>
          </p:cNvPr>
          <p:cNvSpPr txBox="1"/>
          <p:nvPr/>
        </p:nvSpPr>
        <p:spPr>
          <a:xfrm>
            <a:off x="12070313" y="10502873"/>
            <a:ext cx="43174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Yukai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Liu</a:t>
            </a:r>
          </a:p>
          <a:p>
            <a:pPr algn="ctr"/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 - Marketing Chair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0C5EFD-976B-4592-BBA7-AEDFB1DA000F}"/>
              </a:ext>
            </a:extLst>
          </p:cNvPr>
          <p:cNvSpPr txBox="1"/>
          <p:nvPr/>
        </p:nvSpPr>
        <p:spPr>
          <a:xfrm>
            <a:off x="16814374" y="10502873"/>
            <a:ext cx="43174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Peter Shi</a:t>
            </a:r>
          </a:p>
          <a:p>
            <a:pPr algn="ctr"/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Tech Chair </a:t>
            </a:r>
            <a:endParaRPr lang="en-US" sz="25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1" name="Picture 36" descr="Image may contain: Kevin Duan, smiling, outdoor">
            <a:extLst>
              <a:ext uri="{FF2B5EF4-FFF2-40B4-BE49-F238E27FC236}">
                <a16:creationId xmlns:a16="http://schemas.microsoft.com/office/drawing/2014/main" id="{9CB51D61-2629-41FA-9835-75D902F54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0152" y="3613100"/>
            <a:ext cx="2377748" cy="23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3255F6-10A0-43DB-8D33-08832E62F1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6162" y="3623220"/>
            <a:ext cx="2377748" cy="2377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D1C8E3-9DF3-4B29-9358-38A5E90012C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0575" y="3613100"/>
            <a:ext cx="2403878" cy="2377748"/>
          </a:xfrm>
          <a:prstGeom prst="rect">
            <a:avLst/>
          </a:prstGeom>
        </p:spPr>
      </p:pic>
      <p:pic>
        <p:nvPicPr>
          <p:cNvPr id="1026" name="Picture 2" descr="Image may contain: 1 person, sitting, table and indoor">
            <a:extLst>
              <a:ext uri="{FF2B5EF4-FFF2-40B4-BE49-F238E27FC236}">
                <a16:creationId xmlns:a16="http://schemas.microsoft.com/office/drawing/2014/main" id="{495B77A9-DE17-4F5D-BE99-0E1099D43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5090" y="8169523"/>
            <a:ext cx="2286000" cy="229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7D860A-AAFE-4464-B44B-097F9A73E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6470" y="3613100"/>
            <a:ext cx="2379307" cy="23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94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CEA7C3-2584-0048-8AA6-1FEF167A85D7}"/>
              </a:ext>
            </a:extLst>
          </p:cNvPr>
          <p:cNvCxnSpPr/>
          <p:nvPr/>
        </p:nvCxnSpPr>
        <p:spPr>
          <a:xfrm>
            <a:off x="9662135" y="9016829"/>
            <a:ext cx="51244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B74C70-A299-A842-918F-362E62C0F29B}"/>
              </a:ext>
            </a:extLst>
          </p:cNvPr>
          <p:cNvSpPr txBox="1"/>
          <p:nvPr/>
        </p:nvSpPr>
        <p:spPr>
          <a:xfrm>
            <a:off x="7715427" y="9473966"/>
            <a:ext cx="8954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Learning </a:t>
            </a:r>
          </a:p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Investing </a:t>
            </a:r>
          </a:p>
          <a:p>
            <a:pPr marL="571500" indent="-571500" algn="ctr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Community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12979562" y="1798320"/>
            <a:ext cx="8165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Events &amp; Activities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14499995" y="3140688"/>
            <a:ext cx="51244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35FDA67-EF06-694F-B2AD-881607C9CB38}"/>
              </a:ext>
            </a:extLst>
          </p:cNvPr>
          <p:cNvSpPr txBox="1"/>
          <p:nvPr/>
        </p:nvSpPr>
        <p:spPr>
          <a:xfrm>
            <a:off x="2042291" y="6904565"/>
            <a:ext cx="40146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spc="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Long Short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B204EAB-B37B-B84A-B5CC-FAD84D1B06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98320"/>
            <a:ext cx="9755188" cy="107886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04CB3-099E-9F4F-9F03-5C228C6BDD8F}"/>
              </a:ext>
            </a:extLst>
          </p:cNvPr>
          <p:cNvSpPr txBox="1"/>
          <p:nvPr/>
        </p:nvSpPr>
        <p:spPr>
          <a:xfrm>
            <a:off x="12018732" y="3714750"/>
            <a:ext cx="10086975" cy="680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2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Charity Poker Tournament </a:t>
            </a:r>
          </a:p>
          <a:p>
            <a:pPr marL="571500" indent="-571500" algn="ctr">
              <a:lnSpc>
                <a:spcPct val="2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Alumni Mingle </a:t>
            </a:r>
          </a:p>
          <a:p>
            <a:pPr marL="571500" indent="-571500" algn="ctr">
              <a:lnSpc>
                <a:spcPct val="2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Picnic in the Park</a:t>
            </a:r>
          </a:p>
          <a:p>
            <a:pPr marL="571500" indent="-571500" algn="ctr">
              <a:lnSpc>
                <a:spcPct val="2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Portfolio Team Retreat</a:t>
            </a:r>
          </a:p>
          <a:p>
            <a:pPr marL="571500" indent="-571500" algn="ctr">
              <a:lnSpc>
                <a:spcPct val="2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Portfolio Bonding</a:t>
            </a:r>
          </a:p>
        </p:txBody>
      </p:sp>
    </p:spTree>
    <p:extLst>
      <p:ext uri="{BB962C8B-B14F-4D97-AF65-F5344CB8AC3E}">
        <p14:creationId xmlns:p14="http://schemas.microsoft.com/office/powerpoint/2010/main" val="616446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91979AA-9409-B849-9597-0E2873F796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" y="0"/>
            <a:ext cx="24387174" cy="13716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7A8F4D-D04F-CF4E-B1D4-90228F51A628}"/>
              </a:ext>
            </a:extLst>
          </p:cNvPr>
          <p:cNvSpPr/>
          <p:nvPr/>
        </p:nvSpPr>
        <p:spPr>
          <a:xfrm>
            <a:off x="7108541" y="0"/>
            <a:ext cx="10168586" cy="13716000"/>
          </a:xfrm>
          <a:prstGeom prst="rect">
            <a:avLst/>
          </a:prstGeom>
          <a:solidFill>
            <a:srgbClr val="245D8D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7F3F5-4A74-9545-9221-FEFE0037F552}"/>
              </a:ext>
            </a:extLst>
          </p:cNvPr>
          <p:cNvSpPr txBox="1"/>
          <p:nvPr/>
        </p:nvSpPr>
        <p:spPr>
          <a:xfrm>
            <a:off x="7822083" y="2426662"/>
            <a:ext cx="8804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How to Get Involved?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DFB479-92D8-F74D-AB10-9400C97B178B}"/>
              </a:ext>
            </a:extLst>
          </p:cNvPr>
          <p:cNvCxnSpPr/>
          <p:nvPr/>
        </p:nvCxnSpPr>
        <p:spPr>
          <a:xfrm>
            <a:off x="9662135" y="3769030"/>
            <a:ext cx="51244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B74C70-A299-A842-918F-362E62C0F29B}"/>
              </a:ext>
            </a:extLst>
          </p:cNvPr>
          <p:cNvSpPr txBox="1"/>
          <p:nvPr/>
        </p:nvSpPr>
        <p:spPr>
          <a:xfrm>
            <a:off x="7671861" y="5007213"/>
            <a:ext cx="8954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6000" dirty="0">
                <a:solidFill>
                  <a:schemeClr val="bg1"/>
                </a:solidFill>
                <a:latin typeface="Garamond" panose="02020404030301010803" pitchFamily="18" charset="0"/>
              </a:rPr>
              <a:t>General Meetings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66" y="265074"/>
            <a:ext cx="3267393" cy="10455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98DE9A9-10CE-A94C-9F21-DAC530AD3F52}"/>
              </a:ext>
            </a:extLst>
          </p:cNvPr>
          <p:cNvSpPr txBox="1"/>
          <p:nvPr/>
        </p:nvSpPr>
        <p:spPr>
          <a:xfrm>
            <a:off x="7399933" y="7914470"/>
            <a:ext cx="8954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6000" dirty="0">
                <a:solidFill>
                  <a:schemeClr val="bg1"/>
                </a:solidFill>
                <a:latin typeface="Garamond" panose="02020404030301010803" pitchFamily="18" charset="0"/>
              </a:rPr>
              <a:t>Portfolio Team</a:t>
            </a:r>
          </a:p>
        </p:txBody>
      </p:sp>
    </p:spTree>
    <p:extLst>
      <p:ext uri="{BB962C8B-B14F-4D97-AF65-F5344CB8AC3E}">
        <p14:creationId xmlns:p14="http://schemas.microsoft.com/office/powerpoint/2010/main" val="1615066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2F6A87"/>
      </a:accent1>
      <a:accent2>
        <a:srgbClr val="3CA8A9"/>
      </a:accent2>
      <a:accent3>
        <a:srgbClr val="75D4D5"/>
      </a:accent3>
      <a:accent4>
        <a:srgbClr val="00A7A9"/>
      </a:accent4>
      <a:accent5>
        <a:srgbClr val="007AA9"/>
      </a:accent5>
      <a:accent6>
        <a:srgbClr val="007AA9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40155</TotalTime>
  <Words>975</Words>
  <Application>Microsoft Macintosh PowerPoint</Application>
  <PresentationFormat>Custom</PresentationFormat>
  <Paragraphs>203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Lato Thin</vt:lpstr>
      <vt:lpstr>ＭＳ Ｐゴシック</vt:lpstr>
      <vt:lpstr>Arial</vt:lpstr>
      <vt:lpstr>Calibri</vt:lpstr>
      <vt:lpstr>Calibri Light</vt:lpstr>
      <vt:lpstr>Garamond</vt:lpstr>
      <vt:lpstr>Lato Light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Louis Twelve</dc:creator>
  <cp:keywords/>
  <dc:description/>
  <cp:lastModifiedBy>Peter Shi</cp:lastModifiedBy>
  <cp:revision>556</cp:revision>
  <cp:lastPrinted>2019-08-23T09:29:43Z</cp:lastPrinted>
  <dcterms:created xsi:type="dcterms:W3CDTF">2017-05-16T07:20:16Z</dcterms:created>
  <dcterms:modified xsi:type="dcterms:W3CDTF">2021-09-25T04:44:42Z</dcterms:modified>
  <cp:category/>
</cp:coreProperties>
</file>