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281" r:id="rId2"/>
    <p:sldId id="2946" r:id="rId3"/>
    <p:sldId id="2965" r:id="rId4"/>
    <p:sldId id="259" r:id="rId5"/>
    <p:sldId id="2974" r:id="rId6"/>
    <p:sldId id="2991" r:id="rId7"/>
    <p:sldId id="269" r:id="rId8"/>
    <p:sldId id="2947" r:id="rId9"/>
    <p:sldId id="2948" r:id="rId10"/>
    <p:sldId id="2975" r:id="rId11"/>
    <p:sldId id="2976" r:id="rId12"/>
    <p:sldId id="2977" r:id="rId13"/>
    <p:sldId id="2978" r:id="rId14"/>
    <p:sldId id="2979" r:id="rId15"/>
    <p:sldId id="2980" r:id="rId16"/>
    <p:sldId id="2981" r:id="rId17"/>
    <p:sldId id="2982" r:id="rId18"/>
    <p:sldId id="2983" r:id="rId19"/>
    <p:sldId id="2984" r:id="rId20"/>
    <p:sldId id="2985" r:id="rId21"/>
    <p:sldId id="2986" r:id="rId22"/>
    <p:sldId id="2987" r:id="rId23"/>
    <p:sldId id="2988" r:id="rId24"/>
    <p:sldId id="2989" r:id="rId25"/>
    <p:sldId id="2990" r:id="rId26"/>
    <p:sldId id="2972" r:id="rId27"/>
  </p:sldIdLst>
  <p:sldSz cx="20104100" cy="11309350"/>
  <p:notesSz cx="20104100" cy="11309350"/>
  <p:embeddedFontLst>
    <p:embeddedFont>
      <p:font typeface="Arial" panose="020B0604020202020204" pitchFamily="34" charset="0"/>
      <p:regular r:id="rId29"/>
    </p:embeddedFont>
    <p:embeddedFont>
      <p:font typeface="Calibri" panose="020F0502020204030204" pitchFamily="34" charset="0"/>
      <p:regular r:id="rId30"/>
      <p:bold r:id="rId31"/>
      <p:italic r:id="rId32"/>
      <p:boldItalic r:id="rId33"/>
    </p:embeddedFont>
    <p:embeddedFont>
      <p:font typeface="Garamond" panose="02020404030301010803" pitchFamily="18" charset="0"/>
      <p:regular r:id="rId34"/>
      <p:bold r:id="rId35"/>
      <p:italic r:id="rId36"/>
      <p:boldItalic r:id="rId37"/>
    </p:embeddedFont>
    <p:embeddedFont>
      <p:font typeface="Lato Light" panose="020F0502020204030203" pitchFamily="34" charset="0"/>
      <p:regular r:id="rId38"/>
      <p:bold r:id="rId39"/>
      <p:italic r:id="rId40"/>
      <p:boldItalic r:id="rId41"/>
    </p:embeddedFont>
    <p:embeddedFont>
      <p:font typeface="Segoe UI" panose="020B0502040204020203" pitchFamily="34" charset="0"/>
      <p:regular r:id="rId42"/>
      <p:bold r:id="rId43"/>
      <p:italic r:id="rId44"/>
      <p:boldItalic r:id="rId45"/>
    </p:embeddedFont>
    <p:embeddedFont>
      <p:font typeface="Wingdings" panose="05000000000000000000" pitchFamily="2" charset="2"/>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4" autoAdjust="0"/>
    <p:restoredTop sz="94612" autoAdjust="0"/>
  </p:normalViewPr>
  <p:slideViewPr>
    <p:cSldViewPr>
      <p:cViewPr varScale="1">
        <p:scale>
          <a:sx n="45" d="100"/>
          <a:sy n="45" d="100"/>
        </p:scale>
        <p:origin x="898" y="62"/>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B3C6B104-7C26-46A9-BE38-3041ED9C6199}" type="datetimeFigureOut">
              <a:rPr lang="en-US" smtClean="0"/>
              <a:t>9/21/2022</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6C605FC1-50C5-4CDE-B53A-E797A8726F70}" type="slidenum">
              <a:rPr lang="en-US" smtClean="0"/>
              <a:t>‹#›</a:t>
            </a:fld>
            <a:endParaRPr lang="en-US"/>
          </a:p>
        </p:txBody>
      </p:sp>
    </p:spTree>
    <p:extLst>
      <p:ext uri="{BB962C8B-B14F-4D97-AF65-F5344CB8AC3E}">
        <p14:creationId xmlns:p14="http://schemas.microsoft.com/office/powerpoint/2010/main" val="742902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1323080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2B1F2-3B54-CB42-94EA-2579E33DB23C}" type="slidenum">
              <a:rPr lang="en-US" smtClean="0"/>
              <a:t>2</a:t>
            </a:fld>
            <a:endParaRPr lang="en-US"/>
          </a:p>
        </p:txBody>
      </p:sp>
    </p:spTree>
    <p:extLst>
      <p:ext uri="{BB962C8B-B14F-4D97-AF65-F5344CB8AC3E}">
        <p14:creationId xmlns:p14="http://schemas.microsoft.com/office/powerpoint/2010/main" val="2836281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2B1F2-3B54-CB42-94EA-2579E33DB23C}" type="slidenum">
              <a:rPr lang="en-US" smtClean="0"/>
              <a:t>3</a:t>
            </a:fld>
            <a:endParaRPr lang="en-US"/>
          </a:p>
        </p:txBody>
      </p:sp>
    </p:spTree>
    <p:extLst>
      <p:ext uri="{BB962C8B-B14F-4D97-AF65-F5344CB8AC3E}">
        <p14:creationId xmlns:p14="http://schemas.microsoft.com/office/powerpoint/2010/main" val="1074011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2B1F2-3B54-CB42-94EA-2579E33DB23C}" type="slidenum">
              <a:rPr lang="en-US" smtClean="0"/>
              <a:t>6</a:t>
            </a:fld>
            <a:endParaRPr lang="en-US" dirty="0"/>
          </a:p>
        </p:txBody>
      </p:sp>
    </p:spTree>
    <p:extLst>
      <p:ext uri="{BB962C8B-B14F-4D97-AF65-F5344CB8AC3E}">
        <p14:creationId xmlns:p14="http://schemas.microsoft.com/office/powerpoint/2010/main" val="130272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22B1F2-3B54-CB42-94EA-2579E33DB23C}" type="slidenum">
              <a:rPr lang="en-US" smtClean="0"/>
              <a:t>26</a:t>
            </a:fld>
            <a:endParaRPr lang="en-US" dirty="0"/>
          </a:p>
        </p:txBody>
      </p:sp>
    </p:spTree>
    <p:extLst>
      <p:ext uri="{BB962C8B-B14F-4D97-AF65-F5344CB8AC3E}">
        <p14:creationId xmlns:p14="http://schemas.microsoft.com/office/powerpoint/2010/main" val="513065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9/21/2022</a:t>
            </a:fld>
            <a:endParaRPr lang="en-US"/>
          </a:p>
        </p:txBody>
      </p:sp>
      <p:sp>
        <p:nvSpPr>
          <p:cNvPr id="6" name="Holder 6"/>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950" b="1" i="0" u="heavy">
                <a:solidFill>
                  <a:schemeClr val="bg1"/>
                </a:solidFill>
                <a:latin typeface="Garamond"/>
                <a:cs typeface="Garamond"/>
              </a:defRPr>
            </a:lvl1pPr>
          </a:lstStyle>
          <a:p>
            <a:endParaRPr/>
          </a:p>
        </p:txBody>
      </p:sp>
      <p:sp>
        <p:nvSpPr>
          <p:cNvPr id="3" name="Holder 3"/>
          <p:cNvSpPr>
            <a:spLocks noGrp="1"/>
          </p:cNvSpPr>
          <p:nvPr>
            <p:ph type="body" idx="1"/>
          </p:nvPr>
        </p:nvSpPr>
        <p:spPr/>
        <p:txBody>
          <a:bodyPr lIns="0" tIns="0" rIns="0" bIns="0"/>
          <a:lstStyle>
            <a:lvl1pPr>
              <a:defRPr sz="2950" b="0" i="0">
                <a:solidFill>
                  <a:schemeClr val="tx1"/>
                </a:solidFill>
                <a:latin typeface="Garamond"/>
                <a:cs typeface="Garamon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9/21/2022</a:t>
            </a:fld>
            <a:endParaRPr lang="en-US"/>
          </a:p>
        </p:txBody>
      </p:sp>
      <p:sp>
        <p:nvSpPr>
          <p:cNvPr id="6" name="Holder 6"/>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950" b="1" i="0" u="heavy">
                <a:solidFill>
                  <a:schemeClr val="bg1"/>
                </a:solidFill>
                <a:latin typeface="Garamond"/>
                <a:cs typeface="Garamond"/>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9/21/2022</a:t>
            </a:fld>
            <a:endParaRPr lang="en-US"/>
          </a:p>
        </p:txBody>
      </p:sp>
      <p:sp>
        <p:nvSpPr>
          <p:cNvPr id="7" name="Holder 7"/>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9186964" y="10490515"/>
            <a:ext cx="568325" cy="565785"/>
          </a:xfrm>
          <a:custGeom>
            <a:avLst/>
            <a:gdLst/>
            <a:ahLst/>
            <a:cxnLst/>
            <a:rect l="l" t="t" r="r" b="b"/>
            <a:pathLst>
              <a:path w="568325" h="565784">
                <a:moveTo>
                  <a:pt x="0" y="282678"/>
                </a:moveTo>
                <a:lnTo>
                  <a:pt x="3715" y="236825"/>
                </a:lnTo>
                <a:lnTo>
                  <a:pt x="14473" y="193329"/>
                </a:lnTo>
                <a:lnTo>
                  <a:pt x="31688" y="152770"/>
                </a:lnTo>
                <a:lnTo>
                  <a:pt x="54776" y="115730"/>
                </a:lnTo>
                <a:lnTo>
                  <a:pt x="83154" y="82793"/>
                </a:lnTo>
                <a:lnTo>
                  <a:pt x="116237" y="54539"/>
                </a:lnTo>
                <a:lnTo>
                  <a:pt x="153441" y="31551"/>
                </a:lnTo>
                <a:lnTo>
                  <a:pt x="194181" y="14410"/>
                </a:lnTo>
                <a:lnTo>
                  <a:pt x="237874" y="3699"/>
                </a:lnTo>
                <a:lnTo>
                  <a:pt x="283934" y="0"/>
                </a:lnTo>
                <a:lnTo>
                  <a:pt x="329995" y="3699"/>
                </a:lnTo>
                <a:lnTo>
                  <a:pt x="373688" y="14410"/>
                </a:lnTo>
                <a:lnTo>
                  <a:pt x="414428" y="31551"/>
                </a:lnTo>
                <a:lnTo>
                  <a:pt x="451632" y="54539"/>
                </a:lnTo>
                <a:lnTo>
                  <a:pt x="484715" y="82793"/>
                </a:lnTo>
                <a:lnTo>
                  <a:pt x="513093" y="115730"/>
                </a:lnTo>
                <a:lnTo>
                  <a:pt x="536181" y="152770"/>
                </a:lnTo>
                <a:lnTo>
                  <a:pt x="553396" y="193329"/>
                </a:lnTo>
                <a:lnTo>
                  <a:pt x="564154" y="236825"/>
                </a:lnTo>
                <a:lnTo>
                  <a:pt x="567869" y="282678"/>
                </a:lnTo>
                <a:lnTo>
                  <a:pt x="564154" y="328531"/>
                </a:lnTo>
                <a:lnTo>
                  <a:pt x="553396" y="372028"/>
                </a:lnTo>
                <a:lnTo>
                  <a:pt x="536181" y="412587"/>
                </a:lnTo>
                <a:lnTo>
                  <a:pt x="513093" y="449626"/>
                </a:lnTo>
                <a:lnTo>
                  <a:pt x="484715" y="482563"/>
                </a:lnTo>
                <a:lnTo>
                  <a:pt x="451632" y="510817"/>
                </a:lnTo>
                <a:lnTo>
                  <a:pt x="414428" y="533805"/>
                </a:lnTo>
                <a:lnTo>
                  <a:pt x="373688" y="550946"/>
                </a:lnTo>
                <a:lnTo>
                  <a:pt x="329995" y="561657"/>
                </a:lnTo>
                <a:lnTo>
                  <a:pt x="283934" y="565357"/>
                </a:lnTo>
                <a:lnTo>
                  <a:pt x="237874" y="561657"/>
                </a:lnTo>
                <a:lnTo>
                  <a:pt x="194181" y="550946"/>
                </a:lnTo>
                <a:lnTo>
                  <a:pt x="153441" y="533805"/>
                </a:lnTo>
                <a:lnTo>
                  <a:pt x="116237" y="510817"/>
                </a:lnTo>
                <a:lnTo>
                  <a:pt x="83154" y="482563"/>
                </a:lnTo>
                <a:lnTo>
                  <a:pt x="54776" y="449626"/>
                </a:lnTo>
                <a:lnTo>
                  <a:pt x="31688" y="412587"/>
                </a:lnTo>
                <a:lnTo>
                  <a:pt x="14473" y="372028"/>
                </a:lnTo>
                <a:lnTo>
                  <a:pt x="3715" y="328531"/>
                </a:lnTo>
                <a:lnTo>
                  <a:pt x="0" y="282678"/>
                </a:lnTo>
                <a:close/>
              </a:path>
            </a:pathLst>
          </a:custGeom>
          <a:ln w="10050">
            <a:solidFill>
              <a:srgbClr val="387C9D"/>
            </a:solidFill>
          </a:ln>
        </p:spPr>
        <p:txBody>
          <a:bodyPr wrap="square" lIns="0" tIns="0" rIns="0" bIns="0" rtlCol="0"/>
          <a:lstStyle/>
          <a:p>
            <a:endParaRPr/>
          </a:p>
        </p:txBody>
      </p:sp>
      <p:sp>
        <p:nvSpPr>
          <p:cNvPr id="17" name="bg object 17"/>
          <p:cNvSpPr/>
          <p:nvPr/>
        </p:nvSpPr>
        <p:spPr>
          <a:xfrm>
            <a:off x="5025" y="0"/>
            <a:ext cx="20094575" cy="11307445"/>
          </a:xfrm>
          <a:custGeom>
            <a:avLst/>
            <a:gdLst/>
            <a:ahLst/>
            <a:cxnLst/>
            <a:rect l="l" t="t" r="r" b="b"/>
            <a:pathLst>
              <a:path w="20094575" h="11307445">
                <a:moveTo>
                  <a:pt x="20094048" y="0"/>
                </a:moveTo>
                <a:lnTo>
                  <a:pt x="0" y="0"/>
                </a:lnTo>
                <a:lnTo>
                  <a:pt x="0" y="11307142"/>
                </a:lnTo>
                <a:lnTo>
                  <a:pt x="20094048" y="11307142"/>
                </a:lnTo>
                <a:lnTo>
                  <a:pt x="20094048" y="0"/>
                </a:lnTo>
                <a:close/>
              </a:path>
            </a:pathLst>
          </a:custGeom>
          <a:solidFill>
            <a:srgbClr val="3D576F">
              <a:alpha val="41175"/>
            </a:srgbClr>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5025" y="0"/>
            <a:ext cx="20099074" cy="11307141"/>
          </a:xfrm>
          <a:prstGeom prst="rect">
            <a:avLst/>
          </a:prstGeom>
        </p:spPr>
      </p:pic>
      <p:sp>
        <p:nvSpPr>
          <p:cNvPr id="2" name="Holder 2"/>
          <p:cNvSpPr>
            <a:spLocks noGrp="1"/>
          </p:cNvSpPr>
          <p:nvPr>
            <p:ph type="title"/>
          </p:nvPr>
        </p:nvSpPr>
        <p:spPr/>
        <p:txBody>
          <a:bodyPr lIns="0" tIns="0" rIns="0" bIns="0"/>
          <a:lstStyle>
            <a:lvl1pPr>
              <a:defRPr sz="4950" b="1" i="0" u="heavy">
                <a:solidFill>
                  <a:schemeClr val="bg1"/>
                </a:solidFill>
                <a:latin typeface="Garamond"/>
                <a:cs typeface="Garamon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9/21/2022</a:t>
            </a:fld>
            <a:endParaRPr lang="en-US"/>
          </a:p>
        </p:txBody>
      </p:sp>
      <p:sp>
        <p:nvSpPr>
          <p:cNvPr id="5" name="Holder 5"/>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9186965" y="10490516"/>
            <a:ext cx="568325" cy="565785"/>
          </a:xfrm>
          <a:custGeom>
            <a:avLst/>
            <a:gdLst/>
            <a:ahLst/>
            <a:cxnLst/>
            <a:rect l="l" t="t" r="r" b="b"/>
            <a:pathLst>
              <a:path w="568325" h="565784">
                <a:moveTo>
                  <a:pt x="0" y="282678"/>
                </a:moveTo>
                <a:lnTo>
                  <a:pt x="3715" y="236825"/>
                </a:lnTo>
                <a:lnTo>
                  <a:pt x="14473" y="193329"/>
                </a:lnTo>
                <a:lnTo>
                  <a:pt x="31688" y="152770"/>
                </a:lnTo>
                <a:lnTo>
                  <a:pt x="54776" y="115730"/>
                </a:lnTo>
                <a:lnTo>
                  <a:pt x="83154" y="82793"/>
                </a:lnTo>
                <a:lnTo>
                  <a:pt x="116237" y="54539"/>
                </a:lnTo>
                <a:lnTo>
                  <a:pt x="153441" y="31551"/>
                </a:lnTo>
                <a:lnTo>
                  <a:pt x="194181" y="14410"/>
                </a:lnTo>
                <a:lnTo>
                  <a:pt x="237874" y="3699"/>
                </a:lnTo>
                <a:lnTo>
                  <a:pt x="283934" y="0"/>
                </a:lnTo>
                <a:lnTo>
                  <a:pt x="329995" y="3699"/>
                </a:lnTo>
                <a:lnTo>
                  <a:pt x="373688" y="14410"/>
                </a:lnTo>
                <a:lnTo>
                  <a:pt x="414428" y="31551"/>
                </a:lnTo>
                <a:lnTo>
                  <a:pt x="451632" y="54539"/>
                </a:lnTo>
                <a:lnTo>
                  <a:pt x="484715" y="82793"/>
                </a:lnTo>
                <a:lnTo>
                  <a:pt x="513093" y="115730"/>
                </a:lnTo>
                <a:lnTo>
                  <a:pt x="536181" y="152770"/>
                </a:lnTo>
                <a:lnTo>
                  <a:pt x="553396" y="193329"/>
                </a:lnTo>
                <a:lnTo>
                  <a:pt x="564154" y="236825"/>
                </a:lnTo>
                <a:lnTo>
                  <a:pt x="567869" y="282678"/>
                </a:lnTo>
                <a:lnTo>
                  <a:pt x="564154" y="328531"/>
                </a:lnTo>
                <a:lnTo>
                  <a:pt x="553396" y="372028"/>
                </a:lnTo>
                <a:lnTo>
                  <a:pt x="536181" y="412587"/>
                </a:lnTo>
                <a:lnTo>
                  <a:pt x="513093" y="449626"/>
                </a:lnTo>
                <a:lnTo>
                  <a:pt x="484715" y="482563"/>
                </a:lnTo>
                <a:lnTo>
                  <a:pt x="451632" y="510817"/>
                </a:lnTo>
                <a:lnTo>
                  <a:pt x="414428" y="533805"/>
                </a:lnTo>
                <a:lnTo>
                  <a:pt x="373688" y="550946"/>
                </a:lnTo>
                <a:lnTo>
                  <a:pt x="329995" y="561657"/>
                </a:lnTo>
                <a:lnTo>
                  <a:pt x="283934" y="565357"/>
                </a:lnTo>
                <a:lnTo>
                  <a:pt x="237874" y="561657"/>
                </a:lnTo>
                <a:lnTo>
                  <a:pt x="194181" y="550946"/>
                </a:lnTo>
                <a:lnTo>
                  <a:pt x="153441" y="533805"/>
                </a:lnTo>
                <a:lnTo>
                  <a:pt x="116237" y="510817"/>
                </a:lnTo>
                <a:lnTo>
                  <a:pt x="83154" y="482563"/>
                </a:lnTo>
                <a:lnTo>
                  <a:pt x="54776" y="449626"/>
                </a:lnTo>
                <a:lnTo>
                  <a:pt x="31688" y="412587"/>
                </a:lnTo>
                <a:lnTo>
                  <a:pt x="14473" y="372028"/>
                </a:lnTo>
                <a:lnTo>
                  <a:pt x="3715" y="328531"/>
                </a:lnTo>
                <a:lnTo>
                  <a:pt x="0" y="282678"/>
                </a:lnTo>
                <a:close/>
              </a:path>
            </a:pathLst>
          </a:custGeom>
          <a:ln w="10050">
            <a:solidFill>
              <a:srgbClr val="387C9D"/>
            </a:solidFill>
          </a:ln>
        </p:spPr>
        <p:txBody>
          <a:bodyPr wrap="square" lIns="0" tIns="0" rIns="0" bIns="0" rtlCol="0"/>
          <a:lstStyle/>
          <a:p>
            <a:endParaRPr/>
          </a:p>
        </p:txBody>
      </p:sp>
      <p:pic>
        <p:nvPicPr>
          <p:cNvPr id="17" name="bg object 17"/>
          <p:cNvPicPr/>
          <p:nvPr/>
        </p:nvPicPr>
        <p:blipFill>
          <a:blip r:embed="rId2" cstate="print"/>
          <a:stretch>
            <a:fillRect/>
          </a:stretch>
        </p:blipFill>
        <p:spPr>
          <a:xfrm>
            <a:off x="0" y="0"/>
            <a:ext cx="20104099" cy="11290301"/>
          </a:xfrm>
          <a:prstGeom prst="rect">
            <a:avLst/>
          </a:prstGeom>
        </p:spPr>
      </p:pic>
      <p:sp>
        <p:nvSpPr>
          <p:cNvPr id="18" name="bg object 18"/>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78823"/>
            </a:srgbClr>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9/21/2022</a:t>
            </a:fld>
            <a:endParaRPr lang="en-US"/>
          </a:p>
        </p:txBody>
      </p:sp>
      <p:sp>
        <p:nvSpPr>
          <p:cNvPr id="4" name="Holder 4"/>
          <p:cNvSpPr>
            <a:spLocks noGrp="1"/>
          </p:cNvSpPr>
          <p:nvPr>
            <p:ph type="sldNum" sz="quarter" idx="7"/>
          </p:nvPr>
        </p:nvSpPr>
        <p:spPr/>
        <p:txBody>
          <a:bodyPr lIns="0" tIns="0" rIns="0" bIns="0"/>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3_Blank">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3" y="0"/>
            <a:ext cx="20104099" cy="11309350"/>
          </a:xfrm>
          <a:effectLst/>
        </p:spPr>
        <p:txBody>
          <a:bodyPr>
            <a:normAutofit/>
          </a:bodyPr>
          <a:lstStyle>
            <a:lvl1pPr marL="0" indent="0">
              <a:buNone/>
              <a:defRPr sz="3462">
                <a:ln>
                  <a:noFill/>
                </a:ln>
                <a:solidFill>
                  <a:schemeClr val="bg1">
                    <a:lumMod val="85000"/>
                  </a:schemeClr>
                </a:solidFill>
              </a:defRPr>
            </a:lvl1pPr>
          </a:lstStyle>
          <a:p>
            <a:r>
              <a:rPr lang="en-US" dirty="0"/>
              <a:t>Drag picture to placeholder or click icon to add</a:t>
            </a:r>
          </a:p>
        </p:txBody>
      </p:sp>
    </p:spTree>
    <p:extLst>
      <p:ext uri="{BB962C8B-B14F-4D97-AF65-F5344CB8AC3E}">
        <p14:creationId xmlns:p14="http://schemas.microsoft.com/office/powerpoint/2010/main" val="7550568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9186965" y="10490516"/>
            <a:ext cx="568325" cy="565785"/>
          </a:xfrm>
          <a:custGeom>
            <a:avLst/>
            <a:gdLst/>
            <a:ahLst/>
            <a:cxnLst/>
            <a:rect l="l" t="t" r="r" b="b"/>
            <a:pathLst>
              <a:path w="568325" h="565784">
                <a:moveTo>
                  <a:pt x="0" y="282678"/>
                </a:moveTo>
                <a:lnTo>
                  <a:pt x="3715" y="236825"/>
                </a:lnTo>
                <a:lnTo>
                  <a:pt x="14473" y="193329"/>
                </a:lnTo>
                <a:lnTo>
                  <a:pt x="31688" y="152770"/>
                </a:lnTo>
                <a:lnTo>
                  <a:pt x="54776" y="115730"/>
                </a:lnTo>
                <a:lnTo>
                  <a:pt x="83154" y="82793"/>
                </a:lnTo>
                <a:lnTo>
                  <a:pt x="116237" y="54539"/>
                </a:lnTo>
                <a:lnTo>
                  <a:pt x="153441" y="31551"/>
                </a:lnTo>
                <a:lnTo>
                  <a:pt x="194181" y="14410"/>
                </a:lnTo>
                <a:lnTo>
                  <a:pt x="237874" y="3699"/>
                </a:lnTo>
                <a:lnTo>
                  <a:pt x="283934" y="0"/>
                </a:lnTo>
                <a:lnTo>
                  <a:pt x="329995" y="3699"/>
                </a:lnTo>
                <a:lnTo>
                  <a:pt x="373688" y="14410"/>
                </a:lnTo>
                <a:lnTo>
                  <a:pt x="414428" y="31551"/>
                </a:lnTo>
                <a:lnTo>
                  <a:pt x="451632" y="54539"/>
                </a:lnTo>
                <a:lnTo>
                  <a:pt x="484715" y="82793"/>
                </a:lnTo>
                <a:lnTo>
                  <a:pt x="513093" y="115730"/>
                </a:lnTo>
                <a:lnTo>
                  <a:pt x="536181" y="152770"/>
                </a:lnTo>
                <a:lnTo>
                  <a:pt x="553396" y="193329"/>
                </a:lnTo>
                <a:lnTo>
                  <a:pt x="564154" y="236825"/>
                </a:lnTo>
                <a:lnTo>
                  <a:pt x="567869" y="282678"/>
                </a:lnTo>
                <a:lnTo>
                  <a:pt x="564154" y="328531"/>
                </a:lnTo>
                <a:lnTo>
                  <a:pt x="553396" y="372028"/>
                </a:lnTo>
                <a:lnTo>
                  <a:pt x="536181" y="412587"/>
                </a:lnTo>
                <a:lnTo>
                  <a:pt x="513093" y="449626"/>
                </a:lnTo>
                <a:lnTo>
                  <a:pt x="484715" y="482563"/>
                </a:lnTo>
                <a:lnTo>
                  <a:pt x="451632" y="510817"/>
                </a:lnTo>
                <a:lnTo>
                  <a:pt x="414428" y="533805"/>
                </a:lnTo>
                <a:lnTo>
                  <a:pt x="373688" y="550946"/>
                </a:lnTo>
                <a:lnTo>
                  <a:pt x="329995" y="561657"/>
                </a:lnTo>
                <a:lnTo>
                  <a:pt x="283934" y="565357"/>
                </a:lnTo>
                <a:lnTo>
                  <a:pt x="237874" y="561657"/>
                </a:lnTo>
                <a:lnTo>
                  <a:pt x="194181" y="550946"/>
                </a:lnTo>
                <a:lnTo>
                  <a:pt x="153441" y="533805"/>
                </a:lnTo>
                <a:lnTo>
                  <a:pt x="116237" y="510817"/>
                </a:lnTo>
                <a:lnTo>
                  <a:pt x="83154" y="482563"/>
                </a:lnTo>
                <a:lnTo>
                  <a:pt x="54776" y="449626"/>
                </a:lnTo>
                <a:lnTo>
                  <a:pt x="31688" y="412587"/>
                </a:lnTo>
                <a:lnTo>
                  <a:pt x="14473" y="372028"/>
                </a:lnTo>
                <a:lnTo>
                  <a:pt x="3715" y="328531"/>
                </a:lnTo>
                <a:lnTo>
                  <a:pt x="0" y="282678"/>
                </a:lnTo>
                <a:close/>
              </a:path>
            </a:pathLst>
          </a:custGeom>
          <a:ln w="10050">
            <a:solidFill>
              <a:srgbClr val="387C9D"/>
            </a:solidFill>
          </a:ln>
        </p:spPr>
        <p:txBody>
          <a:bodyPr wrap="square" lIns="0" tIns="0" rIns="0" bIns="0" rtlCol="0"/>
          <a:lstStyle/>
          <a:p>
            <a:endParaRPr/>
          </a:p>
        </p:txBody>
      </p:sp>
      <p:sp>
        <p:nvSpPr>
          <p:cNvPr id="2" name="Holder 2"/>
          <p:cNvSpPr>
            <a:spLocks noGrp="1"/>
          </p:cNvSpPr>
          <p:nvPr>
            <p:ph type="title"/>
          </p:nvPr>
        </p:nvSpPr>
        <p:spPr>
          <a:xfrm>
            <a:off x="7871377" y="1706257"/>
            <a:ext cx="4361344" cy="779780"/>
          </a:xfrm>
          <a:prstGeom prst="rect">
            <a:avLst/>
          </a:prstGeom>
        </p:spPr>
        <p:txBody>
          <a:bodyPr wrap="square" lIns="0" tIns="0" rIns="0" bIns="0">
            <a:spAutoFit/>
          </a:bodyPr>
          <a:lstStyle>
            <a:lvl1pPr>
              <a:defRPr sz="4950" b="1" i="0" u="heavy">
                <a:solidFill>
                  <a:schemeClr val="bg1"/>
                </a:solidFill>
                <a:latin typeface="Garamond"/>
                <a:cs typeface="Garamond"/>
              </a:defRPr>
            </a:lvl1pPr>
          </a:lstStyle>
          <a:p>
            <a:endParaRPr/>
          </a:p>
        </p:txBody>
      </p:sp>
      <p:sp>
        <p:nvSpPr>
          <p:cNvPr id="3" name="Holder 3"/>
          <p:cNvSpPr>
            <a:spLocks noGrp="1"/>
          </p:cNvSpPr>
          <p:nvPr>
            <p:ph type="body" idx="1"/>
          </p:nvPr>
        </p:nvSpPr>
        <p:spPr>
          <a:xfrm>
            <a:off x="1975494" y="3057565"/>
            <a:ext cx="16153111" cy="5906770"/>
          </a:xfrm>
          <a:prstGeom prst="rect">
            <a:avLst/>
          </a:prstGeom>
        </p:spPr>
        <p:txBody>
          <a:bodyPr wrap="square" lIns="0" tIns="0" rIns="0" bIns="0">
            <a:spAutoFit/>
          </a:bodyPr>
          <a:lstStyle>
            <a:lvl1pPr>
              <a:defRPr sz="2950" b="0" i="0">
                <a:solidFill>
                  <a:schemeClr val="tx1"/>
                </a:solidFill>
                <a:latin typeface="Garamond"/>
                <a:cs typeface="Garamond"/>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9/21/2022</a:t>
            </a:fld>
            <a:endParaRPr lang="en-US"/>
          </a:p>
        </p:txBody>
      </p:sp>
      <p:sp>
        <p:nvSpPr>
          <p:cNvPr id="6" name="Holder 6"/>
          <p:cNvSpPr>
            <a:spLocks noGrp="1"/>
          </p:cNvSpPr>
          <p:nvPr>
            <p:ph type="sldNum" sz="quarter" idx="7"/>
          </p:nvPr>
        </p:nvSpPr>
        <p:spPr>
          <a:xfrm>
            <a:off x="19306117" y="10576790"/>
            <a:ext cx="368300" cy="360045"/>
          </a:xfrm>
          <a:prstGeom prst="rect">
            <a:avLst/>
          </a:prstGeom>
        </p:spPr>
        <p:txBody>
          <a:bodyPr wrap="square" lIns="0" tIns="0" rIns="0" bIns="0">
            <a:spAutoFit/>
          </a:bodyPr>
          <a:lstStyle>
            <a:lvl1pPr>
              <a:defRPr sz="1950" b="1" i="0">
                <a:solidFill>
                  <a:srgbClr val="387C9D"/>
                </a:solidFill>
                <a:latin typeface="Segoe UI"/>
                <a:cs typeface="Segoe UI"/>
              </a:defRPr>
            </a:lvl1pPr>
          </a:lstStyle>
          <a:p>
            <a:pPr marL="38100">
              <a:lnSpc>
                <a:spcPct val="100000"/>
              </a:lnSpc>
              <a:spcBef>
                <a:spcPts val="285"/>
              </a:spcBef>
            </a:pPr>
            <a:fld id="{81D60167-4931-47E6-BA6A-407CBD079E47}" type="slidenum">
              <a:rPr spc="15" dirty="0"/>
              <a:t>‹#›</a:t>
            </a:fld>
            <a:endParaRPr spc="1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tiff"/></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mailto:connor.sheehy@stern.nyu.edu"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mailto:alex.poon@stern.nyu.edu" TargetMode="External"/><Relationship Id="rId5" Type="http://schemas.openxmlformats.org/officeDocument/2006/relationships/hyperlink" Target="mailto:rer407@stern.nyu.edu" TargetMode="Externa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mailto:quantfsnyu@gmail.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926" y="1133"/>
            <a:ext cx="20096248" cy="11307086"/>
          </a:xfrm>
          <a:prstGeom prst="rect">
            <a:avLst/>
          </a:prstGeom>
          <a:solidFill>
            <a:srgbClr val="3E587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4" dirty="0">
              <a:latin typeface="Lato Light" charset="0"/>
            </a:endParaRPr>
          </a:p>
        </p:txBody>
      </p:sp>
      <p:pic>
        <p:nvPicPr>
          <p:cNvPr id="11" name="Picture Placeholder 10">
            <a:extLst>
              <a:ext uri="{FF2B5EF4-FFF2-40B4-BE49-F238E27FC236}">
                <a16:creationId xmlns:a16="http://schemas.microsoft.com/office/drawing/2014/main" id="{42A8C946-CC9F-4E44-A916-CB423880A04C}"/>
              </a:ext>
            </a:extLst>
          </p:cNvPr>
          <p:cNvPicPr>
            <a:picLocks noGrp="1" noChangeAspect="1"/>
          </p:cNvPicPr>
          <p:nvPr>
            <p:ph type="pic" sz="quarter" idx="13"/>
          </p:nvPr>
        </p:nvPicPr>
        <p:blipFill>
          <a:blip r:embed="rId3">
            <a:alphaModFix amt="68000"/>
          </a:blip>
          <a:srcRect t="7" b="7"/>
          <a:stretch>
            <a:fillRect/>
          </a:stretch>
        </p:blipFill>
        <p:spPr>
          <a:xfrm>
            <a:off x="3926" y="1135"/>
            <a:ext cx="20104099" cy="11307084"/>
          </a:xfrm>
        </p:spPr>
      </p:pic>
      <p:sp>
        <p:nvSpPr>
          <p:cNvPr id="19" name="TextBox 18"/>
          <p:cNvSpPr txBox="1"/>
          <p:nvPr/>
        </p:nvSpPr>
        <p:spPr>
          <a:xfrm>
            <a:off x="1954170" y="6879594"/>
            <a:ext cx="16539683" cy="1169551"/>
          </a:xfrm>
          <a:prstGeom prst="rect">
            <a:avLst/>
          </a:prstGeom>
          <a:noFill/>
        </p:spPr>
        <p:txBody>
          <a:bodyPr wrap="square" rtlCol="0">
            <a:spAutoFit/>
          </a:bodyPr>
          <a:lstStyle/>
          <a:p>
            <a:pPr algn="ctr"/>
            <a:r>
              <a:rPr lang="en-US" sz="7000" b="1" u="none" spc="-10" dirty="0">
                <a:solidFill>
                  <a:schemeClr val="bg1"/>
                </a:solidFill>
                <a:latin typeface="Garamond"/>
                <a:cs typeface="Garamond"/>
              </a:rPr>
              <a:t>Intro </a:t>
            </a:r>
            <a:r>
              <a:rPr lang="en-US" sz="7000" b="1" u="none" spc="-5" dirty="0">
                <a:solidFill>
                  <a:schemeClr val="bg1"/>
                </a:solidFill>
                <a:latin typeface="Garamond"/>
                <a:cs typeface="Garamond"/>
              </a:rPr>
              <a:t>to </a:t>
            </a:r>
            <a:r>
              <a:rPr lang="en-US" sz="7000" b="1" u="none" dirty="0">
                <a:solidFill>
                  <a:schemeClr val="bg1"/>
                </a:solidFill>
                <a:latin typeface="Garamond"/>
                <a:cs typeface="Garamond"/>
              </a:rPr>
              <a:t>Value Investing</a:t>
            </a:r>
            <a:endParaRPr lang="en-US" sz="7000" b="1" dirty="0">
              <a:solidFill>
                <a:schemeClr val="bg1"/>
              </a:solidFill>
              <a:latin typeface="Garamond" panose="02020404030301010803" pitchFamily="18" charset="0"/>
              <a:ea typeface="Lato Thin" charset="0"/>
              <a:cs typeface="Lato Thin" charset="0"/>
            </a:endParaRPr>
          </a:p>
        </p:txBody>
      </p:sp>
      <p:sp>
        <p:nvSpPr>
          <p:cNvPr id="18" name="Rectangle 17">
            <a:extLst>
              <a:ext uri="{FF2B5EF4-FFF2-40B4-BE49-F238E27FC236}">
                <a16:creationId xmlns:a16="http://schemas.microsoft.com/office/drawing/2014/main" id="{DA2535C7-85DA-9046-8E03-4F182540E5E0}"/>
              </a:ext>
            </a:extLst>
          </p:cNvPr>
          <p:cNvSpPr/>
          <p:nvPr/>
        </p:nvSpPr>
        <p:spPr>
          <a:xfrm>
            <a:off x="-84690" y="6702256"/>
            <a:ext cx="20276061" cy="169940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4" dirty="0"/>
          </a:p>
        </p:txBody>
      </p:sp>
      <p:pic>
        <p:nvPicPr>
          <p:cNvPr id="22" name="Picture 21">
            <a:extLst>
              <a:ext uri="{FF2B5EF4-FFF2-40B4-BE49-F238E27FC236}">
                <a16:creationId xmlns:a16="http://schemas.microsoft.com/office/drawing/2014/main" id="{538A0A7C-4C3E-2540-B28D-7F52115424DC}"/>
              </a:ext>
            </a:extLst>
          </p:cNvPr>
          <p:cNvPicPr>
            <a:picLocks noChangeAspect="1"/>
          </p:cNvPicPr>
          <p:nvPr/>
        </p:nvPicPr>
        <p:blipFill>
          <a:blip r:embed="rId4"/>
          <a:stretch>
            <a:fillRect/>
          </a:stretch>
        </p:blipFill>
        <p:spPr>
          <a:xfrm>
            <a:off x="246295" y="219652"/>
            <a:ext cx="3691889" cy="1181405"/>
          </a:xfrm>
          <a:prstGeom prst="rect">
            <a:avLst/>
          </a:prstGeom>
        </p:spPr>
      </p:pic>
    </p:spTree>
    <p:extLst>
      <p:ext uri="{BB962C8B-B14F-4D97-AF65-F5344CB8AC3E}">
        <p14:creationId xmlns:p14="http://schemas.microsoft.com/office/powerpoint/2010/main" val="257705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7552"/>
            <a:ext cx="20104100" cy="11299825"/>
            <a:chOff x="0" y="7552"/>
            <a:chExt cx="20104100" cy="11299825"/>
          </a:xfrm>
        </p:grpSpPr>
        <p:pic>
          <p:nvPicPr>
            <p:cNvPr id="3" name="object 3"/>
            <p:cNvPicPr/>
            <p:nvPr/>
          </p:nvPicPr>
          <p:blipFill>
            <a:blip r:embed="rId2" cstate="print"/>
            <a:stretch>
              <a:fillRect/>
            </a:stretch>
          </p:blipFill>
          <p:spPr>
            <a:xfrm>
              <a:off x="0" y="7552"/>
              <a:ext cx="20104099" cy="11299586"/>
            </a:xfrm>
            <a:prstGeom prst="rect">
              <a:avLst/>
            </a:prstGeom>
          </p:spPr>
        </p:pic>
        <p:sp>
          <p:nvSpPr>
            <p:cNvPr id="4" name="object 4"/>
            <p:cNvSpPr/>
            <p:nvPr/>
          </p:nvSpPr>
          <p:spPr>
            <a:xfrm>
              <a:off x="2939857" y="1701097"/>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78823"/>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Economic Moat</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4192292" y="4048092"/>
            <a:ext cx="11719516" cy="469359"/>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950" dirty="0">
                <a:latin typeface="Garamond"/>
                <a:cs typeface="Garamond"/>
              </a:rPr>
              <a:t>Is there a fundamental difference between these products</a:t>
            </a:r>
            <a:endParaRPr sz="2950"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10</a:t>
            </a:fld>
            <a:endParaRPr spc="15" dirty="0"/>
          </a:p>
        </p:txBody>
      </p:sp>
      <p:pic>
        <p:nvPicPr>
          <p:cNvPr id="1036" name="Picture 12" descr="RC Cola | Logopedia | Fandom">
            <a:extLst>
              <a:ext uri="{FF2B5EF4-FFF2-40B4-BE49-F238E27FC236}">
                <a16:creationId xmlns:a16="http://schemas.microsoft.com/office/drawing/2014/main" id="{2B430A84-1897-4C3C-9592-FF3D548EB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250" y="4810857"/>
            <a:ext cx="285750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epsi Logo, PNG, Symbol, History, Meaning">
            <a:extLst>
              <a:ext uri="{FF2B5EF4-FFF2-40B4-BE49-F238E27FC236}">
                <a16:creationId xmlns:a16="http://schemas.microsoft.com/office/drawing/2014/main" id="{14C0A7D5-86E8-452A-BFFA-49F0176547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97502" y="4792387"/>
            <a:ext cx="3553689" cy="199909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oca Cola Logo, PNG, Symbol, History, Meaning">
            <a:extLst>
              <a:ext uri="{FF2B5EF4-FFF2-40B4-BE49-F238E27FC236}">
                <a16:creationId xmlns:a16="http://schemas.microsoft.com/office/drawing/2014/main" id="{2B6B89C4-574C-4FE4-A87A-D32688AF49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77943" y="4793395"/>
            <a:ext cx="3550106" cy="199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835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7552"/>
            <a:ext cx="20104100" cy="11299825"/>
            <a:chOff x="0" y="7552"/>
            <a:chExt cx="20104100" cy="11299825"/>
          </a:xfrm>
        </p:grpSpPr>
        <p:pic>
          <p:nvPicPr>
            <p:cNvPr id="3" name="object 3"/>
            <p:cNvPicPr/>
            <p:nvPr/>
          </p:nvPicPr>
          <p:blipFill>
            <a:blip r:embed="rId2" cstate="print"/>
            <a:stretch>
              <a:fillRect/>
            </a:stretch>
          </p:blipFill>
          <p:spPr>
            <a:xfrm>
              <a:off x="0" y="7552"/>
              <a:ext cx="20104099" cy="11299586"/>
            </a:xfrm>
            <a:prstGeom prst="rect">
              <a:avLst/>
            </a:prstGeom>
          </p:spPr>
        </p:pic>
        <p:sp>
          <p:nvSpPr>
            <p:cNvPr id="4" name="object 4"/>
            <p:cNvSpPr/>
            <p:nvPr/>
          </p:nvSpPr>
          <p:spPr>
            <a:xfrm>
              <a:off x="2939857" y="1701097"/>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78823"/>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Economic Moat</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3978663" y="6798038"/>
            <a:ext cx="11719516" cy="2336537"/>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950" dirty="0">
                <a:latin typeface="Garamond"/>
                <a:cs typeface="Garamond"/>
              </a:rPr>
              <a:t>Economic moat can extend beyond the quality of the product itself</a:t>
            </a:r>
          </a:p>
          <a:p>
            <a:pPr marL="929005" lvl="1" indent="-472440">
              <a:spcBef>
                <a:spcPts val="120"/>
              </a:spcBef>
              <a:buFont typeface="Wingdings"/>
              <a:buChar char=""/>
              <a:tabLst>
                <a:tab pos="472440" algn="l"/>
              </a:tabLst>
            </a:pPr>
            <a:r>
              <a:rPr lang="en-US" sz="2950" dirty="0">
                <a:latin typeface="Garamond"/>
                <a:cs typeface="Garamond"/>
              </a:rPr>
              <a:t>Brand Name (Customer Loyalty)</a:t>
            </a:r>
          </a:p>
          <a:p>
            <a:pPr marL="929005" lvl="1" indent="-472440">
              <a:spcBef>
                <a:spcPts val="120"/>
              </a:spcBef>
              <a:buFont typeface="Wingdings"/>
              <a:buChar char=""/>
              <a:tabLst>
                <a:tab pos="472440" algn="l"/>
              </a:tabLst>
            </a:pPr>
            <a:r>
              <a:rPr lang="en-US" sz="2950" dirty="0">
                <a:latin typeface="Garamond"/>
                <a:cs typeface="Garamond"/>
              </a:rPr>
              <a:t>Bargaining Power – Product Margin</a:t>
            </a:r>
          </a:p>
          <a:p>
            <a:pPr marL="929005" lvl="1" indent="-472440">
              <a:spcBef>
                <a:spcPts val="120"/>
              </a:spcBef>
              <a:buFont typeface="Wingdings"/>
              <a:buChar char=""/>
              <a:tabLst>
                <a:tab pos="472440" algn="l"/>
              </a:tabLst>
            </a:pPr>
            <a:r>
              <a:rPr lang="en-US" sz="2950" dirty="0">
                <a:latin typeface="Garamond"/>
                <a:cs typeface="Garamond"/>
              </a:rPr>
              <a:t>Economies of Scale</a:t>
            </a:r>
          </a:p>
          <a:p>
            <a:pPr marL="929005" lvl="1" indent="-472440">
              <a:spcBef>
                <a:spcPts val="120"/>
              </a:spcBef>
              <a:buFont typeface="Wingdings"/>
              <a:buChar char=""/>
              <a:tabLst>
                <a:tab pos="472440" algn="l"/>
              </a:tabLst>
            </a:pPr>
            <a:r>
              <a:rPr lang="en-US" sz="2950" dirty="0">
                <a:latin typeface="Garamond"/>
                <a:cs typeface="Garamond"/>
              </a:rPr>
              <a:t>Diversification</a:t>
            </a: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11</a:t>
            </a:fld>
            <a:endParaRPr spc="15" dirty="0"/>
          </a:p>
        </p:txBody>
      </p:sp>
      <p:pic>
        <p:nvPicPr>
          <p:cNvPr id="1036" name="Picture 12" descr="RC Cola | Logopedia | Fandom">
            <a:extLst>
              <a:ext uri="{FF2B5EF4-FFF2-40B4-BE49-F238E27FC236}">
                <a16:creationId xmlns:a16="http://schemas.microsoft.com/office/drawing/2014/main" id="{2B430A84-1897-4C3C-9592-FF3D548EB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250" y="3996745"/>
            <a:ext cx="285750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epsi Logo, PNG, Symbol, History, Meaning">
            <a:extLst>
              <a:ext uri="{FF2B5EF4-FFF2-40B4-BE49-F238E27FC236}">
                <a16:creationId xmlns:a16="http://schemas.microsoft.com/office/drawing/2014/main" id="{14C0A7D5-86E8-452A-BFFA-49F0176547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97502" y="3978275"/>
            <a:ext cx="3553689" cy="199909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oca Cola Logo, PNG, Symbol, History, Meaning">
            <a:extLst>
              <a:ext uri="{FF2B5EF4-FFF2-40B4-BE49-F238E27FC236}">
                <a16:creationId xmlns:a16="http://schemas.microsoft.com/office/drawing/2014/main" id="{2B6B89C4-574C-4FE4-A87A-D32688AF49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77943" y="3979283"/>
            <a:ext cx="3550106" cy="199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013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7552"/>
            <a:ext cx="20104100" cy="11299825"/>
            <a:chOff x="0" y="7552"/>
            <a:chExt cx="20104100" cy="11299825"/>
          </a:xfrm>
        </p:grpSpPr>
        <p:pic>
          <p:nvPicPr>
            <p:cNvPr id="3" name="object 3"/>
            <p:cNvPicPr/>
            <p:nvPr/>
          </p:nvPicPr>
          <p:blipFill>
            <a:blip r:embed="rId2" cstate="print"/>
            <a:stretch>
              <a:fillRect/>
            </a:stretch>
          </p:blipFill>
          <p:spPr>
            <a:xfrm>
              <a:off x="0" y="7552"/>
              <a:ext cx="20104099" cy="11299586"/>
            </a:xfrm>
            <a:prstGeom prst="rect">
              <a:avLst/>
            </a:prstGeom>
          </p:spPr>
        </p:pic>
        <p:sp>
          <p:nvSpPr>
            <p:cNvPr id="4" name="object 4"/>
            <p:cNvSpPr/>
            <p:nvPr/>
          </p:nvSpPr>
          <p:spPr>
            <a:xfrm>
              <a:off x="2939857" y="1701097"/>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78823"/>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Management</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4192292" y="4048092"/>
            <a:ext cx="11719516" cy="4944943"/>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600" b="1" dirty="0">
                <a:latin typeface="Garamond"/>
                <a:cs typeface="Garamond"/>
              </a:rPr>
              <a:t>Capital Allocators</a:t>
            </a:r>
          </a:p>
          <a:p>
            <a:pPr marL="929005" lvl="1" indent="-472440">
              <a:spcBef>
                <a:spcPts val="120"/>
              </a:spcBef>
              <a:buFont typeface="Wingdings"/>
              <a:buChar char=""/>
              <a:tabLst>
                <a:tab pos="472440" algn="l"/>
              </a:tabLst>
            </a:pPr>
            <a:r>
              <a:rPr lang="en-US" sz="2600" dirty="0">
                <a:latin typeface="Garamond"/>
                <a:cs typeface="Garamond"/>
              </a:rPr>
              <a:t>Where and how a corporation decides to spend money that the company has earned – seeks to generate as much wealth as possible for its shareholders</a:t>
            </a:r>
          </a:p>
          <a:p>
            <a:pPr marL="929005" lvl="1" indent="-472440">
              <a:spcBef>
                <a:spcPts val="120"/>
              </a:spcBef>
              <a:buFont typeface="Wingdings"/>
              <a:buChar char=""/>
              <a:tabLst>
                <a:tab pos="472440" algn="l"/>
              </a:tabLst>
            </a:pPr>
            <a:r>
              <a:rPr lang="en-US" sz="2600" dirty="0">
                <a:latin typeface="Garamond"/>
                <a:cs typeface="Garamond"/>
              </a:rPr>
              <a:t>What can a company use its capital on?</a:t>
            </a:r>
          </a:p>
          <a:p>
            <a:pPr marL="929005" lvl="1" indent="-472440">
              <a:spcBef>
                <a:spcPts val="120"/>
              </a:spcBef>
              <a:buFont typeface="Wingdings"/>
              <a:buChar char=""/>
              <a:tabLst>
                <a:tab pos="472440" algn="l"/>
              </a:tabLst>
            </a:pPr>
            <a:r>
              <a:rPr lang="en-US" sz="2600" dirty="0">
                <a:latin typeface="Garamond"/>
                <a:cs typeface="Garamond"/>
              </a:rPr>
              <a:t>How would you want the CEO of Uber to allocate their capital?</a:t>
            </a:r>
          </a:p>
          <a:p>
            <a:pPr marL="929005" lvl="1" indent="-472440">
              <a:spcBef>
                <a:spcPts val="120"/>
              </a:spcBef>
              <a:buFont typeface="Wingdings"/>
              <a:buChar char=""/>
              <a:tabLst>
                <a:tab pos="472440" algn="l"/>
              </a:tabLst>
            </a:pPr>
            <a:endParaRPr lang="en-US" sz="2600" dirty="0">
              <a:latin typeface="Garamond"/>
              <a:cs typeface="Garamond"/>
            </a:endParaRPr>
          </a:p>
          <a:p>
            <a:pPr marL="471805" indent="-472440">
              <a:spcBef>
                <a:spcPts val="120"/>
              </a:spcBef>
              <a:buFont typeface="Wingdings"/>
              <a:buChar char=""/>
              <a:tabLst>
                <a:tab pos="472440" algn="l"/>
              </a:tabLst>
            </a:pPr>
            <a:r>
              <a:rPr lang="en-US" sz="2600" b="1" dirty="0">
                <a:latin typeface="Garamond"/>
                <a:cs typeface="Garamond"/>
              </a:rPr>
              <a:t>Understanding of the Business</a:t>
            </a:r>
          </a:p>
          <a:p>
            <a:pPr marL="929005" lvl="1" indent="-472440">
              <a:spcBef>
                <a:spcPts val="120"/>
              </a:spcBef>
              <a:buFont typeface="Wingdings"/>
              <a:buChar char=""/>
              <a:tabLst>
                <a:tab pos="472440" algn="l"/>
              </a:tabLst>
            </a:pPr>
            <a:r>
              <a:rPr lang="en-US" sz="2600" dirty="0">
                <a:latin typeface="Garamond"/>
                <a:cs typeface="Garamond"/>
              </a:rPr>
              <a:t>Does the management know what he is taking about?</a:t>
            </a:r>
          </a:p>
          <a:p>
            <a:pPr marL="929005" lvl="1" indent="-472440">
              <a:spcBef>
                <a:spcPts val="120"/>
              </a:spcBef>
              <a:buFont typeface="Wingdings"/>
              <a:buChar char=""/>
              <a:tabLst>
                <a:tab pos="472440" algn="l"/>
              </a:tabLst>
            </a:pPr>
            <a:endParaRPr lang="en-US" sz="2600" dirty="0">
              <a:latin typeface="Garamond"/>
              <a:cs typeface="Garamond"/>
            </a:endParaRPr>
          </a:p>
          <a:p>
            <a:pPr marL="471805" indent="-472440">
              <a:spcBef>
                <a:spcPts val="120"/>
              </a:spcBef>
              <a:buFont typeface="Wingdings"/>
              <a:buChar char=""/>
              <a:tabLst>
                <a:tab pos="472440" algn="l"/>
              </a:tabLst>
            </a:pPr>
            <a:r>
              <a:rPr lang="en-US" sz="2600" b="1" dirty="0">
                <a:latin typeface="Garamond"/>
                <a:cs typeface="Garamond"/>
              </a:rPr>
              <a:t>Motivation and Character</a:t>
            </a:r>
          </a:p>
          <a:p>
            <a:pPr marL="929005" lvl="1" indent="-472440">
              <a:spcBef>
                <a:spcPts val="120"/>
              </a:spcBef>
              <a:buFont typeface="Wingdings"/>
              <a:buChar char=""/>
              <a:tabLst>
                <a:tab pos="472440" algn="l"/>
              </a:tabLst>
            </a:pPr>
            <a:r>
              <a:rPr lang="en-US" sz="2600" dirty="0">
                <a:latin typeface="Garamond"/>
                <a:cs typeface="Garamond"/>
              </a:rPr>
              <a:t>Management history at other companies</a:t>
            </a:r>
          </a:p>
          <a:p>
            <a:pPr marL="929005" lvl="1" indent="-472440">
              <a:spcBef>
                <a:spcPts val="120"/>
              </a:spcBef>
              <a:buFont typeface="Wingdings"/>
              <a:buChar char=""/>
              <a:tabLst>
                <a:tab pos="472440" algn="l"/>
              </a:tabLst>
            </a:pPr>
            <a:r>
              <a:rPr lang="en-US" sz="2600" dirty="0">
                <a:latin typeface="Garamond"/>
                <a:cs typeface="Garamond"/>
              </a:rPr>
              <a:t>Incentives</a:t>
            </a:r>
            <a:endParaRPr sz="2600"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12</a:t>
            </a:fld>
            <a:endParaRPr spc="15" dirty="0"/>
          </a:p>
        </p:txBody>
      </p:sp>
    </p:spTree>
    <p:extLst>
      <p:ext uri="{BB962C8B-B14F-4D97-AF65-F5344CB8AC3E}">
        <p14:creationId xmlns:p14="http://schemas.microsoft.com/office/powerpoint/2010/main" val="259409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7552"/>
            <a:ext cx="20104100" cy="11299825"/>
            <a:chOff x="0" y="7552"/>
            <a:chExt cx="20104100" cy="11299825"/>
          </a:xfrm>
        </p:grpSpPr>
        <p:pic>
          <p:nvPicPr>
            <p:cNvPr id="3" name="object 3"/>
            <p:cNvPicPr/>
            <p:nvPr/>
          </p:nvPicPr>
          <p:blipFill>
            <a:blip r:embed="rId2" cstate="print"/>
            <a:stretch>
              <a:fillRect/>
            </a:stretch>
          </p:blipFill>
          <p:spPr>
            <a:xfrm>
              <a:off x="0" y="7552"/>
              <a:ext cx="20104099" cy="11299586"/>
            </a:xfrm>
            <a:prstGeom prst="rect">
              <a:avLst/>
            </a:prstGeom>
          </p:spPr>
        </p:pic>
        <p:sp>
          <p:nvSpPr>
            <p:cNvPr id="4" name="object 4"/>
            <p:cNvSpPr/>
            <p:nvPr/>
          </p:nvSpPr>
          <p:spPr>
            <a:xfrm>
              <a:off x="2939857" y="1701097"/>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78823"/>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Nature of the Industry</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5369571" y="4048092"/>
            <a:ext cx="9364958" cy="815608"/>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600" dirty="0">
                <a:latin typeface="Garamond"/>
                <a:cs typeface="Garamond"/>
              </a:rPr>
              <a:t>Which of these two companies faces greater competition? Which of the companies has greater pricing power?</a:t>
            </a:r>
            <a:endParaRPr sz="2600"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13</a:t>
            </a:fld>
            <a:endParaRPr spc="15" dirty="0"/>
          </a:p>
        </p:txBody>
      </p:sp>
      <p:pic>
        <p:nvPicPr>
          <p:cNvPr id="2050" name="Picture 2" descr="H&amp;amp;M Logo transparent PNG - StickPNG">
            <a:extLst>
              <a:ext uri="{FF2B5EF4-FFF2-40B4-BE49-F238E27FC236}">
                <a16:creationId xmlns:a16="http://schemas.microsoft.com/office/drawing/2014/main" id="{94ED6C4C-325F-4C87-8F31-15329C6BEA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5576" y="5941118"/>
            <a:ext cx="3325556"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oogle logo and symbol, meaning, history, PNG">
            <a:extLst>
              <a:ext uri="{FF2B5EF4-FFF2-40B4-BE49-F238E27FC236}">
                <a16:creationId xmlns:a16="http://schemas.microsoft.com/office/drawing/2014/main" id="{862AF8F0-4404-4E5A-850C-EAE3D09740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63216" y="5654675"/>
            <a:ext cx="4946650" cy="2782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020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307445"/>
            <a:chOff x="0" y="0"/>
            <a:chExt cx="20104100" cy="11307445"/>
          </a:xfrm>
        </p:grpSpPr>
        <p:pic>
          <p:nvPicPr>
            <p:cNvPr id="3" name="object 3"/>
            <p:cNvPicPr/>
            <p:nvPr/>
          </p:nvPicPr>
          <p:blipFill>
            <a:blip r:embed="rId2" cstate="print"/>
            <a:stretch>
              <a:fillRect/>
            </a:stretch>
          </p:blipFill>
          <p:spPr>
            <a:xfrm>
              <a:off x="0" y="14"/>
              <a:ext cx="20104099" cy="11307126"/>
            </a:xfrm>
            <a:prstGeom prst="rect">
              <a:avLst/>
            </a:prstGeom>
          </p:spPr>
        </p:pic>
        <p:sp>
          <p:nvSpPr>
            <p:cNvPr id="4" name="object 4"/>
            <p:cNvSpPr/>
            <p:nvPr/>
          </p:nvSpPr>
          <p:spPr>
            <a:xfrm>
              <a:off x="5859612" y="0"/>
              <a:ext cx="8382634" cy="11307445"/>
            </a:xfrm>
            <a:custGeom>
              <a:avLst/>
              <a:gdLst/>
              <a:ahLst/>
              <a:cxnLst/>
              <a:rect l="l" t="t" r="r" b="b"/>
              <a:pathLst>
                <a:path w="8382634" h="11307445">
                  <a:moveTo>
                    <a:pt x="8382361" y="0"/>
                  </a:moveTo>
                  <a:lnTo>
                    <a:pt x="0" y="0"/>
                  </a:lnTo>
                  <a:lnTo>
                    <a:pt x="0" y="11307142"/>
                  </a:lnTo>
                  <a:lnTo>
                    <a:pt x="8382361" y="11307142"/>
                  </a:lnTo>
                  <a:lnTo>
                    <a:pt x="8382361" y="0"/>
                  </a:lnTo>
                  <a:close/>
                </a:path>
              </a:pathLst>
            </a:custGeom>
            <a:solidFill>
              <a:srgbClr val="235D8D">
                <a:alpha val="78823"/>
              </a:srgbClr>
            </a:solidFill>
          </p:spPr>
          <p:txBody>
            <a:bodyPr wrap="square" lIns="0" tIns="0" rIns="0" bIns="0" rtlCol="0"/>
            <a:lstStyle/>
            <a:p>
              <a:endParaRPr/>
            </a:p>
          </p:txBody>
        </p:sp>
      </p:grpSp>
      <p:sp>
        <p:nvSpPr>
          <p:cNvPr id="5" name="object 5"/>
          <p:cNvSpPr txBox="1">
            <a:spLocks noGrp="1"/>
          </p:cNvSpPr>
          <p:nvPr>
            <p:ph type="title"/>
          </p:nvPr>
        </p:nvSpPr>
        <p:spPr>
          <a:xfrm>
            <a:off x="6797358" y="2281665"/>
            <a:ext cx="6509384" cy="1535677"/>
          </a:xfrm>
          <a:prstGeom prst="rect">
            <a:avLst/>
          </a:prstGeom>
        </p:spPr>
        <p:txBody>
          <a:bodyPr vert="horz" wrap="square" lIns="0" tIns="12065" rIns="0" bIns="0" rtlCol="0">
            <a:spAutoFit/>
          </a:bodyPr>
          <a:lstStyle/>
          <a:p>
            <a:pPr marL="508000" marR="5080" indent="-495934" algn="ctr">
              <a:lnSpc>
                <a:spcPct val="100000"/>
              </a:lnSpc>
              <a:spcBef>
                <a:spcPts val="95"/>
              </a:spcBef>
              <a:tabLst>
                <a:tab pos="2094864" algn="l"/>
                <a:tab pos="3780154" algn="l"/>
                <a:tab pos="4666615" algn="l"/>
                <a:tab pos="5534025" algn="l"/>
              </a:tabLst>
            </a:pPr>
            <a:r>
              <a:rPr lang="en-US" u="none" spc="484" dirty="0"/>
              <a:t>Some</a:t>
            </a:r>
            <a:br>
              <a:rPr lang="en-US" u="none" spc="484" dirty="0"/>
            </a:br>
            <a:r>
              <a:rPr lang="en-US" u="none" spc="484" dirty="0"/>
              <a:t>Golden Rules</a:t>
            </a:r>
            <a:endParaRPr u="none" spc="395" dirty="0"/>
          </a:p>
        </p:txBody>
      </p:sp>
      <p:grpSp>
        <p:nvGrpSpPr>
          <p:cNvPr id="6" name="object 6"/>
          <p:cNvGrpSpPr/>
          <p:nvPr/>
        </p:nvGrpSpPr>
        <p:grpSpPr>
          <a:xfrm>
            <a:off x="246244" y="218604"/>
            <a:ext cx="11918950" cy="3922395"/>
            <a:chOff x="246244" y="218604"/>
            <a:chExt cx="11918950" cy="3922395"/>
          </a:xfrm>
        </p:grpSpPr>
        <p:sp>
          <p:nvSpPr>
            <p:cNvPr id="7" name="object 7"/>
            <p:cNvSpPr/>
            <p:nvPr/>
          </p:nvSpPr>
          <p:spPr>
            <a:xfrm>
              <a:off x="7940126" y="4130876"/>
              <a:ext cx="4224655" cy="0"/>
            </a:xfrm>
            <a:custGeom>
              <a:avLst/>
              <a:gdLst/>
              <a:ahLst/>
              <a:cxnLst/>
              <a:rect l="l" t="t" r="r" b="b"/>
              <a:pathLst>
                <a:path w="4224655">
                  <a:moveTo>
                    <a:pt x="0" y="0"/>
                  </a:moveTo>
                  <a:lnTo>
                    <a:pt x="4224474" y="0"/>
                  </a:lnTo>
                </a:path>
              </a:pathLst>
            </a:custGeom>
            <a:ln w="20101">
              <a:solidFill>
                <a:srgbClr val="FFFFFF"/>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6797358" y="4318689"/>
            <a:ext cx="6509384" cy="3181640"/>
          </a:xfrm>
          <a:prstGeom prst="rect">
            <a:avLst/>
          </a:prstGeom>
        </p:spPr>
        <p:txBody>
          <a:bodyPr vert="horz" wrap="square" lIns="0" tIns="331470" rIns="0" bIns="0" rtlCol="0">
            <a:spAutoFit/>
          </a:bodyPr>
          <a:lstStyle/>
          <a:p>
            <a:pPr marL="484505" indent="-472440">
              <a:lnSpc>
                <a:spcPct val="100000"/>
              </a:lnSpc>
              <a:spcBef>
                <a:spcPts val="2610"/>
              </a:spcBef>
              <a:buFont typeface="Wingdings"/>
              <a:buChar char=""/>
              <a:tabLst>
                <a:tab pos="485140" algn="l"/>
              </a:tabLst>
            </a:pPr>
            <a:r>
              <a:rPr lang="en-US" sz="3000" spc="5" dirty="0">
                <a:solidFill>
                  <a:srgbClr val="FFFFFF"/>
                </a:solidFill>
                <a:latin typeface="Garamond"/>
                <a:cs typeface="Garamond"/>
              </a:rPr>
              <a:t>Being Conservative</a:t>
            </a:r>
          </a:p>
          <a:p>
            <a:pPr marL="484505" indent="-472440">
              <a:lnSpc>
                <a:spcPct val="100000"/>
              </a:lnSpc>
              <a:spcBef>
                <a:spcPts val="2610"/>
              </a:spcBef>
              <a:buFont typeface="Wingdings"/>
              <a:buChar char=""/>
              <a:tabLst>
                <a:tab pos="485140" algn="l"/>
              </a:tabLst>
            </a:pPr>
            <a:r>
              <a:rPr lang="en-US" sz="3000" spc="5" dirty="0">
                <a:solidFill>
                  <a:srgbClr val="FFFFFF"/>
                </a:solidFill>
                <a:latin typeface="Garamond"/>
                <a:cs typeface="Garamond"/>
              </a:rPr>
              <a:t>Margin of Safety</a:t>
            </a:r>
          </a:p>
          <a:p>
            <a:pPr marL="484505" indent="-472440">
              <a:lnSpc>
                <a:spcPct val="100000"/>
              </a:lnSpc>
              <a:spcBef>
                <a:spcPts val="2610"/>
              </a:spcBef>
              <a:buFont typeface="Wingdings"/>
              <a:buChar char=""/>
              <a:tabLst>
                <a:tab pos="485140" algn="l"/>
              </a:tabLst>
            </a:pPr>
            <a:r>
              <a:rPr lang="en-US" sz="3000" spc="5" dirty="0">
                <a:solidFill>
                  <a:srgbClr val="FFFFFF"/>
                </a:solidFill>
                <a:latin typeface="Garamond"/>
                <a:cs typeface="Garamond"/>
              </a:rPr>
              <a:t>Circle of Competency</a:t>
            </a:r>
          </a:p>
          <a:p>
            <a:pPr marL="484505" indent="-472440">
              <a:lnSpc>
                <a:spcPct val="100000"/>
              </a:lnSpc>
              <a:spcBef>
                <a:spcPts val="2610"/>
              </a:spcBef>
              <a:buFont typeface="Wingdings"/>
              <a:buChar char=""/>
              <a:tabLst>
                <a:tab pos="485140" algn="l"/>
              </a:tabLst>
            </a:pPr>
            <a:r>
              <a:rPr lang="en-US" sz="3000" spc="5" dirty="0">
                <a:solidFill>
                  <a:srgbClr val="FFFFFF"/>
                </a:solidFill>
                <a:latin typeface="Garamond"/>
                <a:cs typeface="Garamond"/>
              </a:rPr>
              <a:t>Swing Once, Swing Well</a:t>
            </a:r>
            <a:endParaRPr sz="3000"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14</a:t>
            </a:fld>
            <a:endParaRPr spc="15" dirty="0"/>
          </a:p>
        </p:txBody>
      </p:sp>
    </p:spTree>
    <p:extLst>
      <p:ext uri="{BB962C8B-B14F-4D97-AF65-F5344CB8AC3E}">
        <p14:creationId xmlns:p14="http://schemas.microsoft.com/office/powerpoint/2010/main" val="2764370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2">
            <a:extLst>
              <a:ext uri="{FF2B5EF4-FFF2-40B4-BE49-F238E27FC236}">
                <a16:creationId xmlns:a16="http://schemas.microsoft.com/office/drawing/2014/main" id="{0011AEC8-3DBE-4D44-85FA-C866B6FE9DB3}"/>
              </a:ext>
            </a:extLst>
          </p:cNvPr>
          <p:cNvGrpSpPr/>
          <p:nvPr/>
        </p:nvGrpSpPr>
        <p:grpSpPr>
          <a:xfrm>
            <a:off x="0" y="0"/>
            <a:ext cx="20104099" cy="11307140"/>
            <a:chOff x="0" y="0"/>
            <a:chExt cx="20104099" cy="11307140"/>
          </a:xfrm>
        </p:grpSpPr>
        <p:pic>
          <p:nvPicPr>
            <p:cNvPr id="18" name="object 3">
              <a:extLst>
                <a:ext uri="{FF2B5EF4-FFF2-40B4-BE49-F238E27FC236}">
                  <a16:creationId xmlns:a16="http://schemas.microsoft.com/office/drawing/2014/main" id="{C48F4520-DCE7-4BC7-B332-F6E427913215}"/>
                </a:ext>
              </a:extLst>
            </p:cNvPr>
            <p:cNvPicPr/>
            <p:nvPr/>
          </p:nvPicPr>
          <p:blipFill>
            <a:blip r:embed="rId2" cstate="print"/>
            <a:stretch>
              <a:fillRect/>
            </a:stretch>
          </p:blipFill>
          <p:spPr>
            <a:xfrm>
              <a:off x="0" y="0"/>
              <a:ext cx="20104099" cy="11307140"/>
            </a:xfrm>
            <a:prstGeom prst="rect">
              <a:avLst/>
            </a:prstGeom>
          </p:spPr>
        </p:pic>
        <p:pic>
          <p:nvPicPr>
            <p:cNvPr id="19" name="object 4">
              <a:extLst>
                <a:ext uri="{FF2B5EF4-FFF2-40B4-BE49-F238E27FC236}">
                  <a16:creationId xmlns:a16="http://schemas.microsoft.com/office/drawing/2014/main" id="{69B8EBA5-D552-4A8F-A602-84D9075B9EF8}"/>
                </a:ext>
              </a:extLst>
            </p:cNvPr>
            <p:cNvPicPr/>
            <p:nvPr/>
          </p:nvPicPr>
          <p:blipFill>
            <a:blip r:embed="rId3" cstate="print"/>
            <a:stretch>
              <a:fillRect/>
            </a:stretch>
          </p:blipFill>
          <p:spPr>
            <a:xfrm>
              <a:off x="246244" y="218604"/>
              <a:ext cx="2693612" cy="861855"/>
            </a:xfrm>
            <a:prstGeom prst="rect">
              <a:avLst/>
            </a:prstGeom>
          </p:spPr>
        </p:pic>
        <p:sp>
          <p:nvSpPr>
            <p:cNvPr id="20" name="object 5">
              <a:extLst>
                <a:ext uri="{FF2B5EF4-FFF2-40B4-BE49-F238E27FC236}">
                  <a16:creationId xmlns:a16="http://schemas.microsoft.com/office/drawing/2014/main" id="{785263C5-4215-4DD7-89F8-7E388B7FB3EB}"/>
                </a:ext>
              </a:extLst>
            </p:cNvPr>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Being Conservative</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5369571" y="4048092"/>
            <a:ext cx="9364958" cy="4932119"/>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600" dirty="0">
                <a:latin typeface="Garamond"/>
                <a:cs typeface="Garamond"/>
              </a:rPr>
              <a:t>Tune out optimism bias</a:t>
            </a:r>
          </a:p>
          <a:p>
            <a:pPr marL="929005" lvl="1" indent="-472440">
              <a:spcBef>
                <a:spcPts val="120"/>
              </a:spcBef>
              <a:buFont typeface="Wingdings"/>
              <a:buChar char=""/>
              <a:tabLst>
                <a:tab pos="472440" algn="l"/>
              </a:tabLst>
            </a:pPr>
            <a:r>
              <a:rPr lang="en-US" sz="2600" dirty="0">
                <a:latin typeface="Garamond"/>
                <a:cs typeface="Garamond"/>
              </a:rPr>
              <a:t>Sunk Cost fallacy</a:t>
            </a:r>
          </a:p>
          <a:p>
            <a:pPr marL="929005" lvl="1" indent="-472440">
              <a:spcBef>
                <a:spcPts val="120"/>
              </a:spcBef>
              <a:buFont typeface="Wingdings"/>
              <a:buChar char=""/>
              <a:tabLst>
                <a:tab pos="472440" algn="l"/>
              </a:tabLst>
            </a:pPr>
            <a:endParaRPr lang="en-US" sz="2600" dirty="0">
              <a:latin typeface="Garamond"/>
              <a:cs typeface="Garamond"/>
            </a:endParaRPr>
          </a:p>
          <a:p>
            <a:pPr marL="471805" indent="-472440">
              <a:spcBef>
                <a:spcPts val="120"/>
              </a:spcBef>
              <a:buFont typeface="Wingdings"/>
              <a:buChar char=""/>
              <a:tabLst>
                <a:tab pos="472440" algn="l"/>
              </a:tabLst>
            </a:pPr>
            <a:r>
              <a:rPr lang="en-US" sz="2600" dirty="0">
                <a:latin typeface="Garamond"/>
                <a:cs typeface="Garamond"/>
              </a:rPr>
              <a:t>Conduct thorough due diligence</a:t>
            </a:r>
          </a:p>
          <a:p>
            <a:pPr marL="471805" indent="-472440">
              <a:spcBef>
                <a:spcPts val="120"/>
              </a:spcBef>
              <a:buFont typeface="Wingdings"/>
              <a:buChar char=""/>
              <a:tabLst>
                <a:tab pos="472440" algn="l"/>
              </a:tabLst>
            </a:pPr>
            <a:endParaRPr lang="en-US" sz="2600" dirty="0">
              <a:latin typeface="Garamond"/>
              <a:cs typeface="Garamond"/>
            </a:endParaRPr>
          </a:p>
          <a:p>
            <a:pPr marL="471805" indent="-472440">
              <a:spcBef>
                <a:spcPts val="120"/>
              </a:spcBef>
              <a:buFont typeface="Wingdings"/>
              <a:buChar char=""/>
              <a:tabLst>
                <a:tab pos="472440" algn="l"/>
              </a:tabLst>
            </a:pPr>
            <a:r>
              <a:rPr lang="en-US" sz="2600" dirty="0">
                <a:latin typeface="Garamond"/>
                <a:cs typeface="Garamond"/>
              </a:rPr>
              <a:t>Most important rule: </a:t>
            </a:r>
            <a:r>
              <a:rPr lang="en-US" sz="2600" b="1" dirty="0">
                <a:latin typeface="Garamond"/>
                <a:cs typeface="Garamond"/>
              </a:rPr>
              <a:t>Do Not Lose Money!</a:t>
            </a:r>
          </a:p>
          <a:p>
            <a:pPr marL="929005" lvl="1" indent="-472440">
              <a:spcBef>
                <a:spcPts val="120"/>
              </a:spcBef>
              <a:buFont typeface="Wingdings"/>
              <a:buChar char=""/>
              <a:tabLst>
                <a:tab pos="472440" algn="l"/>
              </a:tabLst>
            </a:pPr>
            <a:r>
              <a:rPr lang="en-US" sz="2600" dirty="0">
                <a:latin typeface="Garamond"/>
                <a:cs typeface="Garamond"/>
              </a:rPr>
              <a:t>Trying to play a game that we win the majority of the time (only need to be correct 51% of the time)</a:t>
            </a:r>
          </a:p>
          <a:p>
            <a:pPr marL="929005" lvl="1" indent="-472440">
              <a:spcBef>
                <a:spcPts val="120"/>
              </a:spcBef>
              <a:buFont typeface="Wingdings"/>
              <a:buChar char=""/>
              <a:tabLst>
                <a:tab pos="472440" algn="l"/>
              </a:tabLst>
            </a:pPr>
            <a:endParaRPr lang="en-US" sz="2600" dirty="0">
              <a:latin typeface="Garamond"/>
              <a:cs typeface="Garamond"/>
            </a:endParaRPr>
          </a:p>
          <a:p>
            <a:pPr marL="471805" indent="-472440">
              <a:spcBef>
                <a:spcPts val="120"/>
              </a:spcBef>
              <a:buFont typeface="Wingdings"/>
              <a:buChar char=""/>
              <a:tabLst>
                <a:tab pos="472440" algn="l"/>
              </a:tabLst>
            </a:pPr>
            <a:r>
              <a:rPr lang="en-US" sz="2600" dirty="0">
                <a:latin typeface="Garamond"/>
                <a:cs typeface="Garamond"/>
              </a:rPr>
              <a:t>Want bets where you make a strong return under conservative assumptions</a:t>
            </a:r>
          </a:p>
          <a:p>
            <a:pPr marL="471805" indent="-472440">
              <a:lnSpc>
                <a:spcPct val="100000"/>
              </a:lnSpc>
              <a:spcBef>
                <a:spcPts val="120"/>
              </a:spcBef>
              <a:buFont typeface="Wingdings"/>
              <a:buChar char=""/>
              <a:tabLst>
                <a:tab pos="472440" algn="l"/>
              </a:tabLst>
            </a:pPr>
            <a:endParaRPr sz="2600"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15</a:t>
            </a:fld>
            <a:endParaRPr spc="15" dirty="0"/>
          </a:p>
        </p:txBody>
      </p:sp>
    </p:spTree>
    <p:extLst>
      <p:ext uri="{BB962C8B-B14F-4D97-AF65-F5344CB8AC3E}">
        <p14:creationId xmlns:p14="http://schemas.microsoft.com/office/powerpoint/2010/main" val="1712337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object 2">
            <a:extLst>
              <a:ext uri="{FF2B5EF4-FFF2-40B4-BE49-F238E27FC236}">
                <a16:creationId xmlns:a16="http://schemas.microsoft.com/office/drawing/2014/main" id="{2D9B7683-5210-491C-923B-1E5ACF3E0BD4}"/>
              </a:ext>
            </a:extLst>
          </p:cNvPr>
          <p:cNvGrpSpPr/>
          <p:nvPr/>
        </p:nvGrpSpPr>
        <p:grpSpPr>
          <a:xfrm>
            <a:off x="0" y="0"/>
            <a:ext cx="20104099" cy="11307140"/>
            <a:chOff x="0" y="0"/>
            <a:chExt cx="20104099" cy="11307140"/>
          </a:xfrm>
        </p:grpSpPr>
        <p:pic>
          <p:nvPicPr>
            <p:cNvPr id="12" name="object 3">
              <a:extLst>
                <a:ext uri="{FF2B5EF4-FFF2-40B4-BE49-F238E27FC236}">
                  <a16:creationId xmlns:a16="http://schemas.microsoft.com/office/drawing/2014/main" id="{BA6782AD-1FC6-42B8-A4B7-C05711876759}"/>
                </a:ext>
              </a:extLst>
            </p:cNvPr>
            <p:cNvPicPr/>
            <p:nvPr/>
          </p:nvPicPr>
          <p:blipFill>
            <a:blip r:embed="rId2" cstate="print"/>
            <a:stretch>
              <a:fillRect/>
            </a:stretch>
          </p:blipFill>
          <p:spPr>
            <a:xfrm>
              <a:off x="0" y="0"/>
              <a:ext cx="20104099" cy="11307140"/>
            </a:xfrm>
            <a:prstGeom prst="rect">
              <a:avLst/>
            </a:prstGeom>
          </p:spPr>
        </p:pic>
        <p:pic>
          <p:nvPicPr>
            <p:cNvPr id="13" name="object 4">
              <a:extLst>
                <a:ext uri="{FF2B5EF4-FFF2-40B4-BE49-F238E27FC236}">
                  <a16:creationId xmlns:a16="http://schemas.microsoft.com/office/drawing/2014/main" id="{73F04455-FB26-43E6-A26D-108BE34CDEE9}"/>
                </a:ext>
              </a:extLst>
            </p:cNvPr>
            <p:cNvPicPr/>
            <p:nvPr/>
          </p:nvPicPr>
          <p:blipFill>
            <a:blip r:embed="rId3" cstate="print"/>
            <a:stretch>
              <a:fillRect/>
            </a:stretch>
          </p:blipFill>
          <p:spPr>
            <a:xfrm>
              <a:off x="246244" y="218604"/>
              <a:ext cx="2693612" cy="861855"/>
            </a:xfrm>
            <a:prstGeom prst="rect">
              <a:avLst/>
            </a:prstGeom>
          </p:spPr>
        </p:pic>
        <p:sp>
          <p:nvSpPr>
            <p:cNvPr id="14" name="object 5">
              <a:extLst>
                <a:ext uri="{FF2B5EF4-FFF2-40B4-BE49-F238E27FC236}">
                  <a16:creationId xmlns:a16="http://schemas.microsoft.com/office/drawing/2014/main" id="{5420673F-E2D5-49FD-B03A-99D3F9FEE342}"/>
                </a:ext>
              </a:extLst>
            </p:cNvPr>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Margin of Safety</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5369571" y="4048092"/>
            <a:ext cx="9364958" cy="4119076"/>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600" dirty="0">
                <a:latin typeface="Garamond"/>
                <a:cs typeface="Garamond"/>
              </a:rPr>
              <a:t>Buy at a discount – account for possibility that things just don’t go the way you expect them to</a:t>
            </a:r>
          </a:p>
          <a:p>
            <a:pPr marL="929005" lvl="1" indent="-472440">
              <a:spcBef>
                <a:spcPts val="120"/>
              </a:spcBef>
              <a:buFont typeface="Wingdings"/>
              <a:buChar char=""/>
              <a:tabLst>
                <a:tab pos="472440" algn="l"/>
              </a:tabLst>
            </a:pPr>
            <a:r>
              <a:rPr lang="en-US" sz="2600" dirty="0">
                <a:latin typeface="Garamond"/>
                <a:cs typeface="Garamond"/>
              </a:rPr>
              <a:t>Analyze downside case</a:t>
            </a:r>
          </a:p>
          <a:p>
            <a:pPr marL="929005" lvl="1" indent="-472440">
              <a:spcBef>
                <a:spcPts val="120"/>
              </a:spcBef>
              <a:buFont typeface="Wingdings"/>
              <a:buChar char=""/>
              <a:tabLst>
                <a:tab pos="472440" algn="l"/>
              </a:tabLst>
            </a:pPr>
            <a:r>
              <a:rPr lang="en-US" sz="2600" dirty="0">
                <a:latin typeface="Garamond"/>
                <a:cs typeface="Garamond"/>
              </a:rPr>
              <a:t>Discount to intrinsic value</a:t>
            </a:r>
          </a:p>
          <a:p>
            <a:pPr marL="929005" lvl="1" indent="-472440">
              <a:spcBef>
                <a:spcPts val="120"/>
              </a:spcBef>
              <a:buFont typeface="Wingdings"/>
              <a:buChar char=""/>
              <a:tabLst>
                <a:tab pos="472440" algn="l"/>
              </a:tabLst>
            </a:pPr>
            <a:endParaRPr lang="en-US" sz="2600" dirty="0">
              <a:latin typeface="Garamond"/>
              <a:cs typeface="Garamond"/>
            </a:endParaRPr>
          </a:p>
          <a:p>
            <a:pPr marL="471805" indent="-472440">
              <a:spcBef>
                <a:spcPts val="120"/>
              </a:spcBef>
              <a:buFont typeface="Wingdings"/>
              <a:buChar char=""/>
              <a:tabLst>
                <a:tab pos="472440" algn="l"/>
              </a:tabLst>
            </a:pPr>
            <a:r>
              <a:rPr lang="en-US" sz="2600" dirty="0">
                <a:latin typeface="Garamond"/>
                <a:cs typeface="Garamond"/>
              </a:rPr>
              <a:t>What is an acceptable margin of safety?</a:t>
            </a:r>
          </a:p>
          <a:p>
            <a:pPr marL="471805" indent="-472440">
              <a:spcBef>
                <a:spcPts val="120"/>
              </a:spcBef>
              <a:buFont typeface="Wingdings"/>
              <a:buChar char=""/>
              <a:tabLst>
                <a:tab pos="472440" algn="l"/>
              </a:tabLst>
            </a:pPr>
            <a:endParaRPr lang="en-US" sz="2600" dirty="0">
              <a:latin typeface="Garamond"/>
              <a:cs typeface="Garamond"/>
            </a:endParaRPr>
          </a:p>
          <a:p>
            <a:pPr marL="471805" indent="-472440">
              <a:spcBef>
                <a:spcPts val="120"/>
              </a:spcBef>
              <a:buFont typeface="Wingdings"/>
              <a:buChar char=""/>
              <a:tabLst>
                <a:tab pos="472440" algn="l"/>
              </a:tabLst>
            </a:pPr>
            <a:r>
              <a:rPr lang="en-US" sz="2600" dirty="0">
                <a:latin typeface="Garamond"/>
                <a:cs typeface="Garamond"/>
              </a:rPr>
              <a:t>Seth Klarman book – Margin of Safety</a:t>
            </a:r>
          </a:p>
          <a:p>
            <a:pPr marL="929005" lvl="1" indent="-472440">
              <a:spcBef>
                <a:spcPts val="120"/>
              </a:spcBef>
              <a:buFont typeface="Wingdings"/>
              <a:buChar char=""/>
              <a:tabLst>
                <a:tab pos="472440" algn="l"/>
              </a:tabLst>
            </a:pPr>
            <a:r>
              <a:rPr lang="en-US" sz="2600" dirty="0">
                <a:latin typeface="Garamond"/>
                <a:cs typeface="Garamond"/>
              </a:rPr>
              <a:t>Basis of value investing philosophy</a:t>
            </a:r>
          </a:p>
          <a:p>
            <a:pPr marL="471805" indent="-472440">
              <a:lnSpc>
                <a:spcPct val="100000"/>
              </a:lnSpc>
              <a:spcBef>
                <a:spcPts val="120"/>
              </a:spcBef>
              <a:buFont typeface="Wingdings"/>
              <a:buChar char=""/>
              <a:tabLst>
                <a:tab pos="472440" algn="l"/>
              </a:tabLst>
            </a:pPr>
            <a:endParaRPr sz="2600"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16</a:t>
            </a:fld>
            <a:endParaRPr spc="15" dirty="0"/>
          </a:p>
        </p:txBody>
      </p:sp>
    </p:spTree>
    <p:extLst>
      <p:ext uri="{BB962C8B-B14F-4D97-AF65-F5344CB8AC3E}">
        <p14:creationId xmlns:p14="http://schemas.microsoft.com/office/powerpoint/2010/main" val="1916554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object 2">
            <a:extLst>
              <a:ext uri="{FF2B5EF4-FFF2-40B4-BE49-F238E27FC236}">
                <a16:creationId xmlns:a16="http://schemas.microsoft.com/office/drawing/2014/main" id="{D0B06D75-EE0C-4E87-8780-B6065DBFC087}"/>
              </a:ext>
            </a:extLst>
          </p:cNvPr>
          <p:cNvGrpSpPr/>
          <p:nvPr/>
        </p:nvGrpSpPr>
        <p:grpSpPr>
          <a:xfrm>
            <a:off x="0" y="0"/>
            <a:ext cx="20104099" cy="11307140"/>
            <a:chOff x="0" y="0"/>
            <a:chExt cx="20104099" cy="11307140"/>
          </a:xfrm>
        </p:grpSpPr>
        <p:pic>
          <p:nvPicPr>
            <p:cNvPr id="12" name="object 3">
              <a:extLst>
                <a:ext uri="{FF2B5EF4-FFF2-40B4-BE49-F238E27FC236}">
                  <a16:creationId xmlns:a16="http://schemas.microsoft.com/office/drawing/2014/main" id="{C2578400-5B8C-4002-8E83-90DC09371A12}"/>
                </a:ext>
              </a:extLst>
            </p:cNvPr>
            <p:cNvPicPr/>
            <p:nvPr/>
          </p:nvPicPr>
          <p:blipFill>
            <a:blip r:embed="rId2" cstate="print"/>
            <a:stretch>
              <a:fillRect/>
            </a:stretch>
          </p:blipFill>
          <p:spPr>
            <a:xfrm>
              <a:off x="0" y="0"/>
              <a:ext cx="20104099" cy="11307140"/>
            </a:xfrm>
            <a:prstGeom prst="rect">
              <a:avLst/>
            </a:prstGeom>
          </p:spPr>
        </p:pic>
        <p:pic>
          <p:nvPicPr>
            <p:cNvPr id="13" name="object 4">
              <a:extLst>
                <a:ext uri="{FF2B5EF4-FFF2-40B4-BE49-F238E27FC236}">
                  <a16:creationId xmlns:a16="http://schemas.microsoft.com/office/drawing/2014/main" id="{4CCB6DE7-6753-43E3-B32F-3299428B131B}"/>
                </a:ext>
              </a:extLst>
            </p:cNvPr>
            <p:cNvPicPr/>
            <p:nvPr/>
          </p:nvPicPr>
          <p:blipFill>
            <a:blip r:embed="rId3" cstate="print"/>
            <a:stretch>
              <a:fillRect/>
            </a:stretch>
          </p:blipFill>
          <p:spPr>
            <a:xfrm>
              <a:off x="246244" y="218604"/>
              <a:ext cx="2693612" cy="861855"/>
            </a:xfrm>
            <a:prstGeom prst="rect">
              <a:avLst/>
            </a:prstGeom>
          </p:spPr>
        </p:pic>
        <p:sp>
          <p:nvSpPr>
            <p:cNvPr id="14" name="object 5">
              <a:extLst>
                <a:ext uri="{FF2B5EF4-FFF2-40B4-BE49-F238E27FC236}">
                  <a16:creationId xmlns:a16="http://schemas.microsoft.com/office/drawing/2014/main" id="{62CDB3B7-A117-4582-B0CD-684DF853EC3B}"/>
                </a:ext>
              </a:extLst>
            </p:cNvPr>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Circle of Competency</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5369571" y="4048092"/>
            <a:ext cx="9364958" cy="2454518"/>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600" dirty="0">
                <a:latin typeface="Garamond"/>
                <a:cs typeface="Garamond"/>
              </a:rPr>
              <a:t>Know what you know, know what you don’t know</a:t>
            </a:r>
          </a:p>
          <a:p>
            <a:pPr marL="471805" indent="-472440">
              <a:lnSpc>
                <a:spcPct val="100000"/>
              </a:lnSpc>
              <a:spcBef>
                <a:spcPts val="120"/>
              </a:spcBef>
              <a:buFont typeface="Wingdings"/>
              <a:buChar char=""/>
              <a:tabLst>
                <a:tab pos="472440" algn="l"/>
              </a:tabLst>
            </a:pPr>
            <a:endParaRPr lang="en-US" sz="2600" dirty="0">
              <a:latin typeface="Garamond"/>
              <a:cs typeface="Garamond"/>
            </a:endParaRPr>
          </a:p>
          <a:p>
            <a:pPr marL="471805" indent="-472440">
              <a:lnSpc>
                <a:spcPct val="100000"/>
              </a:lnSpc>
              <a:spcBef>
                <a:spcPts val="120"/>
              </a:spcBef>
              <a:buFont typeface="Wingdings"/>
              <a:buChar char=""/>
              <a:tabLst>
                <a:tab pos="472440" algn="l"/>
              </a:tabLst>
            </a:pPr>
            <a:r>
              <a:rPr lang="en-US" sz="2600" dirty="0">
                <a:latin typeface="Garamond"/>
                <a:cs typeface="Garamond"/>
              </a:rPr>
              <a:t>“The most important thing in terms of your circle of competence is not how large the area of it is, but how well you’ve defined the perimeter”</a:t>
            </a:r>
          </a:p>
          <a:p>
            <a:pPr marL="929005" lvl="1" indent="-472440">
              <a:spcBef>
                <a:spcPts val="120"/>
              </a:spcBef>
              <a:buFont typeface="Wingdings"/>
              <a:buChar char=""/>
              <a:tabLst>
                <a:tab pos="472440" algn="l"/>
              </a:tabLst>
            </a:pPr>
            <a:r>
              <a:rPr lang="en-US" sz="2600" dirty="0">
                <a:latin typeface="Garamond"/>
                <a:cs typeface="Garamond"/>
              </a:rPr>
              <a:t>Biotech</a:t>
            </a: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17</a:t>
            </a:fld>
            <a:endParaRPr spc="15" dirty="0"/>
          </a:p>
        </p:txBody>
      </p:sp>
    </p:spTree>
    <p:extLst>
      <p:ext uri="{BB962C8B-B14F-4D97-AF65-F5344CB8AC3E}">
        <p14:creationId xmlns:p14="http://schemas.microsoft.com/office/powerpoint/2010/main" val="814701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object 2">
            <a:extLst>
              <a:ext uri="{FF2B5EF4-FFF2-40B4-BE49-F238E27FC236}">
                <a16:creationId xmlns:a16="http://schemas.microsoft.com/office/drawing/2014/main" id="{76794110-A091-41B7-9F17-B589D38756F4}"/>
              </a:ext>
            </a:extLst>
          </p:cNvPr>
          <p:cNvGrpSpPr/>
          <p:nvPr/>
        </p:nvGrpSpPr>
        <p:grpSpPr>
          <a:xfrm>
            <a:off x="0" y="0"/>
            <a:ext cx="20104099" cy="11307140"/>
            <a:chOff x="0" y="0"/>
            <a:chExt cx="20104099" cy="11307140"/>
          </a:xfrm>
        </p:grpSpPr>
        <p:pic>
          <p:nvPicPr>
            <p:cNvPr id="12" name="object 3">
              <a:extLst>
                <a:ext uri="{FF2B5EF4-FFF2-40B4-BE49-F238E27FC236}">
                  <a16:creationId xmlns:a16="http://schemas.microsoft.com/office/drawing/2014/main" id="{E75B0A25-E4DE-4AB6-A025-A6D239C71F12}"/>
                </a:ext>
              </a:extLst>
            </p:cNvPr>
            <p:cNvPicPr/>
            <p:nvPr/>
          </p:nvPicPr>
          <p:blipFill>
            <a:blip r:embed="rId2" cstate="print"/>
            <a:stretch>
              <a:fillRect/>
            </a:stretch>
          </p:blipFill>
          <p:spPr>
            <a:xfrm>
              <a:off x="0" y="0"/>
              <a:ext cx="20104099" cy="11307140"/>
            </a:xfrm>
            <a:prstGeom prst="rect">
              <a:avLst/>
            </a:prstGeom>
          </p:spPr>
        </p:pic>
        <p:pic>
          <p:nvPicPr>
            <p:cNvPr id="13" name="object 4">
              <a:extLst>
                <a:ext uri="{FF2B5EF4-FFF2-40B4-BE49-F238E27FC236}">
                  <a16:creationId xmlns:a16="http://schemas.microsoft.com/office/drawing/2014/main" id="{71E8FB65-ECA7-4F07-874F-14D7400B0492}"/>
                </a:ext>
              </a:extLst>
            </p:cNvPr>
            <p:cNvPicPr/>
            <p:nvPr/>
          </p:nvPicPr>
          <p:blipFill>
            <a:blip r:embed="rId3" cstate="print"/>
            <a:stretch>
              <a:fillRect/>
            </a:stretch>
          </p:blipFill>
          <p:spPr>
            <a:xfrm>
              <a:off x="246244" y="218604"/>
              <a:ext cx="2693612" cy="861855"/>
            </a:xfrm>
            <a:prstGeom prst="rect">
              <a:avLst/>
            </a:prstGeom>
          </p:spPr>
        </p:pic>
        <p:sp>
          <p:nvSpPr>
            <p:cNvPr id="14" name="object 5">
              <a:extLst>
                <a:ext uri="{FF2B5EF4-FFF2-40B4-BE49-F238E27FC236}">
                  <a16:creationId xmlns:a16="http://schemas.microsoft.com/office/drawing/2014/main" id="{A9360FD4-B783-47AB-94EB-D85F42AF8C24}"/>
                </a:ext>
              </a:extLst>
            </p:cNvPr>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Swing Once, Swing Well</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5369571" y="4048092"/>
            <a:ext cx="9364958" cy="3267561"/>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600" dirty="0">
                <a:latin typeface="Garamond"/>
                <a:cs typeface="Garamond"/>
              </a:rPr>
              <a:t>Batting Average vs Slugging Average</a:t>
            </a:r>
          </a:p>
          <a:p>
            <a:pPr marL="471805" indent="-472440">
              <a:lnSpc>
                <a:spcPct val="100000"/>
              </a:lnSpc>
              <a:spcBef>
                <a:spcPts val="120"/>
              </a:spcBef>
              <a:buFont typeface="Wingdings"/>
              <a:buChar char=""/>
              <a:tabLst>
                <a:tab pos="472440" algn="l"/>
              </a:tabLst>
            </a:pPr>
            <a:endParaRPr lang="en-US" sz="2600" dirty="0">
              <a:latin typeface="Garamond"/>
              <a:cs typeface="Garamond"/>
            </a:endParaRPr>
          </a:p>
          <a:p>
            <a:pPr marL="471805" indent="-472440">
              <a:lnSpc>
                <a:spcPct val="100000"/>
              </a:lnSpc>
              <a:spcBef>
                <a:spcPts val="120"/>
              </a:spcBef>
              <a:buFont typeface="Wingdings"/>
              <a:buChar char=""/>
              <a:tabLst>
                <a:tab pos="472440" algn="l"/>
              </a:tabLst>
            </a:pPr>
            <a:r>
              <a:rPr lang="en-US" sz="2600" dirty="0">
                <a:latin typeface="Garamond"/>
                <a:cs typeface="Garamond"/>
              </a:rPr>
              <a:t>“What’s nice about investing is you don’t have to swing at pitches. You can watch pitches come in one inch above or one inch below your navel and you don’t have to swing. No umpire is going to call you out. </a:t>
            </a:r>
            <a:r>
              <a:rPr lang="en-US" sz="2600" b="1" dirty="0">
                <a:latin typeface="Garamond"/>
                <a:cs typeface="Garamond"/>
              </a:rPr>
              <a:t>You can wait for the pitch you want”</a:t>
            </a:r>
          </a:p>
          <a:p>
            <a:pPr marL="471805" indent="-472440">
              <a:lnSpc>
                <a:spcPct val="100000"/>
              </a:lnSpc>
              <a:spcBef>
                <a:spcPts val="120"/>
              </a:spcBef>
              <a:buFont typeface="Wingdings"/>
              <a:buChar char=""/>
              <a:tabLst>
                <a:tab pos="472440" algn="l"/>
              </a:tabLst>
            </a:pPr>
            <a:endParaRPr lang="en-US" sz="2600" b="1" dirty="0">
              <a:latin typeface="Garamond"/>
              <a:cs typeface="Garamond"/>
            </a:endParaRPr>
          </a:p>
          <a:p>
            <a:pPr marL="471805" indent="-472440">
              <a:lnSpc>
                <a:spcPct val="100000"/>
              </a:lnSpc>
              <a:spcBef>
                <a:spcPts val="120"/>
              </a:spcBef>
              <a:buFont typeface="Wingdings"/>
              <a:buChar char=""/>
              <a:tabLst>
                <a:tab pos="472440" algn="l"/>
              </a:tabLst>
            </a:pPr>
            <a:r>
              <a:rPr lang="en-US" sz="2600" dirty="0">
                <a:latin typeface="Garamond"/>
                <a:cs typeface="Garamond"/>
              </a:rPr>
              <a:t>Concentrated, high-conviction bets</a:t>
            </a: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18</a:t>
            </a:fld>
            <a:endParaRPr spc="15" dirty="0"/>
          </a:p>
        </p:txBody>
      </p:sp>
    </p:spTree>
    <p:extLst>
      <p:ext uri="{BB962C8B-B14F-4D97-AF65-F5344CB8AC3E}">
        <p14:creationId xmlns:p14="http://schemas.microsoft.com/office/powerpoint/2010/main" val="2140193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object 2">
            <a:extLst>
              <a:ext uri="{FF2B5EF4-FFF2-40B4-BE49-F238E27FC236}">
                <a16:creationId xmlns:a16="http://schemas.microsoft.com/office/drawing/2014/main" id="{5B26F86A-7256-4D9C-9C59-A7DB2D8D9BE0}"/>
              </a:ext>
            </a:extLst>
          </p:cNvPr>
          <p:cNvGrpSpPr/>
          <p:nvPr/>
        </p:nvGrpSpPr>
        <p:grpSpPr>
          <a:xfrm>
            <a:off x="0" y="0"/>
            <a:ext cx="20104099" cy="11307140"/>
            <a:chOff x="0" y="0"/>
            <a:chExt cx="20104099" cy="11307140"/>
          </a:xfrm>
        </p:grpSpPr>
        <p:pic>
          <p:nvPicPr>
            <p:cNvPr id="12" name="object 3">
              <a:extLst>
                <a:ext uri="{FF2B5EF4-FFF2-40B4-BE49-F238E27FC236}">
                  <a16:creationId xmlns:a16="http://schemas.microsoft.com/office/drawing/2014/main" id="{02B2C803-0921-4B2A-A7D4-AA9E9A46505C}"/>
                </a:ext>
              </a:extLst>
            </p:cNvPr>
            <p:cNvPicPr/>
            <p:nvPr/>
          </p:nvPicPr>
          <p:blipFill>
            <a:blip r:embed="rId2" cstate="print"/>
            <a:stretch>
              <a:fillRect/>
            </a:stretch>
          </p:blipFill>
          <p:spPr>
            <a:xfrm>
              <a:off x="0" y="0"/>
              <a:ext cx="20104099" cy="11307140"/>
            </a:xfrm>
            <a:prstGeom prst="rect">
              <a:avLst/>
            </a:prstGeom>
          </p:spPr>
        </p:pic>
        <p:pic>
          <p:nvPicPr>
            <p:cNvPr id="13" name="object 4">
              <a:extLst>
                <a:ext uri="{FF2B5EF4-FFF2-40B4-BE49-F238E27FC236}">
                  <a16:creationId xmlns:a16="http://schemas.microsoft.com/office/drawing/2014/main" id="{6FF01DC1-7E28-413D-B5C1-0D25BB3D532D}"/>
                </a:ext>
              </a:extLst>
            </p:cNvPr>
            <p:cNvPicPr/>
            <p:nvPr/>
          </p:nvPicPr>
          <p:blipFill>
            <a:blip r:embed="rId3" cstate="print"/>
            <a:stretch>
              <a:fillRect/>
            </a:stretch>
          </p:blipFill>
          <p:spPr>
            <a:xfrm>
              <a:off x="246244" y="218604"/>
              <a:ext cx="2693612" cy="861855"/>
            </a:xfrm>
            <a:prstGeom prst="rect">
              <a:avLst/>
            </a:prstGeom>
          </p:spPr>
        </p:pic>
        <p:sp>
          <p:nvSpPr>
            <p:cNvPr id="14" name="object 5">
              <a:extLst>
                <a:ext uri="{FF2B5EF4-FFF2-40B4-BE49-F238E27FC236}">
                  <a16:creationId xmlns:a16="http://schemas.microsoft.com/office/drawing/2014/main" id="{199B18AC-9B37-4C16-A120-49E8E4E0857E}"/>
                </a:ext>
              </a:extLst>
            </p:cNvPr>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5" name="object 5"/>
          <p:cNvSpPr txBox="1">
            <a:spLocks noGrp="1"/>
          </p:cNvSpPr>
          <p:nvPr>
            <p:ph type="title"/>
          </p:nvPr>
        </p:nvSpPr>
        <p:spPr>
          <a:xfrm>
            <a:off x="4351913" y="2420639"/>
            <a:ext cx="11400275"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Being Contrarian &amp; Market Pricing</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4268282" y="4048092"/>
            <a:ext cx="11567537" cy="4532010"/>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600" dirty="0">
                <a:latin typeface="Garamond"/>
                <a:cs typeface="Garamond"/>
              </a:rPr>
              <a:t>Be careful about big names that are heavily covered</a:t>
            </a:r>
          </a:p>
          <a:p>
            <a:pPr marL="929005" lvl="1" indent="-472440">
              <a:spcBef>
                <a:spcPts val="120"/>
              </a:spcBef>
              <a:buFont typeface="Wingdings"/>
              <a:buChar char=""/>
              <a:tabLst>
                <a:tab pos="472440" algn="l"/>
              </a:tabLst>
            </a:pPr>
            <a:r>
              <a:rPr lang="en-US" sz="2600" dirty="0">
                <a:latin typeface="Garamond"/>
                <a:cs typeface="Garamond"/>
              </a:rPr>
              <a:t>Know what you don’t know</a:t>
            </a:r>
          </a:p>
          <a:p>
            <a:pPr marL="471805" indent="-472440">
              <a:lnSpc>
                <a:spcPct val="100000"/>
              </a:lnSpc>
              <a:spcBef>
                <a:spcPts val="120"/>
              </a:spcBef>
              <a:buFont typeface="Wingdings"/>
              <a:buChar char=""/>
              <a:tabLst>
                <a:tab pos="472440" algn="l"/>
              </a:tabLst>
            </a:pPr>
            <a:endParaRPr lang="en-US" sz="2600" dirty="0">
              <a:latin typeface="Garamond"/>
              <a:cs typeface="Garamond"/>
            </a:endParaRPr>
          </a:p>
          <a:p>
            <a:pPr marL="471805" indent="-472440">
              <a:lnSpc>
                <a:spcPct val="100000"/>
              </a:lnSpc>
              <a:spcBef>
                <a:spcPts val="120"/>
              </a:spcBef>
              <a:buFont typeface="Wingdings"/>
              <a:buChar char=""/>
              <a:tabLst>
                <a:tab pos="472440" algn="l"/>
              </a:tabLst>
            </a:pPr>
            <a:r>
              <a:rPr lang="en-US" sz="2600" dirty="0">
                <a:latin typeface="Garamond"/>
                <a:cs typeface="Garamond"/>
              </a:rPr>
              <a:t>Structural opportunities</a:t>
            </a:r>
          </a:p>
          <a:p>
            <a:pPr marL="929005" lvl="1" indent="-472440">
              <a:spcBef>
                <a:spcPts val="120"/>
              </a:spcBef>
              <a:buFont typeface="Wingdings"/>
              <a:buChar char=""/>
              <a:tabLst>
                <a:tab pos="472440" algn="l"/>
              </a:tabLst>
            </a:pPr>
            <a:r>
              <a:rPr lang="en-US" sz="2600" dirty="0">
                <a:latin typeface="Garamond"/>
                <a:cs typeface="Garamond"/>
              </a:rPr>
              <a:t>Small-cap equities </a:t>
            </a:r>
            <a:r>
              <a:rPr lang="en-US" sz="2600" b="1" dirty="0">
                <a:latin typeface="Garamond"/>
                <a:cs typeface="Garamond"/>
              </a:rPr>
              <a:t>→ Fund restrictions</a:t>
            </a:r>
          </a:p>
          <a:p>
            <a:pPr marL="929005" lvl="1" indent="-472440">
              <a:spcBef>
                <a:spcPts val="120"/>
              </a:spcBef>
              <a:buFont typeface="Wingdings"/>
              <a:buChar char=""/>
              <a:tabLst>
                <a:tab pos="472440" algn="l"/>
              </a:tabLst>
            </a:pPr>
            <a:r>
              <a:rPr lang="en-US" sz="2600" dirty="0">
                <a:latin typeface="Garamond"/>
                <a:cs typeface="Garamond"/>
              </a:rPr>
              <a:t>Short-term market exaggerations → Be wary of bull market, search for mispricing in bear markets</a:t>
            </a:r>
          </a:p>
          <a:p>
            <a:pPr marL="929005" lvl="1" indent="-472440">
              <a:spcBef>
                <a:spcPts val="120"/>
              </a:spcBef>
              <a:buFont typeface="Wingdings"/>
              <a:buChar char=""/>
              <a:tabLst>
                <a:tab pos="472440" algn="l"/>
              </a:tabLst>
            </a:pPr>
            <a:r>
              <a:rPr lang="en-US" sz="2600" dirty="0">
                <a:latin typeface="Garamond"/>
                <a:cs typeface="Garamond"/>
              </a:rPr>
              <a:t>Differences in time-horizon – (COVID winners today)</a:t>
            </a:r>
          </a:p>
          <a:p>
            <a:pPr>
              <a:spcBef>
                <a:spcPts val="120"/>
              </a:spcBef>
              <a:tabLst>
                <a:tab pos="472440" algn="l"/>
              </a:tabLst>
            </a:pPr>
            <a:endParaRPr lang="en-US" sz="2600" dirty="0">
              <a:latin typeface="Garamond"/>
              <a:cs typeface="Garamond"/>
            </a:endParaRPr>
          </a:p>
          <a:p>
            <a:pPr marL="471805" indent="-472440">
              <a:spcBef>
                <a:spcPts val="120"/>
              </a:spcBef>
              <a:buFont typeface="Wingdings"/>
              <a:buChar char=""/>
              <a:tabLst>
                <a:tab pos="472440" algn="l"/>
              </a:tabLst>
            </a:pPr>
            <a:r>
              <a:rPr lang="en-US" sz="2600" dirty="0">
                <a:latin typeface="Garamond"/>
                <a:cs typeface="Garamond"/>
              </a:rPr>
              <a:t>Understand how the market is pricing the security</a:t>
            </a:r>
          </a:p>
          <a:p>
            <a:pPr marL="929005" lvl="1" indent="-472440">
              <a:spcBef>
                <a:spcPts val="120"/>
              </a:spcBef>
              <a:buFont typeface="Wingdings"/>
              <a:buChar char=""/>
              <a:tabLst>
                <a:tab pos="472440" algn="l"/>
              </a:tabLst>
            </a:pPr>
            <a:r>
              <a:rPr lang="en-US" sz="2600" dirty="0">
                <a:latin typeface="Garamond"/>
                <a:cs typeface="Garamond"/>
              </a:rPr>
              <a:t>Equity Research, News, Press Releases</a:t>
            </a: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19</a:t>
            </a:fld>
            <a:endParaRPr spc="15" dirty="0"/>
          </a:p>
        </p:txBody>
      </p:sp>
    </p:spTree>
    <p:extLst>
      <p:ext uri="{BB962C8B-B14F-4D97-AF65-F5344CB8AC3E}">
        <p14:creationId xmlns:p14="http://schemas.microsoft.com/office/powerpoint/2010/main" val="2349990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44B3F82-F286-AD4A-BEE1-4BC3078E4091}"/>
              </a:ext>
            </a:extLst>
          </p:cNvPr>
          <p:cNvPicPr>
            <a:picLocks noChangeAspect="1"/>
          </p:cNvPicPr>
          <p:nvPr/>
        </p:nvPicPr>
        <p:blipFill>
          <a:blip r:embed="rId3"/>
          <a:stretch>
            <a:fillRect/>
          </a:stretch>
        </p:blipFill>
        <p:spPr>
          <a:xfrm>
            <a:off x="246295" y="219653"/>
            <a:ext cx="2693547" cy="861935"/>
          </a:xfrm>
          <a:prstGeom prst="rect">
            <a:avLst/>
          </a:prstGeom>
        </p:spPr>
      </p:pic>
      <p:sp>
        <p:nvSpPr>
          <p:cNvPr id="19" name="TextBox 18">
            <a:extLst>
              <a:ext uri="{FF2B5EF4-FFF2-40B4-BE49-F238E27FC236}">
                <a16:creationId xmlns:a16="http://schemas.microsoft.com/office/drawing/2014/main" id="{2257F642-A47C-314F-A0E0-7B27689B0331}"/>
              </a:ext>
            </a:extLst>
          </p:cNvPr>
          <p:cNvSpPr txBox="1"/>
          <p:nvPr/>
        </p:nvSpPr>
        <p:spPr>
          <a:xfrm>
            <a:off x="11890731" y="1483618"/>
            <a:ext cx="4349845" cy="853439"/>
          </a:xfrm>
          <a:prstGeom prst="rect">
            <a:avLst/>
          </a:prstGeom>
          <a:noFill/>
        </p:spPr>
        <p:txBody>
          <a:bodyPr wrap="none" rtlCol="0">
            <a:spAutoFit/>
          </a:bodyPr>
          <a:lstStyle/>
          <a:p>
            <a:pPr algn="ctr"/>
            <a:r>
              <a:rPr lang="en-US" sz="4946" b="1" spc="495"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Brain Teaser</a:t>
            </a:r>
          </a:p>
        </p:txBody>
      </p:sp>
      <p:cxnSp>
        <p:nvCxnSpPr>
          <p:cNvPr id="20" name="Straight Connector 19">
            <a:extLst>
              <a:ext uri="{FF2B5EF4-FFF2-40B4-BE49-F238E27FC236}">
                <a16:creationId xmlns:a16="http://schemas.microsoft.com/office/drawing/2014/main" id="{DE84D708-A4A6-2B48-86B8-AF37ECA062F7}"/>
              </a:ext>
            </a:extLst>
          </p:cNvPr>
          <p:cNvCxnSpPr/>
          <p:nvPr/>
        </p:nvCxnSpPr>
        <p:spPr>
          <a:xfrm>
            <a:off x="11953388" y="2590228"/>
            <a:ext cx="4224452" cy="0"/>
          </a:xfrm>
          <a:prstGeom prst="line">
            <a:avLst/>
          </a:prstGeom>
          <a:ln w="25400">
            <a:solidFill>
              <a:srgbClr val="002060"/>
            </a:solidFill>
          </a:ln>
        </p:spPr>
        <p:style>
          <a:lnRef idx="1">
            <a:schemeClr val="accent6"/>
          </a:lnRef>
          <a:fillRef idx="0">
            <a:schemeClr val="accent6"/>
          </a:fillRef>
          <a:effectRef idx="0">
            <a:schemeClr val="accent6"/>
          </a:effectRef>
          <a:fontRef idx="minor">
            <a:schemeClr val="tx1"/>
          </a:fontRef>
        </p:style>
      </p:cxnSp>
      <p:pic>
        <p:nvPicPr>
          <p:cNvPr id="4" name="Picture 3"/>
          <p:cNvPicPr>
            <a:picLocks noChangeAspect="1"/>
          </p:cNvPicPr>
          <p:nvPr/>
        </p:nvPicPr>
        <p:blipFill>
          <a:blip r:embed="rId4"/>
          <a:stretch>
            <a:fillRect/>
          </a:stretch>
        </p:blipFill>
        <p:spPr>
          <a:xfrm>
            <a:off x="1" y="1921899"/>
            <a:ext cx="8336374" cy="8336374"/>
          </a:xfrm>
          <a:prstGeom prst="rect">
            <a:avLst/>
          </a:prstGeom>
        </p:spPr>
      </p:pic>
      <p:sp>
        <p:nvSpPr>
          <p:cNvPr id="9" name="TextBox 8">
            <a:extLst>
              <a:ext uri="{FF2B5EF4-FFF2-40B4-BE49-F238E27FC236}">
                <a16:creationId xmlns:a16="http://schemas.microsoft.com/office/drawing/2014/main" id="{52368060-3506-43A8-B68C-FFE4716AA7FC}"/>
              </a:ext>
            </a:extLst>
          </p:cNvPr>
          <p:cNvSpPr txBox="1"/>
          <p:nvPr/>
        </p:nvSpPr>
        <p:spPr>
          <a:xfrm>
            <a:off x="9031269" y="2981987"/>
            <a:ext cx="10068689" cy="6232155"/>
          </a:xfrm>
          <a:prstGeom prst="rect">
            <a:avLst/>
          </a:prstGeom>
          <a:noFill/>
        </p:spPr>
        <p:txBody>
          <a:bodyPr wrap="square" rtlCol="0">
            <a:spAutoFit/>
          </a:bodyPr>
          <a:lstStyle/>
          <a:p>
            <a:pPr marL="471145" indent="-471145">
              <a:buFont typeface="Wingdings" charset="2"/>
              <a:buChar char="v"/>
            </a:pPr>
            <a:r>
              <a:rPr lang="en-US" sz="3627" dirty="0">
                <a:solidFill>
                  <a:srgbClr val="000000"/>
                </a:solidFill>
                <a:latin typeface="Garamond" panose="02020404030301010803" pitchFamily="18" charset="0"/>
              </a:rPr>
              <a:t> Suppose you’re playing a game against me. One of us will start the game by saying a number between 1 and 10. The other person must say a number 1-10 higher than the previous number, and we take turns continuing to increment. The winner of the game is the person who says 50 first. If I give you the option to choose to go first or second, can you guarantee yourself a strategy to win? </a:t>
            </a:r>
          </a:p>
          <a:p>
            <a:pPr marL="471145" indent="-471145">
              <a:buFont typeface="Wingdings" charset="2"/>
              <a:buChar char="v"/>
            </a:pPr>
            <a:endParaRPr lang="en-US" sz="3627" dirty="0">
              <a:solidFill>
                <a:srgbClr val="000000"/>
              </a:solidFill>
              <a:latin typeface="Garamond" panose="02020404030301010803" pitchFamily="18" charset="0"/>
            </a:endParaRPr>
          </a:p>
          <a:p>
            <a:pPr marL="471145" indent="-471145">
              <a:buFont typeface="Wingdings" charset="2"/>
              <a:buChar char="v"/>
            </a:pPr>
            <a:r>
              <a:rPr lang="en-US" sz="3627" dirty="0">
                <a:solidFill>
                  <a:srgbClr val="000000"/>
                </a:solidFill>
                <a:latin typeface="Garamond" panose="02020404030301010803" pitchFamily="18" charset="0"/>
              </a:rPr>
              <a:t>EX: 1, 5, 15, 21, …</a:t>
            </a:r>
          </a:p>
          <a:p>
            <a:pPr marL="471145" indent="-471145">
              <a:buFont typeface="Wingdings" charset="2"/>
              <a:buChar char="v"/>
            </a:pPr>
            <a:r>
              <a:rPr lang="en-US" sz="3627" dirty="0">
                <a:solidFill>
                  <a:srgbClr val="000000"/>
                </a:solidFill>
                <a:latin typeface="Garamond" panose="02020404030301010803" pitchFamily="18" charset="0"/>
              </a:rPr>
              <a:t>EX: 9, 10, 13, 18, 27, …</a:t>
            </a:r>
            <a:endParaRPr lang="en-US" sz="2638" dirty="0">
              <a:solidFill>
                <a:srgbClr val="000000"/>
              </a:solidFill>
              <a:latin typeface="Garamond" panose="02020404030301010803" pitchFamily="18" charset="0"/>
            </a:endParaRPr>
          </a:p>
        </p:txBody>
      </p:sp>
    </p:spTree>
    <p:extLst>
      <p:ext uri="{BB962C8B-B14F-4D97-AF65-F5344CB8AC3E}">
        <p14:creationId xmlns:p14="http://schemas.microsoft.com/office/powerpoint/2010/main" val="1233586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object 2">
            <a:extLst>
              <a:ext uri="{FF2B5EF4-FFF2-40B4-BE49-F238E27FC236}">
                <a16:creationId xmlns:a16="http://schemas.microsoft.com/office/drawing/2014/main" id="{48F29E33-B339-47D1-AE74-FBFDA3DFE2D3}"/>
              </a:ext>
            </a:extLst>
          </p:cNvPr>
          <p:cNvGrpSpPr/>
          <p:nvPr/>
        </p:nvGrpSpPr>
        <p:grpSpPr>
          <a:xfrm>
            <a:off x="0" y="0"/>
            <a:ext cx="20104099" cy="11307140"/>
            <a:chOff x="0" y="0"/>
            <a:chExt cx="20104099" cy="11307140"/>
          </a:xfrm>
        </p:grpSpPr>
        <p:pic>
          <p:nvPicPr>
            <p:cNvPr id="12" name="object 3">
              <a:extLst>
                <a:ext uri="{FF2B5EF4-FFF2-40B4-BE49-F238E27FC236}">
                  <a16:creationId xmlns:a16="http://schemas.microsoft.com/office/drawing/2014/main" id="{1419EEBB-6E8B-45E0-B983-9102838E86BC}"/>
                </a:ext>
              </a:extLst>
            </p:cNvPr>
            <p:cNvPicPr/>
            <p:nvPr/>
          </p:nvPicPr>
          <p:blipFill>
            <a:blip r:embed="rId2" cstate="print"/>
            <a:stretch>
              <a:fillRect/>
            </a:stretch>
          </p:blipFill>
          <p:spPr>
            <a:xfrm>
              <a:off x="0" y="0"/>
              <a:ext cx="20104099" cy="11307140"/>
            </a:xfrm>
            <a:prstGeom prst="rect">
              <a:avLst/>
            </a:prstGeom>
          </p:spPr>
        </p:pic>
        <p:pic>
          <p:nvPicPr>
            <p:cNvPr id="13" name="object 4">
              <a:extLst>
                <a:ext uri="{FF2B5EF4-FFF2-40B4-BE49-F238E27FC236}">
                  <a16:creationId xmlns:a16="http://schemas.microsoft.com/office/drawing/2014/main" id="{F1CCBE6E-1C4F-4DD5-B777-69732F252A55}"/>
                </a:ext>
              </a:extLst>
            </p:cNvPr>
            <p:cNvPicPr/>
            <p:nvPr/>
          </p:nvPicPr>
          <p:blipFill>
            <a:blip r:embed="rId3" cstate="print"/>
            <a:stretch>
              <a:fillRect/>
            </a:stretch>
          </p:blipFill>
          <p:spPr>
            <a:xfrm>
              <a:off x="246244" y="218604"/>
              <a:ext cx="2693612" cy="861855"/>
            </a:xfrm>
            <a:prstGeom prst="rect">
              <a:avLst/>
            </a:prstGeom>
          </p:spPr>
        </p:pic>
        <p:sp>
          <p:nvSpPr>
            <p:cNvPr id="14" name="object 5">
              <a:extLst>
                <a:ext uri="{FF2B5EF4-FFF2-40B4-BE49-F238E27FC236}">
                  <a16:creationId xmlns:a16="http://schemas.microsoft.com/office/drawing/2014/main" id="{EF4A4C17-1100-4301-B3D7-46669EC3A103}"/>
                </a:ext>
              </a:extLst>
            </p:cNvPr>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5" name="object 5"/>
          <p:cNvSpPr txBox="1">
            <a:spLocks noGrp="1"/>
          </p:cNvSpPr>
          <p:nvPr>
            <p:ph type="title"/>
          </p:nvPr>
        </p:nvSpPr>
        <p:spPr>
          <a:xfrm>
            <a:off x="4351913" y="2420639"/>
            <a:ext cx="11400275"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Common Pitch Types - Longs</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4268282" y="4048092"/>
            <a:ext cx="11567537" cy="5870838"/>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300" b="1" dirty="0">
                <a:latin typeface="Garamond"/>
                <a:cs typeface="Garamond"/>
              </a:rPr>
              <a:t>Strong business with barriers to entry</a:t>
            </a:r>
          </a:p>
          <a:p>
            <a:pPr marL="929005" lvl="1" indent="-472440">
              <a:spcBef>
                <a:spcPts val="120"/>
              </a:spcBef>
              <a:buFont typeface="Wingdings"/>
              <a:buChar char=""/>
              <a:tabLst>
                <a:tab pos="472440" algn="l"/>
              </a:tabLst>
            </a:pPr>
            <a:r>
              <a:rPr lang="en-US" sz="2300" dirty="0">
                <a:latin typeface="Garamond"/>
                <a:cs typeface="Garamond"/>
              </a:rPr>
              <a:t>Awesome businesses that you want to hold forever</a:t>
            </a:r>
          </a:p>
          <a:p>
            <a:pPr marL="929005" lvl="1" indent="-472440">
              <a:spcBef>
                <a:spcPts val="120"/>
              </a:spcBef>
              <a:buFont typeface="Wingdings"/>
              <a:buChar char=""/>
              <a:tabLst>
                <a:tab pos="472440" algn="l"/>
              </a:tabLst>
            </a:pPr>
            <a:r>
              <a:rPr lang="en-US" sz="2300" dirty="0">
                <a:latin typeface="Garamond"/>
                <a:cs typeface="Garamond"/>
              </a:rPr>
              <a:t>Market mispricing due to short-term fears</a:t>
            </a:r>
          </a:p>
          <a:p>
            <a:pPr marL="929005" lvl="1" indent="-472440">
              <a:spcBef>
                <a:spcPts val="120"/>
              </a:spcBef>
              <a:buFont typeface="Wingdings"/>
              <a:buChar char=""/>
              <a:tabLst>
                <a:tab pos="472440" algn="l"/>
              </a:tabLst>
            </a:pPr>
            <a:endParaRPr lang="en-US" sz="2300" dirty="0">
              <a:latin typeface="Garamond"/>
              <a:cs typeface="Garamond"/>
            </a:endParaRPr>
          </a:p>
          <a:p>
            <a:pPr marL="471805" indent="-472440">
              <a:spcBef>
                <a:spcPts val="120"/>
              </a:spcBef>
              <a:buFont typeface="Wingdings"/>
              <a:buChar char=""/>
              <a:tabLst>
                <a:tab pos="472440" algn="l"/>
              </a:tabLst>
            </a:pPr>
            <a:r>
              <a:rPr lang="en-US" sz="2300" b="1" dirty="0">
                <a:latin typeface="Garamond"/>
                <a:cs typeface="Garamond"/>
              </a:rPr>
              <a:t>Smart management teams</a:t>
            </a:r>
          </a:p>
          <a:p>
            <a:pPr marL="929005" lvl="1" indent="-472440">
              <a:spcBef>
                <a:spcPts val="120"/>
              </a:spcBef>
              <a:buFont typeface="Wingdings"/>
              <a:buChar char=""/>
              <a:tabLst>
                <a:tab pos="472440" algn="l"/>
              </a:tabLst>
            </a:pPr>
            <a:r>
              <a:rPr lang="en-US" sz="2300" dirty="0">
                <a:latin typeface="Garamond"/>
                <a:cs typeface="Garamond"/>
              </a:rPr>
              <a:t>Strategically compound value over the long-term</a:t>
            </a:r>
          </a:p>
          <a:p>
            <a:pPr marL="456565" lvl="1">
              <a:spcBef>
                <a:spcPts val="120"/>
              </a:spcBef>
              <a:tabLst>
                <a:tab pos="472440" algn="l"/>
              </a:tabLst>
            </a:pPr>
            <a:endParaRPr lang="en-US" sz="2300" dirty="0">
              <a:latin typeface="Garamond"/>
              <a:cs typeface="Garamond"/>
            </a:endParaRPr>
          </a:p>
          <a:p>
            <a:pPr marL="471805" indent="-472440">
              <a:spcBef>
                <a:spcPts val="120"/>
              </a:spcBef>
              <a:buFont typeface="Wingdings"/>
              <a:buChar char=""/>
              <a:tabLst>
                <a:tab pos="472440" algn="l"/>
              </a:tabLst>
            </a:pPr>
            <a:r>
              <a:rPr lang="en-US" sz="2300" b="1" dirty="0">
                <a:latin typeface="Garamond"/>
                <a:cs typeface="Garamond"/>
              </a:rPr>
              <a:t>Hidden opportunities</a:t>
            </a:r>
          </a:p>
          <a:p>
            <a:pPr marL="929005" lvl="1" indent="-472440">
              <a:spcBef>
                <a:spcPts val="120"/>
              </a:spcBef>
              <a:buFont typeface="Wingdings"/>
              <a:buChar char=""/>
              <a:tabLst>
                <a:tab pos="472440" algn="l"/>
              </a:tabLst>
            </a:pPr>
            <a:r>
              <a:rPr lang="en-US" sz="2300" dirty="0">
                <a:latin typeface="Garamond"/>
                <a:cs typeface="Garamond"/>
              </a:rPr>
              <a:t>Margin expansion, cost-cutting</a:t>
            </a:r>
          </a:p>
          <a:p>
            <a:pPr marL="929005" lvl="1" indent="-472440">
              <a:spcBef>
                <a:spcPts val="120"/>
              </a:spcBef>
              <a:buFont typeface="Wingdings"/>
              <a:buChar char=""/>
              <a:tabLst>
                <a:tab pos="472440" algn="l"/>
              </a:tabLst>
            </a:pPr>
            <a:endParaRPr lang="en-US" sz="2300" dirty="0">
              <a:latin typeface="Garamond"/>
              <a:cs typeface="Garamond"/>
            </a:endParaRPr>
          </a:p>
          <a:p>
            <a:pPr marL="471805" indent="-472440">
              <a:spcBef>
                <a:spcPts val="120"/>
              </a:spcBef>
              <a:buFont typeface="Wingdings"/>
              <a:buChar char=""/>
              <a:tabLst>
                <a:tab pos="472440" algn="l"/>
              </a:tabLst>
            </a:pPr>
            <a:r>
              <a:rPr lang="en-US" sz="2300" b="1" dirty="0">
                <a:latin typeface="Garamond"/>
                <a:cs typeface="Garamond"/>
              </a:rPr>
              <a:t>Dirty, ugly, but cheap</a:t>
            </a:r>
          </a:p>
          <a:p>
            <a:pPr marL="929005" lvl="1" indent="-472440">
              <a:spcBef>
                <a:spcPts val="120"/>
              </a:spcBef>
              <a:buFont typeface="Wingdings"/>
              <a:buChar char=""/>
              <a:tabLst>
                <a:tab pos="472440" algn="l"/>
              </a:tabLst>
            </a:pPr>
            <a:r>
              <a:rPr lang="en-US" sz="2300" dirty="0">
                <a:latin typeface="Garamond"/>
                <a:cs typeface="Garamond"/>
              </a:rPr>
              <a:t>Bad business at an amazing price</a:t>
            </a:r>
          </a:p>
          <a:p>
            <a:pPr marL="929005" lvl="1" indent="-472440">
              <a:spcBef>
                <a:spcPts val="120"/>
              </a:spcBef>
              <a:buFont typeface="Wingdings"/>
              <a:buChar char=""/>
              <a:tabLst>
                <a:tab pos="472440" algn="l"/>
              </a:tabLst>
            </a:pPr>
            <a:endParaRPr lang="en-US" sz="2300" dirty="0">
              <a:latin typeface="Garamond"/>
              <a:cs typeface="Garamond"/>
            </a:endParaRPr>
          </a:p>
          <a:p>
            <a:pPr marL="471805" indent="-472440">
              <a:spcBef>
                <a:spcPts val="120"/>
              </a:spcBef>
              <a:buFont typeface="Wingdings"/>
              <a:buChar char=""/>
              <a:tabLst>
                <a:tab pos="472440" algn="l"/>
              </a:tabLst>
            </a:pPr>
            <a:r>
              <a:rPr lang="en-US" sz="2300" b="1" dirty="0">
                <a:latin typeface="Garamond"/>
                <a:cs typeface="Garamond"/>
              </a:rPr>
              <a:t>Special Situations</a:t>
            </a:r>
          </a:p>
          <a:p>
            <a:pPr marL="929005" lvl="1" indent="-472440">
              <a:spcBef>
                <a:spcPts val="120"/>
              </a:spcBef>
              <a:buFont typeface="Wingdings"/>
              <a:buChar char=""/>
              <a:tabLst>
                <a:tab pos="472440" algn="l"/>
              </a:tabLst>
            </a:pPr>
            <a:r>
              <a:rPr lang="en-US" sz="2300" dirty="0">
                <a:latin typeface="Garamond"/>
                <a:cs typeface="Garamond"/>
              </a:rPr>
              <a:t>Event-driven situations that the market is mispricing for various reasons</a:t>
            </a:r>
          </a:p>
          <a:p>
            <a:pPr marL="929005" lvl="1" indent="-472440">
              <a:spcBef>
                <a:spcPts val="120"/>
              </a:spcBef>
              <a:buFont typeface="Wingdings"/>
              <a:buChar char=""/>
              <a:tabLst>
                <a:tab pos="472440" algn="l"/>
              </a:tabLst>
            </a:pPr>
            <a:r>
              <a:rPr lang="en-US" sz="2300" dirty="0">
                <a:latin typeface="Garamond"/>
                <a:cs typeface="Garamond"/>
              </a:rPr>
              <a:t>Spin-off, Distress/Bankruptcy, Busted IPOs, Credit, Merger-Arb</a:t>
            </a: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20</a:t>
            </a:fld>
            <a:endParaRPr spc="15" dirty="0"/>
          </a:p>
        </p:txBody>
      </p:sp>
    </p:spTree>
    <p:extLst>
      <p:ext uri="{BB962C8B-B14F-4D97-AF65-F5344CB8AC3E}">
        <p14:creationId xmlns:p14="http://schemas.microsoft.com/office/powerpoint/2010/main" val="1549843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object 2">
            <a:extLst>
              <a:ext uri="{FF2B5EF4-FFF2-40B4-BE49-F238E27FC236}">
                <a16:creationId xmlns:a16="http://schemas.microsoft.com/office/drawing/2014/main" id="{1D42F00F-458E-4A81-8DF7-265667AB04C9}"/>
              </a:ext>
            </a:extLst>
          </p:cNvPr>
          <p:cNvGrpSpPr/>
          <p:nvPr/>
        </p:nvGrpSpPr>
        <p:grpSpPr>
          <a:xfrm>
            <a:off x="0" y="0"/>
            <a:ext cx="20104099" cy="11307140"/>
            <a:chOff x="0" y="0"/>
            <a:chExt cx="20104099" cy="11307140"/>
          </a:xfrm>
        </p:grpSpPr>
        <p:pic>
          <p:nvPicPr>
            <p:cNvPr id="12" name="object 3">
              <a:extLst>
                <a:ext uri="{FF2B5EF4-FFF2-40B4-BE49-F238E27FC236}">
                  <a16:creationId xmlns:a16="http://schemas.microsoft.com/office/drawing/2014/main" id="{11043D6F-EAB4-4421-93A7-FE7979E1331D}"/>
                </a:ext>
              </a:extLst>
            </p:cNvPr>
            <p:cNvPicPr/>
            <p:nvPr/>
          </p:nvPicPr>
          <p:blipFill>
            <a:blip r:embed="rId2" cstate="print"/>
            <a:stretch>
              <a:fillRect/>
            </a:stretch>
          </p:blipFill>
          <p:spPr>
            <a:xfrm>
              <a:off x="0" y="0"/>
              <a:ext cx="20104099" cy="11307140"/>
            </a:xfrm>
            <a:prstGeom prst="rect">
              <a:avLst/>
            </a:prstGeom>
          </p:spPr>
        </p:pic>
        <p:pic>
          <p:nvPicPr>
            <p:cNvPr id="13" name="object 4">
              <a:extLst>
                <a:ext uri="{FF2B5EF4-FFF2-40B4-BE49-F238E27FC236}">
                  <a16:creationId xmlns:a16="http://schemas.microsoft.com/office/drawing/2014/main" id="{3A80DF7C-43AB-47E8-891F-7D3A5E682891}"/>
                </a:ext>
              </a:extLst>
            </p:cNvPr>
            <p:cNvPicPr/>
            <p:nvPr/>
          </p:nvPicPr>
          <p:blipFill>
            <a:blip r:embed="rId3" cstate="print"/>
            <a:stretch>
              <a:fillRect/>
            </a:stretch>
          </p:blipFill>
          <p:spPr>
            <a:xfrm>
              <a:off x="246244" y="218604"/>
              <a:ext cx="2693612" cy="861855"/>
            </a:xfrm>
            <a:prstGeom prst="rect">
              <a:avLst/>
            </a:prstGeom>
          </p:spPr>
        </p:pic>
        <p:sp>
          <p:nvSpPr>
            <p:cNvPr id="14" name="object 5">
              <a:extLst>
                <a:ext uri="{FF2B5EF4-FFF2-40B4-BE49-F238E27FC236}">
                  <a16:creationId xmlns:a16="http://schemas.microsoft.com/office/drawing/2014/main" id="{6999F016-6F2F-4E6D-968F-7086AD6665EC}"/>
                </a:ext>
              </a:extLst>
            </p:cNvPr>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5" name="object 5"/>
          <p:cNvSpPr txBox="1">
            <a:spLocks noGrp="1"/>
          </p:cNvSpPr>
          <p:nvPr>
            <p:ph type="title"/>
          </p:nvPr>
        </p:nvSpPr>
        <p:spPr>
          <a:xfrm>
            <a:off x="4351913" y="2420639"/>
            <a:ext cx="11400275" cy="773930"/>
          </a:xfrm>
          <a:prstGeom prst="rect">
            <a:avLst/>
          </a:prstGeom>
        </p:spPr>
        <p:txBody>
          <a:bodyPr vert="horz" wrap="square" lIns="0" tIns="12065" rIns="0" bIns="0" rtlCol="0">
            <a:spAutoFit/>
          </a:bodyPr>
          <a:lstStyle/>
          <a:p>
            <a:pPr algn="ctr">
              <a:lnSpc>
                <a:spcPct val="100000"/>
              </a:lnSpc>
              <a:spcBef>
                <a:spcPts val="95"/>
              </a:spcBef>
            </a:pPr>
            <a:r>
              <a:rPr lang="en-US" u="none" spc="320" dirty="0">
                <a:solidFill>
                  <a:schemeClr val="tx1"/>
                </a:solidFill>
              </a:rPr>
              <a:t>Common Pitch Types - Shorts</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4268282" y="4048092"/>
            <a:ext cx="11567537" cy="6224781"/>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300" b="1" dirty="0">
                <a:latin typeface="Garamond"/>
                <a:cs typeface="Garamond"/>
              </a:rPr>
              <a:t>Structural Share Donor</a:t>
            </a:r>
          </a:p>
          <a:p>
            <a:pPr marL="929005" lvl="1" indent="-472440">
              <a:spcBef>
                <a:spcPts val="120"/>
              </a:spcBef>
              <a:buFont typeface="Wingdings"/>
              <a:buChar char=""/>
              <a:tabLst>
                <a:tab pos="472440" algn="l"/>
              </a:tabLst>
            </a:pPr>
            <a:r>
              <a:rPr lang="en-US" sz="2300" dirty="0">
                <a:latin typeface="Garamond"/>
                <a:cs typeface="Garamond"/>
              </a:rPr>
              <a:t>Brick and Mortar retail</a:t>
            </a:r>
          </a:p>
          <a:p>
            <a:pPr marL="929005" lvl="1" indent="-472440">
              <a:spcBef>
                <a:spcPts val="120"/>
              </a:spcBef>
              <a:buFont typeface="Wingdings"/>
              <a:buChar char=""/>
              <a:tabLst>
                <a:tab pos="472440" algn="l"/>
              </a:tabLst>
            </a:pPr>
            <a:r>
              <a:rPr lang="en-US" sz="2300" dirty="0">
                <a:latin typeface="Garamond"/>
                <a:cs typeface="Garamond"/>
              </a:rPr>
              <a:t>First-mover in high-growth industry without a moat</a:t>
            </a:r>
          </a:p>
          <a:p>
            <a:pPr marL="471805" indent="-472440">
              <a:lnSpc>
                <a:spcPct val="100000"/>
              </a:lnSpc>
              <a:spcBef>
                <a:spcPts val="120"/>
              </a:spcBef>
              <a:buFont typeface="Wingdings"/>
              <a:buChar char=""/>
              <a:tabLst>
                <a:tab pos="472440" algn="l"/>
              </a:tabLst>
            </a:pPr>
            <a:endParaRPr lang="en-US" sz="2300" b="1" dirty="0">
              <a:latin typeface="Garamond"/>
              <a:cs typeface="Garamond"/>
            </a:endParaRPr>
          </a:p>
          <a:p>
            <a:pPr marL="471805" indent="-472440">
              <a:lnSpc>
                <a:spcPct val="100000"/>
              </a:lnSpc>
              <a:spcBef>
                <a:spcPts val="120"/>
              </a:spcBef>
              <a:buFont typeface="Wingdings"/>
              <a:buChar char=""/>
              <a:tabLst>
                <a:tab pos="472440" algn="l"/>
              </a:tabLst>
            </a:pPr>
            <a:r>
              <a:rPr lang="en-US" sz="2300" b="1" dirty="0">
                <a:latin typeface="Garamond"/>
                <a:cs typeface="Garamond"/>
              </a:rPr>
              <a:t>Frauds/Accounting Gimmicks</a:t>
            </a:r>
          </a:p>
          <a:p>
            <a:pPr marL="929005" lvl="1" indent="-472440">
              <a:spcBef>
                <a:spcPts val="120"/>
              </a:spcBef>
              <a:buFont typeface="Wingdings"/>
              <a:buChar char=""/>
              <a:tabLst>
                <a:tab pos="472440" algn="l"/>
              </a:tabLst>
            </a:pPr>
            <a:r>
              <a:rPr lang="en-US" sz="2300" dirty="0">
                <a:latin typeface="Garamond"/>
                <a:cs typeface="Garamond"/>
              </a:rPr>
              <a:t>Enron</a:t>
            </a:r>
          </a:p>
          <a:p>
            <a:pPr marL="471805" indent="-472440">
              <a:lnSpc>
                <a:spcPct val="100000"/>
              </a:lnSpc>
              <a:spcBef>
                <a:spcPts val="120"/>
              </a:spcBef>
              <a:buFont typeface="Wingdings"/>
              <a:buChar char=""/>
              <a:tabLst>
                <a:tab pos="472440" algn="l"/>
              </a:tabLst>
            </a:pPr>
            <a:endParaRPr lang="en-US" sz="2300" b="1" dirty="0">
              <a:latin typeface="Garamond"/>
              <a:cs typeface="Garamond"/>
            </a:endParaRPr>
          </a:p>
          <a:p>
            <a:pPr marL="471805" indent="-472440">
              <a:lnSpc>
                <a:spcPct val="100000"/>
              </a:lnSpc>
              <a:spcBef>
                <a:spcPts val="120"/>
              </a:spcBef>
              <a:buFont typeface="Wingdings"/>
              <a:buChar char=""/>
              <a:tabLst>
                <a:tab pos="472440" algn="l"/>
              </a:tabLst>
            </a:pPr>
            <a:r>
              <a:rPr lang="en-US" sz="2300" b="1" dirty="0">
                <a:latin typeface="Garamond"/>
                <a:cs typeface="Garamond"/>
              </a:rPr>
              <a:t>Companies with crazy high-expectations, popular fads</a:t>
            </a:r>
          </a:p>
          <a:p>
            <a:pPr marL="929005" lvl="1" indent="-472440">
              <a:spcBef>
                <a:spcPts val="120"/>
              </a:spcBef>
              <a:buFont typeface="Wingdings"/>
              <a:buChar char=""/>
              <a:tabLst>
                <a:tab pos="472440" algn="l"/>
              </a:tabLst>
            </a:pPr>
            <a:r>
              <a:rPr lang="en-US" sz="2300" dirty="0">
                <a:latin typeface="Garamond"/>
                <a:cs typeface="Garamond"/>
              </a:rPr>
              <a:t>Plant-based meat</a:t>
            </a:r>
          </a:p>
          <a:p>
            <a:pPr marL="1386205" lvl="2" indent="-472440">
              <a:spcBef>
                <a:spcPts val="120"/>
              </a:spcBef>
              <a:buFont typeface="Wingdings"/>
              <a:buChar char=""/>
              <a:tabLst>
                <a:tab pos="472440" algn="l"/>
              </a:tabLst>
            </a:pPr>
            <a:endParaRPr lang="en-US" sz="2300" dirty="0">
              <a:latin typeface="Garamond"/>
              <a:cs typeface="Garamond"/>
            </a:endParaRPr>
          </a:p>
          <a:p>
            <a:pPr marL="471805" indent="-472440">
              <a:spcBef>
                <a:spcPts val="120"/>
              </a:spcBef>
              <a:buFont typeface="Wingdings"/>
              <a:buChar char=""/>
              <a:tabLst>
                <a:tab pos="472440" algn="l"/>
              </a:tabLst>
            </a:pPr>
            <a:r>
              <a:rPr lang="en-US" sz="2300" b="1" dirty="0">
                <a:latin typeface="Garamond"/>
                <a:cs typeface="Garamond"/>
              </a:rPr>
              <a:t>Overearning Cyclical</a:t>
            </a:r>
          </a:p>
          <a:p>
            <a:pPr marL="929005" lvl="1" indent="-472440">
              <a:spcBef>
                <a:spcPts val="120"/>
              </a:spcBef>
              <a:buFont typeface="Wingdings"/>
              <a:buChar char=""/>
              <a:tabLst>
                <a:tab pos="472440" algn="l"/>
              </a:tabLst>
            </a:pPr>
            <a:r>
              <a:rPr lang="en-US" sz="2300" dirty="0">
                <a:latin typeface="Garamond"/>
                <a:cs typeface="Garamond"/>
              </a:rPr>
              <a:t>Industry in an upcycle (demand outstripping supply in the short-term), yet the market assumes this upcycle will last forever</a:t>
            </a:r>
          </a:p>
          <a:p>
            <a:pPr marL="456565" lvl="1">
              <a:spcBef>
                <a:spcPts val="120"/>
              </a:spcBef>
              <a:tabLst>
                <a:tab pos="472440" algn="l"/>
              </a:tabLst>
            </a:pPr>
            <a:endParaRPr lang="en-US" dirty="0">
              <a:latin typeface="Garamond"/>
              <a:cs typeface="Garamond"/>
            </a:endParaRPr>
          </a:p>
          <a:p>
            <a:pPr marL="471805" indent="-472440">
              <a:spcBef>
                <a:spcPts val="120"/>
              </a:spcBef>
              <a:buFont typeface="Wingdings"/>
              <a:buChar char=""/>
              <a:tabLst>
                <a:tab pos="472440" algn="l"/>
              </a:tabLst>
            </a:pPr>
            <a:r>
              <a:rPr lang="en-US" sz="2300" b="1" dirty="0">
                <a:latin typeface="Garamond"/>
                <a:cs typeface="Garamond"/>
              </a:rPr>
              <a:t>Overleveraged Companies</a:t>
            </a:r>
          </a:p>
          <a:p>
            <a:pPr marL="929005" lvl="1" indent="-472440">
              <a:spcBef>
                <a:spcPts val="120"/>
              </a:spcBef>
              <a:buFont typeface="Wingdings"/>
              <a:buChar char=""/>
              <a:tabLst>
                <a:tab pos="472440" algn="l"/>
              </a:tabLst>
            </a:pPr>
            <a:r>
              <a:rPr lang="en-US" sz="2300" dirty="0">
                <a:latin typeface="Garamond"/>
                <a:cs typeface="Garamond"/>
              </a:rPr>
              <a:t>Difficulty servicing debt</a:t>
            </a:r>
          </a:p>
          <a:p>
            <a:pPr marL="929005" lvl="1" indent="-472440">
              <a:spcBef>
                <a:spcPts val="120"/>
              </a:spcBef>
              <a:buFont typeface="Wingdings"/>
              <a:buChar char=""/>
              <a:tabLst>
                <a:tab pos="472440" algn="l"/>
              </a:tabLst>
            </a:pPr>
            <a:r>
              <a:rPr lang="en-US" sz="2300" dirty="0">
                <a:latin typeface="Garamond"/>
                <a:cs typeface="Garamond"/>
              </a:rPr>
              <a:t>Unrealistic expectations</a:t>
            </a: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21</a:t>
            </a:fld>
            <a:endParaRPr spc="15" dirty="0"/>
          </a:p>
        </p:txBody>
      </p:sp>
    </p:spTree>
    <p:extLst>
      <p:ext uri="{BB962C8B-B14F-4D97-AF65-F5344CB8AC3E}">
        <p14:creationId xmlns:p14="http://schemas.microsoft.com/office/powerpoint/2010/main" val="3234918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099" cy="11307445"/>
            <a:chOff x="0" y="0"/>
            <a:chExt cx="20104099" cy="11307445"/>
          </a:xfrm>
        </p:grpSpPr>
        <p:pic>
          <p:nvPicPr>
            <p:cNvPr id="3" name="object 3"/>
            <p:cNvPicPr/>
            <p:nvPr/>
          </p:nvPicPr>
          <p:blipFill>
            <a:blip r:embed="rId2" cstate="print"/>
            <a:stretch>
              <a:fillRect/>
            </a:stretch>
          </p:blipFill>
          <p:spPr>
            <a:xfrm>
              <a:off x="0" y="14"/>
              <a:ext cx="20104099" cy="11307126"/>
            </a:xfrm>
            <a:prstGeom prst="rect">
              <a:avLst/>
            </a:prstGeom>
          </p:spPr>
        </p:pic>
        <p:sp>
          <p:nvSpPr>
            <p:cNvPr id="4" name="object 4"/>
            <p:cNvSpPr/>
            <p:nvPr/>
          </p:nvSpPr>
          <p:spPr>
            <a:xfrm>
              <a:off x="5859612" y="0"/>
              <a:ext cx="8382634" cy="11307445"/>
            </a:xfrm>
            <a:custGeom>
              <a:avLst/>
              <a:gdLst/>
              <a:ahLst/>
              <a:cxnLst/>
              <a:rect l="l" t="t" r="r" b="b"/>
              <a:pathLst>
                <a:path w="8382634" h="11307445">
                  <a:moveTo>
                    <a:pt x="8382361" y="0"/>
                  </a:moveTo>
                  <a:lnTo>
                    <a:pt x="0" y="0"/>
                  </a:lnTo>
                  <a:lnTo>
                    <a:pt x="0" y="11307142"/>
                  </a:lnTo>
                  <a:lnTo>
                    <a:pt x="8382361" y="11307142"/>
                  </a:lnTo>
                  <a:lnTo>
                    <a:pt x="8382361" y="0"/>
                  </a:lnTo>
                  <a:close/>
                </a:path>
              </a:pathLst>
            </a:custGeom>
            <a:solidFill>
              <a:srgbClr val="235D8D">
                <a:alpha val="78823"/>
              </a:srgbClr>
            </a:solidFill>
          </p:spPr>
          <p:txBody>
            <a:bodyPr wrap="square" lIns="0" tIns="0" rIns="0" bIns="0" rtlCol="0"/>
            <a:lstStyle/>
            <a:p>
              <a:endParaRPr dirty="0"/>
            </a:p>
          </p:txBody>
        </p:sp>
      </p:grpSp>
      <p:sp>
        <p:nvSpPr>
          <p:cNvPr id="5" name="object 5"/>
          <p:cNvSpPr txBox="1">
            <a:spLocks noGrp="1"/>
          </p:cNvSpPr>
          <p:nvPr>
            <p:ph type="title"/>
          </p:nvPr>
        </p:nvSpPr>
        <p:spPr>
          <a:xfrm>
            <a:off x="6797358" y="4725254"/>
            <a:ext cx="6509384" cy="1858842"/>
          </a:xfrm>
          <a:prstGeom prst="rect">
            <a:avLst/>
          </a:prstGeom>
        </p:spPr>
        <p:txBody>
          <a:bodyPr vert="horz" wrap="square" lIns="0" tIns="12065" rIns="0" bIns="0" rtlCol="0">
            <a:spAutoFit/>
          </a:bodyPr>
          <a:lstStyle/>
          <a:p>
            <a:pPr marR="5080" algn="ctr">
              <a:lnSpc>
                <a:spcPct val="100000"/>
              </a:lnSpc>
              <a:spcBef>
                <a:spcPts val="95"/>
              </a:spcBef>
              <a:tabLst>
                <a:tab pos="2094864" algn="l"/>
                <a:tab pos="3780154" algn="l"/>
                <a:tab pos="4666615" algn="l"/>
                <a:tab pos="5534025" algn="l"/>
              </a:tabLst>
            </a:pPr>
            <a:r>
              <a:rPr lang="en-US" sz="6000" u="none" spc="395" dirty="0"/>
              <a:t>Case</a:t>
            </a:r>
            <a:br>
              <a:rPr lang="en-US" sz="6000" u="none" spc="395" dirty="0"/>
            </a:br>
            <a:r>
              <a:rPr lang="en-US" sz="6000" u="none" spc="395" dirty="0"/>
              <a:t>Studies</a:t>
            </a:r>
            <a:endParaRPr sz="6000" u="none" spc="395" dirty="0"/>
          </a:p>
        </p:txBody>
      </p:sp>
      <p:pic>
        <p:nvPicPr>
          <p:cNvPr id="8" name="object 8"/>
          <p:cNvPicPr/>
          <p:nvPr/>
        </p:nvPicPr>
        <p:blipFill>
          <a:blip r:embed="rId3" cstate="print"/>
          <a:stretch>
            <a:fillRect/>
          </a:stretch>
        </p:blipFill>
        <p:spPr>
          <a:xfrm>
            <a:off x="246244" y="218604"/>
            <a:ext cx="2693612" cy="861855"/>
          </a:xfrm>
          <a:prstGeom prst="rect">
            <a:avLst/>
          </a:prstGeom>
        </p:spPr>
      </p:pic>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22</a:t>
            </a:fld>
            <a:endParaRPr spc="15" dirty="0"/>
          </a:p>
        </p:txBody>
      </p:sp>
    </p:spTree>
    <p:extLst>
      <p:ext uri="{BB962C8B-B14F-4D97-AF65-F5344CB8AC3E}">
        <p14:creationId xmlns:p14="http://schemas.microsoft.com/office/powerpoint/2010/main" val="1211662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6244" y="218604"/>
            <a:ext cx="2693612" cy="861855"/>
          </a:xfrm>
          <a:prstGeom prst="rect">
            <a:avLst/>
          </a:prstGeom>
        </p:spPr>
      </p:pic>
      <p:sp>
        <p:nvSpPr>
          <p:cNvPr id="3" name="object 3"/>
          <p:cNvSpPr txBox="1">
            <a:spLocks noGrp="1"/>
          </p:cNvSpPr>
          <p:nvPr>
            <p:ph type="title"/>
          </p:nvPr>
        </p:nvSpPr>
        <p:spPr>
          <a:xfrm>
            <a:off x="1289050" y="1457752"/>
            <a:ext cx="16916399" cy="773930"/>
          </a:xfrm>
          <a:prstGeom prst="rect">
            <a:avLst/>
          </a:prstGeom>
        </p:spPr>
        <p:txBody>
          <a:bodyPr vert="horz" wrap="square" lIns="0" tIns="12065" rIns="0" bIns="0" rtlCol="0">
            <a:spAutoFit/>
          </a:bodyPr>
          <a:lstStyle/>
          <a:p>
            <a:pPr marL="12700" algn="ctr">
              <a:lnSpc>
                <a:spcPct val="100000"/>
              </a:lnSpc>
              <a:spcBef>
                <a:spcPts val="95"/>
              </a:spcBef>
              <a:tabLst>
                <a:tab pos="3159760" algn="l"/>
                <a:tab pos="5166360" algn="l"/>
              </a:tabLst>
            </a:pPr>
            <a:r>
              <a:rPr lang="en-US" u="none" spc="330" dirty="0">
                <a:solidFill>
                  <a:srgbClr val="242424"/>
                </a:solidFill>
              </a:rPr>
              <a:t>Barriers to Entry: Starbucks (NASDAQ: SBUX)</a:t>
            </a:r>
            <a:endParaRPr u="none" spc="330" dirty="0">
              <a:solidFill>
                <a:srgbClr val="242424"/>
              </a:solidFill>
            </a:endParaRPr>
          </a:p>
        </p:txBody>
      </p:sp>
      <p:sp>
        <p:nvSpPr>
          <p:cNvPr id="4" name="object 4"/>
          <p:cNvSpPr/>
          <p:nvPr/>
        </p:nvSpPr>
        <p:spPr>
          <a:xfrm>
            <a:off x="7939723" y="2588079"/>
            <a:ext cx="4224655" cy="0"/>
          </a:xfrm>
          <a:custGeom>
            <a:avLst/>
            <a:gdLst/>
            <a:ahLst/>
            <a:cxnLst/>
            <a:rect l="l" t="t" r="r" b="b"/>
            <a:pathLst>
              <a:path w="4224655">
                <a:moveTo>
                  <a:pt x="0" y="0"/>
                </a:moveTo>
                <a:lnTo>
                  <a:pt x="4224474" y="0"/>
                </a:lnTo>
              </a:path>
            </a:pathLst>
          </a:custGeom>
          <a:ln w="20101">
            <a:solidFill>
              <a:srgbClr val="001F5F"/>
            </a:solidFill>
          </a:ln>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23</a:t>
            </a:fld>
            <a:endParaRPr spc="15" dirty="0"/>
          </a:p>
        </p:txBody>
      </p:sp>
      <p:sp>
        <p:nvSpPr>
          <p:cNvPr id="9" name="object 6">
            <a:extLst>
              <a:ext uri="{FF2B5EF4-FFF2-40B4-BE49-F238E27FC236}">
                <a16:creationId xmlns:a16="http://schemas.microsoft.com/office/drawing/2014/main" id="{B642BFF2-4677-417D-99C9-7916E782BCF6}"/>
              </a:ext>
            </a:extLst>
          </p:cNvPr>
          <p:cNvSpPr txBox="1"/>
          <p:nvPr/>
        </p:nvSpPr>
        <p:spPr>
          <a:xfrm>
            <a:off x="9132056" y="3035621"/>
            <a:ext cx="9844405" cy="7377019"/>
          </a:xfrm>
          <a:prstGeom prst="rect">
            <a:avLst/>
          </a:prstGeom>
        </p:spPr>
        <p:txBody>
          <a:bodyPr vert="horz" wrap="square" lIns="0" tIns="15875" rIns="0" bIns="0" rtlCol="0">
            <a:spAutoFit/>
          </a:bodyPr>
          <a:lstStyle/>
          <a:p>
            <a:pPr marL="12700">
              <a:lnSpc>
                <a:spcPct val="100000"/>
              </a:lnSpc>
              <a:spcBef>
                <a:spcPts val="125"/>
              </a:spcBef>
            </a:pPr>
            <a:r>
              <a:rPr lang="en-US" sz="2500" b="1" spc="5" dirty="0">
                <a:latin typeface="Garamond"/>
                <a:cs typeface="Garamond"/>
              </a:rPr>
              <a:t>Business Overview: </a:t>
            </a:r>
            <a:r>
              <a:rPr lang="en-US" sz="2500" spc="5" dirty="0">
                <a:latin typeface="Garamond"/>
                <a:cs typeface="Garamond"/>
              </a:rPr>
              <a:t>Multinational chain of coffee stores</a:t>
            </a:r>
            <a:endParaRPr lang="en-US" sz="2500" b="1" spc="5" dirty="0">
              <a:latin typeface="Garamond"/>
              <a:cs typeface="Garamond"/>
            </a:endParaRPr>
          </a:p>
          <a:p>
            <a:pPr marL="12700">
              <a:lnSpc>
                <a:spcPct val="100000"/>
              </a:lnSpc>
              <a:spcBef>
                <a:spcPts val="125"/>
              </a:spcBef>
            </a:pPr>
            <a:endParaRPr lang="en-US" sz="2500" spc="5" dirty="0">
              <a:latin typeface="Garamond"/>
              <a:cs typeface="Garamond"/>
            </a:endParaRPr>
          </a:p>
          <a:p>
            <a:pPr marL="12700">
              <a:lnSpc>
                <a:spcPct val="100000"/>
              </a:lnSpc>
              <a:spcBef>
                <a:spcPts val="125"/>
              </a:spcBef>
            </a:pPr>
            <a:r>
              <a:rPr lang="en-US" sz="2500" b="1" spc="5" dirty="0">
                <a:latin typeface="Garamond"/>
                <a:cs typeface="Garamond"/>
              </a:rPr>
              <a:t>Situation Overview: </a:t>
            </a:r>
            <a:r>
              <a:rPr lang="en-US" sz="2500" spc="5" dirty="0">
                <a:latin typeface="Garamond"/>
                <a:cs typeface="Garamond"/>
              </a:rPr>
              <a:t>In 1996, Starbucks had about 1000 stores and was trading at a 64x P/E multiple (market multiple tends to be around 20x). They were generating around $700k in revenue per store</a:t>
            </a:r>
            <a:endParaRPr lang="en-US" sz="2500" b="1" spc="5" dirty="0">
              <a:latin typeface="Garamond"/>
              <a:cs typeface="Garamond"/>
            </a:endParaRPr>
          </a:p>
          <a:p>
            <a:pPr marL="12700">
              <a:lnSpc>
                <a:spcPct val="100000"/>
              </a:lnSpc>
              <a:spcBef>
                <a:spcPts val="125"/>
              </a:spcBef>
            </a:pPr>
            <a:endParaRPr lang="en-US" sz="2500" spc="5" dirty="0">
              <a:latin typeface="Garamond"/>
              <a:cs typeface="Garamond"/>
            </a:endParaRPr>
          </a:p>
          <a:p>
            <a:pPr marL="12700">
              <a:lnSpc>
                <a:spcPct val="100000"/>
              </a:lnSpc>
              <a:spcBef>
                <a:spcPts val="125"/>
              </a:spcBef>
            </a:pPr>
            <a:r>
              <a:rPr lang="en-US" sz="2500" b="1" spc="5" dirty="0">
                <a:latin typeface="Garamond"/>
                <a:cs typeface="Garamond"/>
              </a:rPr>
              <a:t>Thesis: </a:t>
            </a:r>
            <a:r>
              <a:rPr lang="en-US" sz="2500" spc="5" dirty="0">
                <a:latin typeface="Garamond"/>
                <a:cs typeface="Garamond"/>
              </a:rPr>
              <a:t>Although the market gave Starbucks credit for its strength as a branded coffee store company with a significantly above market multiple, it repeatedly failed to underwrite the number of stores Starbucks could create over the next decade. If you were confident in Starbucks’ long-term potential to be dominant, you could underwrite the amount of stores Starbucks could continue create based on population (500m target customers across wealthy European cities and the US) and penetration rates for similar chain concepts that were more mature (Need a store near 10% of the population and need to service 10% of customers per day, and each store can service roughly 180 people per day (15 hours of operation, 5 min per customer) you could derive about 28k stores as the long-term potential in steady-state for Starbucks stores). Although it was expensive near-term, over the long-term, their ability to continue to compound stores long-term resulted in an 18% IRR over 25 years</a:t>
            </a:r>
            <a:endParaRPr lang="en-US" sz="2500" b="1" spc="5" dirty="0">
              <a:latin typeface="Garamond"/>
              <a:cs typeface="Garamond"/>
            </a:endParaRPr>
          </a:p>
        </p:txBody>
      </p:sp>
      <p:pic>
        <p:nvPicPr>
          <p:cNvPr id="8" name="Picture 7">
            <a:extLst>
              <a:ext uri="{FF2B5EF4-FFF2-40B4-BE49-F238E27FC236}">
                <a16:creationId xmlns:a16="http://schemas.microsoft.com/office/drawing/2014/main" id="{ACB907AB-D286-18C1-71C6-5C6CA6228188}"/>
              </a:ext>
            </a:extLst>
          </p:cNvPr>
          <p:cNvPicPr>
            <a:picLocks noChangeAspect="1"/>
          </p:cNvPicPr>
          <p:nvPr/>
        </p:nvPicPr>
        <p:blipFill>
          <a:blip r:embed="rId3"/>
          <a:stretch>
            <a:fillRect/>
          </a:stretch>
        </p:blipFill>
        <p:spPr>
          <a:xfrm>
            <a:off x="527050" y="3240876"/>
            <a:ext cx="8219456" cy="6071391"/>
          </a:xfrm>
          <a:prstGeom prst="rect">
            <a:avLst/>
          </a:prstGeom>
        </p:spPr>
      </p:pic>
    </p:spTree>
    <p:extLst>
      <p:ext uri="{BB962C8B-B14F-4D97-AF65-F5344CB8AC3E}">
        <p14:creationId xmlns:p14="http://schemas.microsoft.com/office/powerpoint/2010/main" val="2484169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6244" y="218604"/>
            <a:ext cx="2693612" cy="861855"/>
          </a:xfrm>
          <a:prstGeom prst="rect">
            <a:avLst/>
          </a:prstGeom>
        </p:spPr>
      </p:pic>
      <p:sp>
        <p:nvSpPr>
          <p:cNvPr id="3" name="object 3"/>
          <p:cNvSpPr txBox="1">
            <a:spLocks noGrp="1"/>
          </p:cNvSpPr>
          <p:nvPr>
            <p:ph type="title"/>
          </p:nvPr>
        </p:nvSpPr>
        <p:spPr>
          <a:xfrm>
            <a:off x="1289050" y="1457752"/>
            <a:ext cx="16916399" cy="773930"/>
          </a:xfrm>
          <a:prstGeom prst="rect">
            <a:avLst/>
          </a:prstGeom>
        </p:spPr>
        <p:txBody>
          <a:bodyPr vert="horz" wrap="square" lIns="0" tIns="12065" rIns="0" bIns="0" rtlCol="0">
            <a:spAutoFit/>
          </a:bodyPr>
          <a:lstStyle/>
          <a:p>
            <a:pPr marL="12700" algn="ctr">
              <a:lnSpc>
                <a:spcPct val="100000"/>
              </a:lnSpc>
              <a:spcBef>
                <a:spcPts val="95"/>
              </a:spcBef>
              <a:tabLst>
                <a:tab pos="3159760" algn="l"/>
                <a:tab pos="5166360" algn="l"/>
              </a:tabLst>
            </a:pPr>
            <a:r>
              <a:rPr lang="en-US" u="none" spc="330" dirty="0">
                <a:solidFill>
                  <a:srgbClr val="242424"/>
                </a:solidFill>
              </a:rPr>
              <a:t>Special Sits: Tuesday Morning (NASDAQ: TUESM)</a:t>
            </a:r>
            <a:endParaRPr u="none" spc="330" dirty="0">
              <a:solidFill>
                <a:srgbClr val="242424"/>
              </a:solidFill>
            </a:endParaRPr>
          </a:p>
        </p:txBody>
      </p:sp>
      <p:sp>
        <p:nvSpPr>
          <p:cNvPr id="4" name="object 4"/>
          <p:cNvSpPr/>
          <p:nvPr/>
        </p:nvSpPr>
        <p:spPr>
          <a:xfrm>
            <a:off x="7939723" y="2588079"/>
            <a:ext cx="4224655" cy="0"/>
          </a:xfrm>
          <a:custGeom>
            <a:avLst/>
            <a:gdLst/>
            <a:ahLst/>
            <a:cxnLst/>
            <a:rect l="l" t="t" r="r" b="b"/>
            <a:pathLst>
              <a:path w="4224655">
                <a:moveTo>
                  <a:pt x="0" y="0"/>
                </a:moveTo>
                <a:lnTo>
                  <a:pt x="4224474" y="0"/>
                </a:lnTo>
              </a:path>
            </a:pathLst>
          </a:custGeom>
          <a:ln w="20101">
            <a:solidFill>
              <a:srgbClr val="001F5F"/>
            </a:solidFill>
          </a:ln>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24</a:t>
            </a:fld>
            <a:endParaRPr spc="15" dirty="0"/>
          </a:p>
        </p:txBody>
      </p:sp>
      <p:sp>
        <p:nvSpPr>
          <p:cNvPr id="6" name="object 6">
            <a:extLst>
              <a:ext uri="{FF2B5EF4-FFF2-40B4-BE49-F238E27FC236}">
                <a16:creationId xmlns:a16="http://schemas.microsoft.com/office/drawing/2014/main" id="{BE033FF9-EBC3-46C1-9486-8571D201C5A4}"/>
              </a:ext>
            </a:extLst>
          </p:cNvPr>
          <p:cNvSpPr txBox="1"/>
          <p:nvPr/>
        </p:nvSpPr>
        <p:spPr>
          <a:xfrm>
            <a:off x="1289050" y="3035621"/>
            <a:ext cx="17687411" cy="5068695"/>
          </a:xfrm>
          <a:prstGeom prst="rect">
            <a:avLst/>
          </a:prstGeom>
        </p:spPr>
        <p:txBody>
          <a:bodyPr vert="horz" wrap="square" lIns="0" tIns="15875" rIns="0" bIns="0" rtlCol="0">
            <a:spAutoFit/>
          </a:bodyPr>
          <a:lstStyle/>
          <a:p>
            <a:pPr marL="12700">
              <a:lnSpc>
                <a:spcPct val="100000"/>
              </a:lnSpc>
              <a:spcBef>
                <a:spcPts val="125"/>
              </a:spcBef>
            </a:pPr>
            <a:r>
              <a:rPr lang="en-US" sz="2500" b="1" spc="5" dirty="0">
                <a:latin typeface="Garamond"/>
                <a:cs typeface="Garamond"/>
              </a:rPr>
              <a:t>Business Overview: </a:t>
            </a:r>
            <a:r>
              <a:rPr lang="en-US" sz="2500" spc="5" dirty="0">
                <a:latin typeface="Garamond"/>
                <a:cs typeface="Garamond"/>
              </a:rPr>
              <a:t>Discount store chain, similar to Ollie’s Bargain Outlet</a:t>
            </a:r>
            <a:endParaRPr lang="en-US" sz="2500" b="1" spc="5" dirty="0">
              <a:latin typeface="Garamond"/>
              <a:cs typeface="Garamond"/>
            </a:endParaRPr>
          </a:p>
          <a:p>
            <a:pPr marL="12700">
              <a:lnSpc>
                <a:spcPct val="100000"/>
              </a:lnSpc>
              <a:spcBef>
                <a:spcPts val="125"/>
              </a:spcBef>
            </a:pPr>
            <a:endParaRPr lang="en-US" sz="2500" spc="5" dirty="0">
              <a:latin typeface="Garamond"/>
              <a:cs typeface="Garamond"/>
            </a:endParaRPr>
          </a:p>
          <a:p>
            <a:pPr marL="12700">
              <a:lnSpc>
                <a:spcPct val="100000"/>
              </a:lnSpc>
              <a:spcBef>
                <a:spcPts val="125"/>
              </a:spcBef>
            </a:pPr>
            <a:r>
              <a:rPr lang="en-US" sz="2500" b="1" spc="5" dirty="0">
                <a:latin typeface="Garamond"/>
                <a:cs typeface="Garamond"/>
              </a:rPr>
              <a:t>Situation Overview: </a:t>
            </a:r>
            <a:r>
              <a:rPr lang="en-US" sz="2500" spc="5" dirty="0">
                <a:latin typeface="Garamond"/>
                <a:cs typeface="Garamond"/>
              </a:rPr>
              <a:t>In September 2020, the company had just filed for bankruptcy to break unfavorable leases and was struggling due to COVID store closures and general decline in brick-and-mortar retail spend. Company was trading on the OTC with a market cap of only $47m and share price of $0.35. </a:t>
            </a:r>
            <a:endParaRPr lang="en-US" sz="2500" b="1" spc="5" dirty="0">
              <a:latin typeface="Garamond"/>
              <a:cs typeface="Garamond"/>
            </a:endParaRPr>
          </a:p>
          <a:p>
            <a:pPr marL="12700">
              <a:lnSpc>
                <a:spcPct val="100000"/>
              </a:lnSpc>
              <a:spcBef>
                <a:spcPts val="125"/>
              </a:spcBef>
            </a:pPr>
            <a:endParaRPr lang="en-US" sz="2500" spc="5" dirty="0">
              <a:latin typeface="Garamond"/>
              <a:cs typeface="Garamond"/>
            </a:endParaRPr>
          </a:p>
          <a:p>
            <a:pPr marL="12700">
              <a:lnSpc>
                <a:spcPct val="100000"/>
              </a:lnSpc>
              <a:spcBef>
                <a:spcPts val="125"/>
              </a:spcBef>
            </a:pPr>
            <a:r>
              <a:rPr lang="en-US" sz="2500" b="1" spc="5" dirty="0">
                <a:latin typeface="Garamond"/>
                <a:cs typeface="Garamond"/>
              </a:rPr>
              <a:t>Thesis: </a:t>
            </a:r>
            <a:r>
              <a:rPr lang="en-US" sz="2500" spc="5" dirty="0">
                <a:latin typeface="Garamond"/>
                <a:cs typeface="Garamond"/>
              </a:rPr>
              <a:t>Initially the company was struggling quite a bit and the bankruptcy judge believed there was no potential for a recovery to the equity. However, as the COVID situation continued to improve it was clear that the Company could return to EBITDA positive within the next year and there would likely be a recovery for the equity. Additionally, the bankruptcy overhang, OTC listing, and lack of market cap made it difficult for many institutional investors to get involved in size. This created a situation where a company had entered bankruptcy to improve its lease terms (reduce lease rent on 35% of leases which would lead to margin expansion) and had the benefit of recovery from COVID. From a math perspective, the company could potentially produce $0.5-$1 in EBITDA and could trade from 5-8x (compared to OLLI at 22x). Today, the company has emerged from bankruptcy and is trading at a share price of $1.79, which represents 8x upside from September of 2020. </a:t>
            </a:r>
            <a:endParaRPr lang="en-US" sz="2500" b="1" spc="5" dirty="0">
              <a:latin typeface="Garamond"/>
              <a:cs typeface="Garamond"/>
            </a:endParaRPr>
          </a:p>
        </p:txBody>
      </p:sp>
      <p:pic>
        <p:nvPicPr>
          <p:cNvPr id="1026" name="Picture 2" descr="Tuesday Morning Logo Vector - (.SVG + .PNG) - SearchLogoVector.Com">
            <a:extLst>
              <a:ext uri="{FF2B5EF4-FFF2-40B4-BE49-F238E27FC236}">
                <a16:creationId xmlns:a16="http://schemas.microsoft.com/office/drawing/2014/main" id="{7C3F3028-879F-4F69-B54E-81A535E2F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0350" y="8347075"/>
            <a:ext cx="4343400" cy="241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875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6244" y="218604"/>
            <a:ext cx="2693612" cy="861855"/>
          </a:xfrm>
          <a:prstGeom prst="rect">
            <a:avLst/>
          </a:prstGeom>
        </p:spPr>
      </p:pic>
      <p:sp>
        <p:nvSpPr>
          <p:cNvPr id="3" name="object 3"/>
          <p:cNvSpPr txBox="1">
            <a:spLocks noGrp="1"/>
          </p:cNvSpPr>
          <p:nvPr>
            <p:ph type="title"/>
          </p:nvPr>
        </p:nvSpPr>
        <p:spPr>
          <a:xfrm>
            <a:off x="1289050" y="1457752"/>
            <a:ext cx="16916399" cy="773930"/>
          </a:xfrm>
          <a:prstGeom prst="rect">
            <a:avLst/>
          </a:prstGeom>
        </p:spPr>
        <p:txBody>
          <a:bodyPr vert="horz" wrap="square" lIns="0" tIns="12065" rIns="0" bIns="0" rtlCol="0">
            <a:spAutoFit/>
          </a:bodyPr>
          <a:lstStyle/>
          <a:p>
            <a:pPr marL="12700" algn="ctr">
              <a:lnSpc>
                <a:spcPct val="100000"/>
              </a:lnSpc>
              <a:spcBef>
                <a:spcPts val="95"/>
              </a:spcBef>
              <a:tabLst>
                <a:tab pos="3159760" algn="l"/>
                <a:tab pos="5166360" algn="l"/>
              </a:tabLst>
            </a:pPr>
            <a:r>
              <a:rPr lang="en-US" u="none" spc="330" dirty="0">
                <a:solidFill>
                  <a:srgbClr val="242424"/>
                </a:solidFill>
              </a:rPr>
              <a:t>Crazy Expectations: Vital Farms (NASDAQ: VITL)</a:t>
            </a:r>
            <a:endParaRPr u="none" spc="330" dirty="0">
              <a:solidFill>
                <a:srgbClr val="242424"/>
              </a:solidFill>
            </a:endParaRPr>
          </a:p>
        </p:txBody>
      </p:sp>
      <p:sp>
        <p:nvSpPr>
          <p:cNvPr id="4" name="object 4"/>
          <p:cNvSpPr/>
          <p:nvPr/>
        </p:nvSpPr>
        <p:spPr>
          <a:xfrm>
            <a:off x="7939723" y="2588079"/>
            <a:ext cx="4224655" cy="0"/>
          </a:xfrm>
          <a:custGeom>
            <a:avLst/>
            <a:gdLst/>
            <a:ahLst/>
            <a:cxnLst/>
            <a:rect l="l" t="t" r="r" b="b"/>
            <a:pathLst>
              <a:path w="4224655">
                <a:moveTo>
                  <a:pt x="0" y="0"/>
                </a:moveTo>
                <a:lnTo>
                  <a:pt x="4224474" y="0"/>
                </a:lnTo>
              </a:path>
            </a:pathLst>
          </a:custGeom>
          <a:ln w="20101">
            <a:solidFill>
              <a:srgbClr val="001F5F"/>
            </a:solidFill>
          </a:ln>
        </p:spPr>
        <p:txBody>
          <a:bodyPr wrap="square" lIns="0" tIns="0" rIns="0" bIns="0" rtlCol="0"/>
          <a:lstStyle/>
          <a:p>
            <a:endParaRPr/>
          </a:p>
        </p:txBody>
      </p:sp>
      <p:sp>
        <p:nvSpPr>
          <p:cNvPr id="7" name="object 7"/>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25</a:t>
            </a:fld>
            <a:endParaRPr spc="15" dirty="0"/>
          </a:p>
        </p:txBody>
      </p:sp>
      <p:sp>
        <p:nvSpPr>
          <p:cNvPr id="9" name="object 6">
            <a:extLst>
              <a:ext uri="{FF2B5EF4-FFF2-40B4-BE49-F238E27FC236}">
                <a16:creationId xmlns:a16="http://schemas.microsoft.com/office/drawing/2014/main" id="{8509404A-806E-43AE-9F23-1ED727145D30}"/>
              </a:ext>
            </a:extLst>
          </p:cNvPr>
          <p:cNvSpPr txBox="1"/>
          <p:nvPr/>
        </p:nvSpPr>
        <p:spPr>
          <a:xfrm>
            <a:off x="9132056" y="3035621"/>
            <a:ext cx="9844405" cy="7515519"/>
          </a:xfrm>
          <a:prstGeom prst="rect">
            <a:avLst/>
          </a:prstGeom>
        </p:spPr>
        <p:txBody>
          <a:bodyPr vert="horz" wrap="square" lIns="0" tIns="15875" rIns="0" bIns="0" rtlCol="0">
            <a:spAutoFit/>
          </a:bodyPr>
          <a:lstStyle/>
          <a:p>
            <a:pPr marL="12700">
              <a:lnSpc>
                <a:spcPct val="100000"/>
              </a:lnSpc>
              <a:spcBef>
                <a:spcPts val="125"/>
              </a:spcBef>
            </a:pPr>
            <a:r>
              <a:rPr lang="en-US" sz="2200" b="1" spc="5" dirty="0">
                <a:latin typeface="Garamond"/>
                <a:cs typeface="Garamond"/>
              </a:rPr>
              <a:t>Business Overview: </a:t>
            </a:r>
            <a:r>
              <a:rPr lang="en-US" sz="2200" spc="5" dirty="0">
                <a:latin typeface="Garamond"/>
                <a:cs typeface="Garamond"/>
              </a:rPr>
              <a:t>Branded pasture-raised egg company. Eggs are produced in a more animal friendly manner and are sold for $6 per dozen vs $1-2 per dozen for normal eggs</a:t>
            </a:r>
            <a:endParaRPr lang="en-US" sz="2200" b="1" spc="5" dirty="0">
              <a:latin typeface="Garamond"/>
              <a:cs typeface="Garamond"/>
            </a:endParaRPr>
          </a:p>
          <a:p>
            <a:pPr marL="12700">
              <a:lnSpc>
                <a:spcPct val="100000"/>
              </a:lnSpc>
              <a:spcBef>
                <a:spcPts val="125"/>
              </a:spcBef>
            </a:pPr>
            <a:endParaRPr lang="en-US" sz="2200" spc="5" dirty="0">
              <a:latin typeface="Garamond"/>
              <a:cs typeface="Garamond"/>
            </a:endParaRPr>
          </a:p>
          <a:p>
            <a:pPr marL="12700">
              <a:lnSpc>
                <a:spcPct val="100000"/>
              </a:lnSpc>
              <a:spcBef>
                <a:spcPts val="125"/>
              </a:spcBef>
            </a:pPr>
            <a:r>
              <a:rPr lang="en-US" sz="2200" b="1" spc="5" dirty="0">
                <a:latin typeface="Garamond"/>
                <a:cs typeface="Garamond"/>
              </a:rPr>
              <a:t>Situation Overview: </a:t>
            </a:r>
            <a:r>
              <a:rPr lang="en-US" sz="2200" spc="5" dirty="0">
                <a:latin typeface="Garamond"/>
                <a:cs typeface="Garamond"/>
              </a:rPr>
              <a:t>Company </a:t>
            </a:r>
            <a:r>
              <a:rPr lang="en-US" sz="2200" spc="5" dirty="0" err="1">
                <a:latin typeface="Garamond"/>
                <a:cs typeface="Garamond"/>
              </a:rPr>
              <a:t>IPO’d</a:t>
            </a:r>
            <a:r>
              <a:rPr lang="en-US" sz="2200" spc="5" dirty="0">
                <a:latin typeface="Garamond"/>
                <a:cs typeface="Garamond"/>
              </a:rPr>
              <a:t> in July of 2020 and was doing extremely well on the back of COVID-induced stockpiling and ESG tailwinds leading to very bullish sell-side coverage</a:t>
            </a:r>
            <a:endParaRPr lang="en-US" sz="2200" b="1" spc="5" dirty="0">
              <a:latin typeface="Garamond"/>
              <a:cs typeface="Garamond"/>
            </a:endParaRPr>
          </a:p>
          <a:p>
            <a:pPr marL="12700">
              <a:lnSpc>
                <a:spcPct val="100000"/>
              </a:lnSpc>
              <a:spcBef>
                <a:spcPts val="125"/>
              </a:spcBef>
            </a:pPr>
            <a:endParaRPr lang="en-US" sz="2200" spc="5" dirty="0">
              <a:latin typeface="Garamond"/>
              <a:cs typeface="Garamond"/>
            </a:endParaRPr>
          </a:p>
          <a:p>
            <a:pPr marL="12700">
              <a:lnSpc>
                <a:spcPct val="100000"/>
              </a:lnSpc>
              <a:spcBef>
                <a:spcPts val="125"/>
              </a:spcBef>
            </a:pPr>
            <a:r>
              <a:rPr lang="en-US" sz="2200" b="1" spc="5" dirty="0">
                <a:latin typeface="Garamond"/>
                <a:cs typeface="Garamond"/>
              </a:rPr>
              <a:t>Thesis: </a:t>
            </a:r>
            <a:r>
              <a:rPr lang="en-US" sz="2200" spc="5" dirty="0">
                <a:latin typeface="Garamond"/>
                <a:cs typeface="Garamond"/>
              </a:rPr>
              <a:t>Ultimately, on the back of their success in the last year due to stockpiling, the market assumed this company could maintain 70% market share over the next decade and the market could grow at a 20% CAGR for the foreseeable future. The market was valuing it as a growthy tech business, valuing it on sales despite 30% gross margins. Long-term, it was clear that the pasture-raised egg market could not CAGR at 20% for the next decade. Pre-COVID the market was seeing declining YoY velocities (sales per distribution points). Distribution points were going to be harder and harder to increase as Vital had already penetrated all of the nature store locations (Whole Foods, Sprouts). Meanwhile the remaining whitespace was at Target, Walmart where the customer base is significantly less affluent. Further, private-label competition was rapidly increasing in Whole Foods, Kroger etc. Valuing the company, it was clear that they would likely see a return to pre-COVID velocities. Giving the company credit for consensus estimates of ~15% CAGR in distribution points, but a -9% CAGR in velocities (largely driven by a return to pre-COVID, market share loss to private label and lower quality locations) as well as a more realistic multiple in-line with Cal-Maine Foods at 15x EBITDA led to significant downside</a:t>
            </a:r>
            <a:endParaRPr lang="en-US" sz="2200" b="1" spc="5" dirty="0">
              <a:latin typeface="Garamond"/>
              <a:cs typeface="Garamond"/>
            </a:endParaRPr>
          </a:p>
        </p:txBody>
      </p:sp>
      <p:pic>
        <p:nvPicPr>
          <p:cNvPr id="6" name="Picture 5">
            <a:extLst>
              <a:ext uri="{FF2B5EF4-FFF2-40B4-BE49-F238E27FC236}">
                <a16:creationId xmlns:a16="http://schemas.microsoft.com/office/drawing/2014/main" id="{7405E263-7BBF-264A-B31F-A9E4593BF1C6}"/>
              </a:ext>
            </a:extLst>
          </p:cNvPr>
          <p:cNvPicPr>
            <a:picLocks noChangeAspect="1"/>
          </p:cNvPicPr>
          <p:nvPr/>
        </p:nvPicPr>
        <p:blipFill>
          <a:blip r:embed="rId3"/>
          <a:stretch>
            <a:fillRect/>
          </a:stretch>
        </p:blipFill>
        <p:spPr>
          <a:xfrm>
            <a:off x="211675" y="3673475"/>
            <a:ext cx="8920381" cy="5377195"/>
          </a:xfrm>
          <a:prstGeom prst="rect">
            <a:avLst/>
          </a:prstGeom>
        </p:spPr>
      </p:pic>
    </p:spTree>
    <p:extLst>
      <p:ext uri="{BB962C8B-B14F-4D97-AF65-F5344CB8AC3E}">
        <p14:creationId xmlns:p14="http://schemas.microsoft.com/office/powerpoint/2010/main" val="295539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FF1625-6018-0746-8BA8-E23E139D8CE1}"/>
              </a:ext>
            </a:extLst>
          </p:cNvPr>
          <p:cNvSpPr/>
          <p:nvPr/>
        </p:nvSpPr>
        <p:spPr>
          <a:xfrm>
            <a:off x="0" y="1459014"/>
            <a:ext cx="20096248" cy="2299323"/>
          </a:xfrm>
          <a:prstGeom prst="rect">
            <a:avLst/>
          </a:prstGeom>
          <a:solidFill>
            <a:srgbClr val="3E587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4" dirty="0">
              <a:latin typeface="Lato Light" charset="0"/>
            </a:endParaRPr>
          </a:p>
        </p:txBody>
      </p:sp>
      <p:pic>
        <p:nvPicPr>
          <p:cNvPr id="14" name="Picture 13">
            <a:extLst>
              <a:ext uri="{FF2B5EF4-FFF2-40B4-BE49-F238E27FC236}">
                <a16:creationId xmlns:a16="http://schemas.microsoft.com/office/drawing/2014/main" id="{144B3F82-F286-AD4A-BEE1-4BC3078E4091}"/>
              </a:ext>
            </a:extLst>
          </p:cNvPr>
          <p:cNvPicPr>
            <a:picLocks noChangeAspect="1"/>
          </p:cNvPicPr>
          <p:nvPr/>
        </p:nvPicPr>
        <p:blipFill>
          <a:blip r:embed="rId3"/>
          <a:stretch>
            <a:fillRect/>
          </a:stretch>
        </p:blipFill>
        <p:spPr>
          <a:xfrm>
            <a:off x="246295" y="219653"/>
            <a:ext cx="2693547" cy="861935"/>
          </a:xfrm>
          <a:prstGeom prst="rect">
            <a:avLst/>
          </a:prstGeom>
        </p:spPr>
      </p:pic>
      <p:pic>
        <p:nvPicPr>
          <p:cNvPr id="7" name="Picture Placeholder 6">
            <a:extLst>
              <a:ext uri="{FF2B5EF4-FFF2-40B4-BE49-F238E27FC236}">
                <a16:creationId xmlns:a16="http://schemas.microsoft.com/office/drawing/2014/main" id="{199D9D17-C84E-7643-94D7-ECC12094070E}"/>
              </a:ext>
            </a:extLst>
          </p:cNvPr>
          <p:cNvPicPr>
            <a:picLocks noGrp="1" noChangeAspect="1"/>
          </p:cNvPicPr>
          <p:nvPr>
            <p:ph type="pic" sz="quarter" idx="13"/>
          </p:nvPr>
        </p:nvPicPr>
        <p:blipFill>
          <a:blip r:embed="rId4" cstate="print">
            <a:alphaModFix amt="81000"/>
            <a:extLst>
              <a:ext uri="{28A0092B-C50C-407E-A947-70E740481C1C}">
                <a14:useLocalDpi xmlns:a14="http://schemas.microsoft.com/office/drawing/2010/main"/>
              </a:ext>
            </a:extLst>
          </a:blip>
          <a:srcRect/>
          <a:stretch>
            <a:fillRect/>
          </a:stretch>
        </p:blipFill>
        <p:spPr>
          <a:xfrm>
            <a:off x="-7852" y="1436328"/>
            <a:ext cx="20104100" cy="2299369"/>
          </a:xfrm>
        </p:spPr>
      </p:pic>
      <p:sp>
        <p:nvSpPr>
          <p:cNvPr id="19" name="TextBox 18">
            <a:extLst>
              <a:ext uri="{FF2B5EF4-FFF2-40B4-BE49-F238E27FC236}">
                <a16:creationId xmlns:a16="http://schemas.microsoft.com/office/drawing/2014/main" id="{2257F642-A47C-314F-A0E0-7B27689B0331}"/>
              </a:ext>
            </a:extLst>
          </p:cNvPr>
          <p:cNvSpPr txBox="1"/>
          <p:nvPr/>
        </p:nvSpPr>
        <p:spPr>
          <a:xfrm>
            <a:off x="7849519" y="4158481"/>
            <a:ext cx="4455836" cy="853439"/>
          </a:xfrm>
          <a:prstGeom prst="rect">
            <a:avLst/>
          </a:prstGeom>
          <a:noFill/>
        </p:spPr>
        <p:txBody>
          <a:bodyPr wrap="none" rtlCol="0">
            <a:spAutoFit/>
          </a:bodyPr>
          <a:lstStyle/>
          <a:p>
            <a:pPr algn="ctr"/>
            <a:r>
              <a:rPr lang="en-US" sz="4946" b="1" spc="495"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Get in Touch</a:t>
            </a:r>
          </a:p>
        </p:txBody>
      </p:sp>
      <p:cxnSp>
        <p:nvCxnSpPr>
          <p:cNvPr id="20" name="Straight Connector 19">
            <a:extLst>
              <a:ext uri="{FF2B5EF4-FFF2-40B4-BE49-F238E27FC236}">
                <a16:creationId xmlns:a16="http://schemas.microsoft.com/office/drawing/2014/main" id="{DE84D708-A4A6-2B48-86B8-AF37ECA062F7}"/>
              </a:ext>
            </a:extLst>
          </p:cNvPr>
          <p:cNvCxnSpPr/>
          <p:nvPr/>
        </p:nvCxnSpPr>
        <p:spPr>
          <a:xfrm>
            <a:off x="7965192" y="5265091"/>
            <a:ext cx="4224452" cy="0"/>
          </a:xfrm>
          <a:prstGeom prst="line">
            <a:avLst/>
          </a:prstGeom>
          <a:ln w="25400">
            <a:solidFill>
              <a:srgbClr val="002060"/>
            </a:solidFill>
          </a:ln>
        </p:spPr>
        <p:style>
          <a:lnRef idx="1">
            <a:schemeClr val="accent6"/>
          </a:lnRef>
          <a:fillRef idx="0">
            <a:schemeClr val="accent6"/>
          </a:fillRef>
          <a:effectRef idx="0">
            <a:schemeClr val="accent6"/>
          </a:effectRef>
          <a:fontRef idx="minor">
            <a:schemeClr val="tx1"/>
          </a:fontRef>
        </p:style>
      </p:cxnSp>
      <p:sp>
        <p:nvSpPr>
          <p:cNvPr id="22" name="Rectangle 21">
            <a:extLst>
              <a:ext uri="{FF2B5EF4-FFF2-40B4-BE49-F238E27FC236}">
                <a16:creationId xmlns:a16="http://schemas.microsoft.com/office/drawing/2014/main" id="{A8A487D6-5338-D441-B4CA-C27307B03263}"/>
              </a:ext>
            </a:extLst>
          </p:cNvPr>
          <p:cNvSpPr/>
          <p:nvPr/>
        </p:nvSpPr>
        <p:spPr>
          <a:xfrm>
            <a:off x="3109856" y="5603276"/>
            <a:ext cx="13935124" cy="5175631"/>
          </a:xfrm>
          <a:prstGeom prst="rect">
            <a:avLst/>
          </a:prstGeom>
          <a:noFill/>
          <a:ln w="412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98" dirty="0">
                <a:solidFill>
                  <a:srgbClr val="000000"/>
                </a:solidFill>
                <a:latin typeface="Garamond" charset="0"/>
                <a:ea typeface="Garamond" charset="0"/>
                <a:cs typeface="Garamond" charset="0"/>
              </a:rPr>
              <a:t>Feel free to reach out to us over Facebook or email if you have any questions</a:t>
            </a:r>
          </a:p>
          <a:p>
            <a:pPr algn="ctr"/>
            <a:endParaRPr lang="en-US" sz="3298" dirty="0">
              <a:solidFill>
                <a:srgbClr val="000000"/>
              </a:solidFill>
              <a:latin typeface="Garamond" charset="0"/>
              <a:ea typeface="Garamond" charset="0"/>
              <a:cs typeface="Garamond" charset="0"/>
              <a:hlinkClick r:id=""/>
            </a:endParaRPr>
          </a:p>
          <a:p>
            <a:pPr algn="ctr"/>
            <a:r>
              <a:rPr lang="en-US" sz="3298" dirty="0">
                <a:solidFill>
                  <a:srgbClr val="000000"/>
                </a:solidFill>
                <a:latin typeface="Garamond" charset="0"/>
                <a:ea typeface="Garamond" charset="0"/>
                <a:cs typeface="Garamond" charset="0"/>
                <a:hlinkClick r:id=""/>
              </a:rPr>
              <a:t>www.quantfsnyu.com</a:t>
            </a:r>
            <a:endParaRPr lang="en-US" sz="3298" dirty="0">
              <a:solidFill>
                <a:srgbClr val="000000"/>
              </a:solidFill>
              <a:latin typeface="Garamond" charset="0"/>
              <a:ea typeface="Garamond" charset="0"/>
              <a:cs typeface="Garamond" charset="0"/>
            </a:endParaRPr>
          </a:p>
          <a:p>
            <a:pPr algn="ctr"/>
            <a:r>
              <a:rPr lang="en-US" sz="3298" dirty="0">
                <a:solidFill>
                  <a:srgbClr val="000000"/>
                </a:solidFill>
                <a:latin typeface="Garamond" charset="0"/>
                <a:ea typeface="Garamond" charset="0"/>
                <a:cs typeface="Garamond" charset="0"/>
              </a:rPr>
              <a:t>    quantfsnyu@gmail.com	</a:t>
            </a:r>
          </a:p>
          <a:p>
            <a:pPr algn="ctr"/>
            <a:endParaRPr lang="en-US" sz="3298" dirty="0">
              <a:solidFill>
                <a:srgbClr val="000000"/>
              </a:solidFill>
              <a:latin typeface="Garamond" charset="0"/>
              <a:ea typeface="Garamond" charset="0"/>
              <a:cs typeface="Garamond" charset="0"/>
            </a:endParaRPr>
          </a:p>
          <a:p>
            <a:pPr marL="471145" indent="-471145">
              <a:buFont typeface="Arial" charset="0"/>
              <a:buChar char="•"/>
            </a:pPr>
            <a:r>
              <a:rPr lang="en-US" sz="3298" dirty="0">
                <a:solidFill>
                  <a:srgbClr val="000000"/>
                </a:solidFill>
                <a:latin typeface="Garamond" charset="0"/>
                <a:ea typeface="Garamond" charset="0"/>
                <a:cs typeface="Garamond" charset="0"/>
              </a:rPr>
              <a:t>President – Daniel Shahab Diaz</a:t>
            </a:r>
            <a:r>
              <a:rPr lang="en-US" sz="3298" dirty="0">
                <a:solidFill>
                  <a:schemeClr val="tx2">
                    <a:lumMod val="50000"/>
                  </a:schemeClr>
                </a:solidFill>
                <a:latin typeface="Garamond" panose="02020404030301010803" pitchFamily="18" charset="0"/>
              </a:rPr>
              <a:t> </a:t>
            </a:r>
            <a:r>
              <a:rPr lang="en-US" sz="3298" dirty="0">
                <a:solidFill>
                  <a:srgbClr val="000000"/>
                </a:solidFill>
                <a:latin typeface="Garamond" charset="0"/>
                <a:ea typeface="Garamond" charset="0"/>
                <a:cs typeface="Garamond" charset="0"/>
              </a:rPr>
              <a:t>(</a:t>
            </a:r>
            <a:r>
              <a:rPr lang="en-US" sz="3298" dirty="0">
                <a:solidFill>
                  <a:schemeClr val="tx2">
                    <a:lumMod val="50000"/>
                  </a:schemeClr>
                </a:solidFill>
                <a:latin typeface="Garamond" panose="02020404030301010803" pitchFamily="18" charset="0"/>
                <a:hlinkClick r:id="rId5"/>
              </a:rPr>
              <a:t>daniel.diaz@stern.nyu.edu</a:t>
            </a:r>
            <a:r>
              <a:rPr lang="en-US" sz="3298" dirty="0">
                <a:solidFill>
                  <a:srgbClr val="000000"/>
                </a:solidFill>
                <a:latin typeface="Garamond" charset="0"/>
                <a:ea typeface="Garamond" charset="0"/>
                <a:cs typeface="Garamond" charset="0"/>
              </a:rPr>
              <a:t>)</a:t>
            </a:r>
          </a:p>
          <a:p>
            <a:pPr marL="471145" indent="-471145">
              <a:buFont typeface="Arial" charset="0"/>
              <a:buChar char="•"/>
            </a:pPr>
            <a:r>
              <a:rPr lang="en-US" sz="3298" dirty="0">
                <a:solidFill>
                  <a:srgbClr val="000000"/>
                </a:solidFill>
                <a:latin typeface="Garamond" charset="0"/>
                <a:ea typeface="Garamond" charset="0"/>
                <a:cs typeface="Garamond" charset="0"/>
              </a:rPr>
              <a:t>Vice-President – Jessica Wu (</a:t>
            </a:r>
            <a:r>
              <a:rPr lang="en-US" sz="3298" dirty="0">
                <a:solidFill>
                  <a:srgbClr val="000000"/>
                </a:solidFill>
                <a:latin typeface="Garamond" charset="0"/>
                <a:ea typeface="Garamond" charset="0"/>
                <a:cs typeface="Garamond" charset="0"/>
                <a:hlinkClick r:id="rId6"/>
              </a:rPr>
              <a:t>jessica.wu@stern.nyu.edu</a:t>
            </a:r>
            <a:r>
              <a:rPr lang="en-US" sz="3298" dirty="0">
                <a:solidFill>
                  <a:srgbClr val="000000"/>
                </a:solidFill>
                <a:latin typeface="Garamond" charset="0"/>
                <a:ea typeface="Garamond" charset="0"/>
                <a:cs typeface="Garamond" charset="0"/>
              </a:rPr>
              <a:t>)</a:t>
            </a:r>
          </a:p>
          <a:p>
            <a:pPr marL="471145" indent="-471145">
              <a:buFont typeface="Arial" charset="0"/>
              <a:buChar char="•"/>
            </a:pPr>
            <a:r>
              <a:rPr lang="en-US" sz="3298" dirty="0">
                <a:solidFill>
                  <a:srgbClr val="000000"/>
                </a:solidFill>
                <a:latin typeface="Garamond" charset="0"/>
                <a:ea typeface="Garamond" charset="0"/>
                <a:cs typeface="Garamond" charset="0"/>
              </a:rPr>
              <a:t>Head of All Portfolios – Michael Lu (</a:t>
            </a:r>
            <a:r>
              <a:rPr lang="en-US" sz="3298" dirty="0">
                <a:solidFill>
                  <a:srgbClr val="000000"/>
                </a:solidFill>
                <a:latin typeface="Garamond" charset="0"/>
                <a:ea typeface="Garamond" charset="0"/>
                <a:cs typeface="Garamond" charset="0"/>
                <a:hlinkClick r:id="rId7"/>
              </a:rPr>
              <a:t>michael.j.lu@stern.nyu.edu</a:t>
            </a:r>
            <a:r>
              <a:rPr lang="en-US" sz="3298" dirty="0">
                <a:solidFill>
                  <a:srgbClr val="000000"/>
                </a:solidFill>
                <a:latin typeface="Garamond" charset="0"/>
                <a:ea typeface="Garamond" charset="0"/>
                <a:cs typeface="Garamond" charset="0"/>
              </a:rPr>
              <a:t>)</a:t>
            </a:r>
          </a:p>
        </p:txBody>
      </p:sp>
    </p:spTree>
    <p:extLst>
      <p:ext uri="{BB962C8B-B14F-4D97-AF65-F5344CB8AC3E}">
        <p14:creationId xmlns:p14="http://schemas.microsoft.com/office/powerpoint/2010/main" val="2171853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8CEA7C3-2584-0048-8AA6-1FEF167A85D7}"/>
              </a:ext>
            </a:extLst>
          </p:cNvPr>
          <p:cNvCxnSpPr/>
          <p:nvPr/>
        </p:nvCxnSpPr>
        <p:spPr>
          <a:xfrm>
            <a:off x="7965192" y="7434353"/>
            <a:ext cx="4224452" cy="0"/>
          </a:xfrm>
          <a:prstGeom prst="line">
            <a:avLst/>
          </a:prstGeom>
          <a:ln w="25400">
            <a:solidFill>
              <a:schemeClr val="bg1"/>
            </a:solidFill>
          </a:ln>
        </p:spPr>
        <p:style>
          <a:lnRef idx="1">
            <a:schemeClr val="accent6"/>
          </a:lnRef>
          <a:fillRef idx="0">
            <a:schemeClr val="accent6"/>
          </a:fillRef>
          <a:effectRef idx="0">
            <a:schemeClr val="accent6"/>
          </a:effectRef>
          <a:fontRef idx="minor">
            <a:schemeClr val="tx1"/>
          </a:fontRef>
        </p:style>
      </p:cxnSp>
      <p:pic>
        <p:nvPicPr>
          <p:cNvPr id="14" name="Picture 13">
            <a:extLst>
              <a:ext uri="{FF2B5EF4-FFF2-40B4-BE49-F238E27FC236}">
                <a16:creationId xmlns:a16="http://schemas.microsoft.com/office/drawing/2014/main" id="{144B3F82-F286-AD4A-BEE1-4BC3078E4091}"/>
              </a:ext>
            </a:extLst>
          </p:cNvPr>
          <p:cNvPicPr>
            <a:picLocks noChangeAspect="1"/>
          </p:cNvPicPr>
          <p:nvPr/>
        </p:nvPicPr>
        <p:blipFill>
          <a:blip r:embed="rId3"/>
          <a:stretch>
            <a:fillRect/>
          </a:stretch>
        </p:blipFill>
        <p:spPr>
          <a:xfrm>
            <a:off x="246295" y="219653"/>
            <a:ext cx="2693547" cy="861935"/>
          </a:xfrm>
          <a:prstGeom prst="rect">
            <a:avLst/>
          </a:prstGeom>
        </p:spPr>
      </p:pic>
      <p:sp>
        <p:nvSpPr>
          <p:cNvPr id="19" name="TextBox 18">
            <a:extLst>
              <a:ext uri="{FF2B5EF4-FFF2-40B4-BE49-F238E27FC236}">
                <a16:creationId xmlns:a16="http://schemas.microsoft.com/office/drawing/2014/main" id="{2257F642-A47C-314F-A0E0-7B27689B0331}"/>
              </a:ext>
            </a:extLst>
          </p:cNvPr>
          <p:cNvSpPr txBox="1"/>
          <p:nvPr/>
        </p:nvSpPr>
        <p:spPr>
          <a:xfrm>
            <a:off x="12682776" y="1483618"/>
            <a:ext cx="2765757" cy="853439"/>
          </a:xfrm>
          <a:prstGeom prst="rect">
            <a:avLst/>
          </a:prstGeom>
          <a:noFill/>
        </p:spPr>
        <p:txBody>
          <a:bodyPr wrap="none" rtlCol="0">
            <a:spAutoFit/>
          </a:bodyPr>
          <a:lstStyle/>
          <a:p>
            <a:pPr algn="ctr"/>
            <a:r>
              <a:rPr lang="en-US" sz="4946" b="1" spc="495" dirty="0">
                <a:solidFill>
                  <a:schemeClr val="tx2">
                    <a:lumMod val="50000"/>
                  </a:schemeClr>
                </a:solidFill>
                <a:latin typeface="Garamond" panose="02020404030301010803" pitchFamily="18" charset="0"/>
                <a:ea typeface="Verdana" panose="020B0604030504040204" pitchFamily="34" charset="0"/>
                <a:cs typeface="Calibri" panose="020F0502020204030204" pitchFamily="34" charset="0"/>
              </a:rPr>
              <a:t>Answer </a:t>
            </a:r>
          </a:p>
        </p:txBody>
      </p:sp>
      <p:cxnSp>
        <p:nvCxnSpPr>
          <p:cNvPr id="20" name="Straight Connector 19">
            <a:extLst>
              <a:ext uri="{FF2B5EF4-FFF2-40B4-BE49-F238E27FC236}">
                <a16:creationId xmlns:a16="http://schemas.microsoft.com/office/drawing/2014/main" id="{DE84D708-A4A6-2B48-86B8-AF37ECA062F7}"/>
              </a:ext>
            </a:extLst>
          </p:cNvPr>
          <p:cNvCxnSpPr/>
          <p:nvPr/>
        </p:nvCxnSpPr>
        <p:spPr>
          <a:xfrm>
            <a:off x="11953388" y="2590228"/>
            <a:ext cx="4224452" cy="0"/>
          </a:xfrm>
          <a:prstGeom prst="line">
            <a:avLst/>
          </a:prstGeom>
          <a:ln w="25400">
            <a:solidFill>
              <a:srgbClr val="002060"/>
            </a:solidFill>
          </a:ln>
        </p:spPr>
        <p:style>
          <a:lnRef idx="1">
            <a:schemeClr val="accent6"/>
          </a:lnRef>
          <a:fillRef idx="0">
            <a:schemeClr val="accent6"/>
          </a:fillRef>
          <a:effectRef idx="0">
            <a:schemeClr val="accent6"/>
          </a:effectRef>
          <a:fontRef idx="minor">
            <a:schemeClr val="tx1"/>
          </a:fontRef>
        </p:style>
      </p:cxnSp>
      <p:sp>
        <p:nvSpPr>
          <p:cNvPr id="2" name="TextBox 1">
            <a:extLst>
              <a:ext uri="{FF2B5EF4-FFF2-40B4-BE49-F238E27FC236}">
                <a16:creationId xmlns:a16="http://schemas.microsoft.com/office/drawing/2014/main" id="{7BF04CB3-099E-9F4F-9F03-5C228C6BDD8F}"/>
              </a:ext>
            </a:extLst>
          </p:cNvPr>
          <p:cNvSpPr txBox="1"/>
          <p:nvPr/>
        </p:nvSpPr>
        <p:spPr>
          <a:xfrm>
            <a:off x="9031269" y="2698026"/>
            <a:ext cx="10068689" cy="7906652"/>
          </a:xfrm>
          <a:prstGeom prst="rect">
            <a:avLst/>
          </a:prstGeom>
          <a:noFill/>
        </p:spPr>
        <p:txBody>
          <a:bodyPr wrap="square" rtlCol="0">
            <a:spAutoFit/>
          </a:bodyPr>
          <a:lstStyle/>
          <a:p>
            <a:pPr marL="471145" indent="-471145">
              <a:buFont typeface="Wingdings" charset="2"/>
              <a:buChar char="v"/>
            </a:pPr>
            <a:r>
              <a:rPr lang="en-US" sz="3627" dirty="0">
                <a:solidFill>
                  <a:srgbClr val="000000"/>
                </a:solidFill>
                <a:latin typeface="Garamond" panose="02020404030301010803" pitchFamily="18" charset="0"/>
              </a:rPr>
              <a:t>You should go first and say 6. </a:t>
            </a:r>
          </a:p>
          <a:p>
            <a:endParaRPr lang="en-US" sz="3627" dirty="0">
              <a:solidFill>
                <a:srgbClr val="000000"/>
              </a:solidFill>
              <a:latin typeface="Garamond" panose="02020404030301010803" pitchFamily="18" charset="0"/>
            </a:endParaRPr>
          </a:p>
          <a:p>
            <a:pPr marL="471145" indent="-471145">
              <a:buFont typeface="Wingdings" charset="2"/>
              <a:buChar char="v"/>
            </a:pPr>
            <a:r>
              <a:rPr lang="en-US" sz="3627" dirty="0">
                <a:solidFill>
                  <a:srgbClr val="000000"/>
                </a:solidFill>
                <a:latin typeface="Garamond" panose="02020404030301010803" pitchFamily="18" charset="0"/>
              </a:rPr>
              <a:t>We can solve this by working backwards:</a:t>
            </a:r>
          </a:p>
          <a:p>
            <a:pPr marL="471145" indent="-471145">
              <a:buFont typeface="Wingdings" charset="2"/>
              <a:buChar char="v"/>
            </a:pPr>
            <a:endParaRPr lang="en-US" sz="3627" dirty="0">
              <a:solidFill>
                <a:srgbClr val="000000"/>
              </a:solidFill>
              <a:latin typeface="Garamond" panose="02020404030301010803" pitchFamily="18" charset="0"/>
            </a:endParaRPr>
          </a:p>
          <a:p>
            <a:pPr lvl="1"/>
            <a:r>
              <a:rPr lang="en-US" sz="3627" dirty="0">
                <a:solidFill>
                  <a:srgbClr val="000000"/>
                </a:solidFill>
                <a:latin typeface="Garamond" panose="02020404030301010803" pitchFamily="18" charset="0"/>
              </a:rPr>
              <a:t>If we want to say </a:t>
            </a:r>
            <a:r>
              <a:rPr lang="en-US" sz="3627" b="1" dirty="0">
                <a:solidFill>
                  <a:srgbClr val="000000"/>
                </a:solidFill>
                <a:latin typeface="Garamond" panose="02020404030301010803" pitchFamily="18" charset="0"/>
              </a:rPr>
              <a:t>50</a:t>
            </a:r>
            <a:r>
              <a:rPr lang="en-US" sz="3627" dirty="0">
                <a:solidFill>
                  <a:srgbClr val="000000"/>
                </a:solidFill>
                <a:latin typeface="Garamond" panose="02020404030301010803" pitchFamily="18" charset="0"/>
              </a:rPr>
              <a:t> first, </a:t>
            </a:r>
          </a:p>
          <a:p>
            <a:pPr lvl="1"/>
            <a:r>
              <a:rPr lang="en-US" sz="3627" dirty="0">
                <a:solidFill>
                  <a:srgbClr val="000000"/>
                </a:solidFill>
                <a:latin typeface="Garamond" panose="02020404030301010803" pitchFamily="18" charset="0"/>
              </a:rPr>
              <a:t>We want to say </a:t>
            </a:r>
            <a:r>
              <a:rPr lang="en-US" sz="3627" b="1" dirty="0">
                <a:solidFill>
                  <a:srgbClr val="000000"/>
                </a:solidFill>
                <a:latin typeface="Garamond" panose="02020404030301010803" pitchFamily="18" charset="0"/>
              </a:rPr>
              <a:t>39</a:t>
            </a:r>
            <a:r>
              <a:rPr lang="en-US" sz="3627" dirty="0">
                <a:solidFill>
                  <a:srgbClr val="000000"/>
                </a:solidFill>
                <a:latin typeface="Garamond" panose="02020404030301010803" pitchFamily="18" charset="0"/>
              </a:rPr>
              <a:t> first. (Why?)</a:t>
            </a:r>
          </a:p>
          <a:p>
            <a:pPr lvl="1"/>
            <a:r>
              <a:rPr lang="en-US" sz="3627" dirty="0">
                <a:solidFill>
                  <a:srgbClr val="000000"/>
                </a:solidFill>
                <a:latin typeface="Garamond" panose="02020404030301010803" pitchFamily="18" charset="0"/>
              </a:rPr>
              <a:t>We want to say </a:t>
            </a:r>
            <a:r>
              <a:rPr lang="en-US" sz="3627" b="1" dirty="0">
                <a:solidFill>
                  <a:srgbClr val="000000"/>
                </a:solidFill>
                <a:latin typeface="Garamond" panose="02020404030301010803" pitchFamily="18" charset="0"/>
              </a:rPr>
              <a:t>28</a:t>
            </a:r>
            <a:r>
              <a:rPr lang="en-US" sz="3627" dirty="0">
                <a:solidFill>
                  <a:srgbClr val="000000"/>
                </a:solidFill>
                <a:latin typeface="Garamond" panose="02020404030301010803" pitchFamily="18" charset="0"/>
              </a:rPr>
              <a:t> first. </a:t>
            </a:r>
          </a:p>
          <a:p>
            <a:pPr lvl="1"/>
            <a:r>
              <a:rPr lang="en-US" sz="3627" dirty="0">
                <a:solidFill>
                  <a:srgbClr val="000000"/>
                </a:solidFill>
                <a:latin typeface="Garamond" panose="02020404030301010803" pitchFamily="18" charset="0"/>
              </a:rPr>
              <a:t>We want to say </a:t>
            </a:r>
            <a:r>
              <a:rPr lang="en-US" sz="3627" b="1" dirty="0">
                <a:solidFill>
                  <a:srgbClr val="000000"/>
                </a:solidFill>
                <a:latin typeface="Garamond" panose="02020404030301010803" pitchFamily="18" charset="0"/>
              </a:rPr>
              <a:t>17</a:t>
            </a:r>
            <a:r>
              <a:rPr lang="en-US" sz="3627" dirty="0">
                <a:solidFill>
                  <a:srgbClr val="000000"/>
                </a:solidFill>
                <a:latin typeface="Garamond" panose="02020404030301010803" pitchFamily="18" charset="0"/>
              </a:rPr>
              <a:t> first.</a:t>
            </a:r>
          </a:p>
          <a:p>
            <a:pPr lvl="1"/>
            <a:r>
              <a:rPr lang="en-US" sz="3627" dirty="0">
                <a:solidFill>
                  <a:srgbClr val="000000"/>
                </a:solidFill>
                <a:latin typeface="Garamond" panose="02020404030301010803" pitchFamily="18" charset="0"/>
              </a:rPr>
              <a:t>We want to say </a:t>
            </a:r>
            <a:r>
              <a:rPr lang="en-US" sz="3627" b="1" dirty="0">
                <a:solidFill>
                  <a:srgbClr val="000000"/>
                </a:solidFill>
                <a:latin typeface="Garamond" panose="02020404030301010803" pitchFamily="18" charset="0"/>
              </a:rPr>
              <a:t>6</a:t>
            </a:r>
            <a:r>
              <a:rPr lang="en-US" sz="3627" dirty="0">
                <a:solidFill>
                  <a:srgbClr val="000000"/>
                </a:solidFill>
                <a:latin typeface="Garamond" panose="02020404030301010803" pitchFamily="18" charset="0"/>
              </a:rPr>
              <a:t> first.</a:t>
            </a:r>
          </a:p>
          <a:p>
            <a:pPr marL="471145" indent="-471145">
              <a:buFont typeface="Wingdings" charset="2"/>
              <a:buChar char="v"/>
            </a:pPr>
            <a:endParaRPr lang="en-US" sz="3627" dirty="0">
              <a:solidFill>
                <a:srgbClr val="000000"/>
              </a:solidFill>
              <a:latin typeface="Garamond" panose="02020404030301010803" pitchFamily="18" charset="0"/>
            </a:endParaRPr>
          </a:p>
          <a:p>
            <a:pPr marL="471145" indent="-471145">
              <a:buFont typeface="Wingdings" charset="2"/>
              <a:buChar char="v"/>
            </a:pPr>
            <a:r>
              <a:rPr lang="en-US" sz="3627" dirty="0">
                <a:solidFill>
                  <a:srgbClr val="000000"/>
                </a:solidFill>
                <a:latin typeface="Garamond" panose="02020404030301010803" pitchFamily="18" charset="0"/>
              </a:rPr>
              <a:t>This is a solved game: if you want to say </a:t>
            </a:r>
            <a:r>
              <a:rPr lang="en-US" sz="3627" i="1" dirty="0">
                <a:solidFill>
                  <a:srgbClr val="000000"/>
                </a:solidFill>
                <a:latin typeface="Garamond" panose="02020404030301010803" pitchFamily="18" charset="0"/>
              </a:rPr>
              <a:t>n</a:t>
            </a:r>
            <a:r>
              <a:rPr lang="en-US" sz="3627" dirty="0">
                <a:solidFill>
                  <a:srgbClr val="000000"/>
                </a:solidFill>
                <a:latin typeface="Garamond" panose="02020404030301010803" pitchFamily="18" charset="0"/>
              </a:rPr>
              <a:t> and can increment by </a:t>
            </a:r>
            <a:r>
              <a:rPr lang="en-US" sz="3627" i="1" dirty="0">
                <a:solidFill>
                  <a:srgbClr val="000000"/>
                </a:solidFill>
                <a:latin typeface="Garamond" panose="02020404030301010803" pitchFamily="18" charset="0"/>
              </a:rPr>
              <a:t>x</a:t>
            </a:r>
            <a:r>
              <a:rPr lang="en-US" sz="3627" dirty="0">
                <a:solidFill>
                  <a:srgbClr val="000000"/>
                </a:solidFill>
                <a:latin typeface="Garamond" panose="02020404030301010803" pitchFamily="18" charset="0"/>
              </a:rPr>
              <a:t>, always start the game by saying </a:t>
            </a:r>
          </a:p>
          <a:p>
            <a:pPr algn="ctr"/>
            <a:r>
              <a:rPr lang="en-US" sz="3627" b="1" i="1" dirty="0">
                <a:solidFill>
                  <a:srgbClr val="000000"/>
                </a:solidFill>
                <a:latin typeface="Garamond" panose="02020404030301010803" pitchFamily="18" charset="0"/>
              </a:rPr>
              <a:t>n</a:t>
            </a:r>
            <a:r>
              <a:rPr lang="en-US" sz="3627" b="1" dirty="0">
                <a:solidFill>
                  <a:srgbClr val="000000"/>
                </a:solidFill>
                <a:latin typeface="Garamond" panose="02020404030301010803" pitchFamily="18" charset="0"/>
              </a:rPr>
              <a:t> mod(</a:t>
            </a:r>
            <a:r>
              <a:rPr lang="en-US" sz="3627" b="1" i="1" dirty="0">
                <a:solidFill>
                  <a:srgbClr val="000000"/>
                </a:solidFill>
                <a:latin typeface="Garamond" panose="02020404030301010803" pitchFamily="18" charset="0"/>
              </a:rPr>
              <a:t>x + 1</a:t>
            </a:r>
            <a:r>
              <a:rPr lang="en-US" sz="3627" b="1" dirty="0">
                <a:solidFill>
                  <a:srgbClr val="000000"/>
                </a:solidFill>
                <a:latin typeface="Garamond" panose="02020404030301010803" pitchFamily="18" charset="0"/>
              </a:rPr>
              <a:t>)</a:t>
            </a:r>
          </a:p>
          <a:p>
            <a:pPr marL="471145" indent="-471145">
              <a:buFont typeface="Wingdings" charset="2"/>
              <a:buChar char="v"/>
            </a:pPr>
            <a:endParaRPr lang="en-US" sz="3627" dirty="0">
              <a:solidFill>
                <a:srgbClr val="000000"/>
              </a:solidFill>
              <a:latin typeface="Garamond" panose="02020404030301010803" pitchFamily="18" charset="0"/>
            </a:endParaRPr>
          </a:p>
        </p:txBody>
      </p:sp>
      <p:pic>
        <p:nvPicPr>
          <p:cNvPr id="4" name="Picture 3"/>
          <p:cNvPicPr>
            <a:picLocks noChangeAspect="1"/>
          </p:cNvPicPr>
          <p:nvPr/>
        </p:nvPicPr>
        <p:blipFill>
          <a:blip r:embed="rId4"/>
          <a:stretch>
            <a:fillRect/>
          </a:stretch>
        </p:blipFill>
        <p:spPr>
          <a:xfrm>
            <a:off x="1" y="1921899"/>
            <a:ext cx="8336374" cy="8336374"/>
          </a:xfrm>
          <a:prstGeom prst="rect">
            <a:avLst/>
          </a:prstGeom>
        </p:spPr>
      </p:pic>
    </p:spTree>
    <p:extLst>
      <p:ext uri="{BB962C8B-B14F-4D97-AF65-F5344CB8AC3E}">
        <p14:creationId xmlns:p14="http://schemas.microsoft.com/office/powerpoint/2010/main" val="957055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099" cy="11307140"/>
            <a:chOff x="0" y="0"/>
            <a:chExt cx="20104099" cy="11307140"/>
          </a:xfrm>
        </p:grpSpPr>
        <p:pic>
          <p:nvPicPr>
            <p:cNvPr id="3" name="object 3"/>
            <p:cNvPicPr/>
            <p:nvPr/>
          </p:nvPicPr>
          <p:blipFill>
            <a:blip r:embed="rId2" cstate="print"/>
            <a:stretch>
              <a:fillRect/>
            </a:stretch>
          </p:blipFill>
          <p:spPr>
            <a:xfrm>
              <a:off x="0" y="0"/>
              <a:ext cx="20104099" cy="11307140"/>
            </a:xfrm>
            <a:prstGeom prst="rect">
              <a:avLst/>
            </a:prstGeom>
          </p:spPr>
        </p:pic>
        <p:pic>
          <p:nvPicPr>
            <p:cNvPr id="4" name="object 4"/>
            <p:cNvPicPr/>
            <p:nvPr/>
          </p:nvPicPr>
          <p:blipFill>
            <a:blip r:embed="rId3" cstate="print"/>
            <a:stretch>
              <a:fillRect/>
            </a:stretch>
          </p:blipFill>
          <p:spPr>
            <a:xfrm>
              <a:off x="246244" y="218604"/>
              <a:ext cx="2693612" cy="861855"/>
            </a:xfrm>
            <a:prstGeom prst="rect">
              <a:avLst/>
            </a:prstGeom>
          </p:spPr>
        </p:pic>
        <p:sp>
          <p:nvSpPr>
            <p:cNvPr id="5" name="object 5"/>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6" name="object 6"/>
          <p:cNvSpPr txBox="1">
            <a:spLocks noGrp="1"/>
          </p:cNvSpPr>
          <p:nvPr>
            <p:ph type="title"/>
          </p:nvPr>
        </p:nvSpPr>
        <p:spPr>
          <a:xfrm>
            <a:off x="5647080" y="2420639"/>
            <a:ext cx="8796655" cy="779780"/>
          </a:xfrm>
          <a:prstGeom prst="rect">
            <a:avLst/>
          </a:prstGeom>
        </p:spPr>
        <p:txBody>
          <a:bodyPr vert="horz" wrap="square" lIns="0" tIns="12065" rIns="0" bIns="0" rtlCol="0">
            <a:spAutoFit/>
          </a:bodyPr>
          <a:lstStyle/>
          <a:p>
            <a:pPr>
              <a:lnSpc>
                <a:spcPct val="100000"/>
              </a:lnSpc>
              <a:spcBef>
                <a:spcPts val="95"/>
              </a:spcBef>
              <a:tabLst>
                <a:tab pos="3103880" algn="l"/>
                <a:tab pos="5076190" algn="l"/>
              </a:tabLst>
            </a:pPr>
            <a:r>
              <a:rPr u="none" spc="285" dirty="0">
                <a:solidFill>
                  <a:srgbClr val="242424"/>
                </a:solidFill>
              </a:rPr>
              <a:t>Por</a:t>
            </a:r>
            <a:r>
              <a:rPr u="none" spc="-585" dirty="0">
                <a:solidFill>
                  <a:srgbClr val="242424"/>
                </a:solidFill>
              </a:rPr>
              <a:t> </a:t>
            </a:r>
            <a:r>
              <a:rPr u="none" spc="-5" dirty="0">
                <a:solidFill>
                  <a:srgbClr val="242424"/>
                </a:solidFill>
              </a:rPr>
              <a:t>t</a:t>
            </a:r>
            <a:r>
              <a:rPr u="none" spc="-750" dirty="0">
                <a:solidFill>
                  <a:srgbClr val="242424"/>
                </a:solidFill>
              </a:rPr>
              <a:t> </a:t>
            </a:r>
            <a:r>
              <a:rPr u="none" spc="390" dirty="0">
                <a:solidFill>
                  <a:srgbClr val="242424"/>
                </a:solidFill>
              </a:rPr>
              <a:t>folio	</a:t>
            </a:r>
            <a:r>
              <a:rPr u="none" spc="260" dirty="0">
                <a:solidFill>
                  <a:srgbClr val="242424"/>
                </a:solidFill>
              </a:rPr>
              <a:t>Team	</a:t>
            </a:r>
            <a:r>
              <a:rPr u="none" spc="434" dirty="0">
                <a:solidFill>
                  <a:srgbClr val="242424"/>
                </a:solidFill>
              </a:rPr>
              <a:t>Application</a:t>
            </a:r>
          </a:p>
        </p:txBody>
      </p:sp>
      <p:sp>
        <p:nvSpPr>
          <p:cNvPr id="10" name="object 10"/>
          <p:cNvSpPr txBox="1"/>
          <p:nvPr/>
        </p:nvSpPr>
        <p:spPr>
          <a:xfrm>
            <a:off x="4524399" y="3687746"/>
            <a:ext cx="11042015" cy="5560625"/>
          </a:xfrm>
          <a:prstGeom prst="rect">
            <a:avLst/>
          </a:prstGeom>
        </p:spPr>
        <p:txBody>
          <a:bodyPr vert="horz" wrap="square" lIns="0" tIns="15240" rIns="0" bIns="0" rtlCol="0">
            <a:spAutoFit/>
          </a:bodyPr>
          <a:lstStyle/>
          <a:p>
            <a:pPr marL="535305" indent="-472440">
              <a:lnSpc>
                <a:spcPct val="100000"/>
              </a:lnSpc>
              <a:spcBef>
                <a:spcPts val="120"/>
              </a:spcBef>
              <a:buFont typeface="Wingdings"/>
              <a:buChar char=""/>
              <a:tabLst>
                <a:tab pos="535940" algn="l"/>
              </a:tabLst>
            </a:pPr>
            <a:r>
              <a:rPr sz="2950" b="1" spc="5" dirty="0">
                <a:latin typeface="Garamond"/>
                <a:cs typeface="Garamond"/>
              </a:rPr>
              <a:t>Timeline:</a:t>
            </a:r>
            <a:endParaRPr sz="2950" dirty="0">
              <a:latin typeface="Garamond"/>
              <a:cs typeface="Garamond"/>
            </a:endParaRPr>
          </a:p>
          <a:p>
            <a:pPr marL="1289685" lvl="1" indent="-473075">
              <a:lnSpc>
                <a:spcPct val="100000"/>
              </a:lnSpc>
              <a:spcBef>
                <a:spcPts val="25"/>
              </a:spcBef>
              <a:buFont typeface="Wingdings"/>
              <a:buChar char=""/>
              <a:tabLst>
                <a:tab pos="1289685" algn="l"/>
                <a:tab pos="1290320" algn="l"/>
              </a:tabLst>
            </a:pPr>
            <a:r>
              <a:rPr lang="en-US" sz="2950" spc="5" dirty="0">
                <a:latin typeface="Garamond"/>
                <a:cs typeface="Garamond"/>
              </a:rPr>
              <a:t>Opens</a:t>
            </a:r>
            <a:r>
              <a:rPr sz="2950" spc="5" dirty="0">
                <a:latin typeface="Garamond"/>
                <a:cs typeface="Garamond"/>
              </a:rPr>
              <a:t> </a:t>
            </a:r>
            <a:r>
              <a:rPr sz="2950" spc="10" dirty="0">
                <a:latin typeface="Garamond"/>
                <a:cs typeface="Garamond"/>
              </a:rPr>
              <a:t>on </a:t>
            </a:r>
            <a:r>
              <a:rPr lang="en-US" sz="2950" u="sng" spc="-50" dirty="0">
                <a:latin typeface="Garamond"/>
                <a:cs typeface="Garamond"/>
              </a:rPr>
              <a:t>Friday, 09/16 at 9:00 AM</a:t>
            </a:r>
          </a:p>
          <a:p>
            <a:pPr marL="1289685" lvl="1" indent="-473075">
              <a:lnSpc>
                <a:spcPct val="100000"/>
              </a:lnSpc>
              <a:spcBef>
                <a:spcPts val="25"/>
              </a:spcBef>
              <a:buFont typeface="Wingdings"/>
              <a:buChar char=""/>
              <a:tabLst>
                <a:tab pos="1289685" algn="l"/>
                <a:tab pos="1290320" algn="l"/>
              </a:tabLst>
            </a:pPr>
            <a:r>
              <a:rPr lang="en-US" sz="2950" spc="-50" dirty="0">
                <a:latin typeface="Garamond"/>
                <a:cs typeface="Garamond"/>
              </a:rPr>
              <a:t>Closes on </a:t>
            </a:r>
            <a:r>
              <a:rPr lang="en-US" sz="2950" u="sng" spc="-50" dirty="0">
                <a:latin typeface="Garamond"/>
                <a:cs typeface="Garamond"/>
              </a:rPr>
              <a:t>Friday, 09/23 at 11:59 PM</a:t>
            </a:r>
            <a:endParaRPr sz="2950" u="sng" dirty="0">
              <a:latin typeface="Garamond"/>
              <a:cs typeface="Garamond"/>
            </a:endParaRPr>
          </a:p>
          <a:p>
            <a:pPr lvl="1">
              <a:lnSpc>
                <a:spcPct val="100000"/>
              </a:lnSpc>
              <a:spcBef>
                <a:spcPts val="40"/>
              </a:spcBef>
              <a:buFont typeface="Wingdings"/>
              <a:buChar char=""/>
            </a:pPr>
            <a:endParaRPr sz="3150" dirty="0">
              <a:latin typeface="Garamond"/>
              <a:cs typeface="Garamond"/>
            </a:endParaRPr>
          </a:p>
          <a:p>
            <a:pPr marL="535305" indent="-472440">
              <a:lnSpc>
                <a:spcPct val="100000"/>
              </a:lnSpc>
              <a:buFont typeface="Wingdings"/>
              <a:buChar char=""/>
              <a:tabLst>
                <a:tab pos="535940" algn="l"/>
              </a:tabLst>
            </a:pPr>
            <a:r>
              <a:rPr sz="2950" b="1" dirty="0">
                <a:latin typeface="Garamond"/>
                <a:cs typeface="Garamond"/>
              </a:rPr>
              <a:t>Eligibility: </a:t>
            </a:r>
            <a:r>
              <a:rPr sz="2950" spc="5" dirty="0">
                <a:latin typeface="Garamond"/>
                <a:cs typeface="Garamond"/>
              </a:rPr>
              <a:t>open to </a:t>
            </a:r>
            <a:r>
              <a:rPr sz="2950" dirty="0">
                <a:latin typeface="Garamond"/>
                <a:cs typeface="Garamond"/>
              </a:rPr>
              <a:t>all </a:t>
            </a:r>
            <a:r>
              <a:rPr sz="2950" spc="10" dirty="0">
                <a:latin typeface="Garamond"/>
                <a:cs typeface="Garamond"/>
              </a:rPr>
              <a:t>NYU</a:t>
            </a:r>
            <a:r>
              <a:rPr sz="2950" spc="5" dirty="0">
                <a:latin typeface="Garamond"/>
                <a:cs typeface="Garamond"/>
              </a:rPr>
              <a:t> students</a:t>
            </a:r>
            <a:r>
              <a:rPr lang="en-US" sz="2950" spc="5" dirty="0">
                <a:latin typeface="Garamond"/>
                <a:cs typeface="Garamond"/>
              </a:rPr>
              <a:t>, no experience required</a:t>
            </a:r>
            <a:endParaRPr sz="2950" dirty="0">
              <a:latin typeface="Garamond"/>
              <a:cs typeface="Garamond"/>
            </a:endParaRPr>
          </a:p>
          <a:p>
            <a:pPr>
              <a:lnSpc>
                <a:spcPct val="100000"/>
              </a:lnSpc>
              <a:spcBef>
                <a:spcPts val="40"/>
              </a:spcBef>
              <a:buFont typeface="Wingdings"/>
              <a:buChar char=""/>
            </a:pPr>
            <a:endParaRPr sz="3150" dirty="0">
              <a:latin typeface="Garamond"/>
              <a:cs typeface="Garamond"/>
            </a:endParaRPr>
          </a:p>
          <a:p>
            <a:pPr marL="535305" indent="-472440">
              <a:lnSpc>
                <a:spcPct val="100000"/>
              </a:lnSpc>
              <a:buFont typeface="Wingdings"/>
              <a:buChar char=""/>
              <a:tabLst>
                <a:tab pos="535940" algn="l"/>
              </a:tabLst>
            </a:pPr>
            <a:r>
              <a:rPr sz="2950" b="1" dirty="0">
                <a:latin typeface="Garamond"/>
                <a:cs typeface="Garamond"/>
              </a:rPr>
              <a:t>Application</a:t>
            </a:r>
            <a:r>
              <a:rPr sz="2950" b="1" spc="5" dirty="0">
                <a:latin typeface="Garamond"/>
                <a:cs typeface="Garamond"/>
              </a:rPr>
              <a:t> </a:t>
            </a:r>
            <a:r>
              <a:rPr sz="2950" b="1" dirty="0">
                <a:latin typeface="Garamond"/>
                <a:cs typeface="Garamond"/>
              </a:rPr>
              <a:t>Process:</a:t>
            </a:r>
            <a:endParaRPr sz="2950" dirty="0">
              <a:latin typeface="Garamond"/>
              <a:cs typeface="Garamond"/>
            </a:endParaRPr>
          </a:p>
          <a:p>
            <a:pPr marL="1289685" lvl="1" indent="-473075">
              <a:lnSpc>
                <a:spcPct val="100000"/>
              </a:lnSpc>
              <a:spcBef>
                <a:spcPts val="20"/>
              </a:spcBef>
              <a:buFont typeface="Wingdings"/>
              <a:buChar char=""/>
              <a:tabLst>
                <a:tab pos="1289685" algn="l"/>
                <a:tab pos="1290320" algn="l"/>
              </a:tabLst>
            </a:pPr>
            <a:r>
              <a:rPr sz="2950" spc="-5" dirty="0">
                <a:latin typeface="Garamond"/>
                <a:cs typeface="Garamond"/>
              </a:rPr>
              <a:t>Fill </a:t>
            </a:r>
            <a:r>
              <a:rPr sz="2950" spc="5" dirty="0">
                <a:latin typeface="Garamond"/>
                <a:cs typeface="Garamond"/>
              </a:rPr>
              <a:t>in Google </a:t>
            </a:r>
            <a:r>
              <a:rPr sz="2950" spc="30" dirty="0">
                <a:latin typeface="Garamond"/>
                <a:cs typeface="Garamond"/>
              </a:rPr>
              <a:t>form </a:t>
            </a:r>
            <a:r>
              <a:rPr sz="2950" spc="5" dirty="0">
                <a:latin typeface="Garamond"/>
                <a:cs typeface="Garamond"/>
              </a:rPr>
              <a:t>(admin </a:t>
            </a:r>
            <a:r>
              <a:rPr sz="2950" dirty="0">
                <a:latin typeface="Garamond"/>
                <a:cs typeface="Garamond"/>
              </a:rPr>
              <a:t>details </a:t>
            </a:r>
            <a:r>
              <a:rPr sz="2950" spc="10" dirty="0">
                <a:latin typeface="Garamond"/>
                <a:cs typeface="Garamond"/>
              </a:rPr>
              <a:t>&amp; portfolio</a:t>
            </a:r>
            <a:r>
              <a:rPr sz="2950" spc="-5" dirty="0">
                <a:latin typeface="Garamond"/>
                <a:cs typeface="Garamond"/>
              </a:rPr>
              <a:t> preference)</a:t>
            </a:r>
            <a:endParaRPr sz="2950" dirty="0">
              <a:latin typeface="Garamond"/>
              <a:cs typeface="Garamond"/>
            </a:endParaRPr>
          </a:p>
          <a:p>
            <a:pPr marL="1289685" marR="139065" lvl="1" indent="-472440">
              <a:lnSpc>
                <a:spcPct val="100600"/>
              </a:lnSpc>
              <a:buFont typeface="Wingdings"/>
              <a:buChar char=""/>
              <a:tabLst>
                <a:tab pos="1289685" algn="l"/>
                <a:tab pos="1290320" algn="l"/>
              </a:tabLst>
            </a:pPr>
            <a:r>
              <a:rPr lang="en-US" sz="2950" spc="5" dirty="0">
                <a:latin typeface="Garamond"/>
                <a:cs typeface="Garamond"/>
              </a:rPr>
              <a:t>Submit your application responses as a PDF/Word </a:t>
            </a:r>
            <a:endParaRPr sz="2950" dirty="0">
              <a:latin typeface="Garamond"/>
              <a:cs typeface="Garamond"/>
            </a:endParaRPr>
          </a:p>
          <a:p>
            <a:pPr lvl="1">
              <a:lnSpc>
                <a:spcPct val="100000"/>
              </a:lnSpc>
              <a:spcBef>
                <a:spcPts val="20"/>
              </a:spcBef>
              <a:buFont typeface="Wingdings"/>
              <a:buChar char=""/>
            </a:pPr>
            <a:endParaRPr sz="3150" dirty="0">
              <a:latin typeface="Garamond"/>
              <a:cs typeface="Garamond"/>
            </a:endParaRPr>
          </a:p>
          <a:p>
            <a:pPr marL="535305" marR="17780" indent="-472440">
              <a:lnSpc>
                <a:spcPct val="100600"/>
              </a:lnSpc>
              <a:buFont typeface="Wingdings"/>
              <a:buChar char=""/>
              <a:tabLst>
                <a:tab pos="535940" algn="l"/>
                <a:tab pos="7018020" algn="l"/>
              </a:tabLst>
            </a:pPr>
            <a:r>
              <a:rPr sz="2950" spc="5" dirty="0">
                <a:latin typeface="Garamond"/>
                <a:cs typeface="Garamond"/>
              </a:rPr>
              <a:t>All </a:t>
            </a:r>
            <a:r>
              <a:rPr sz="2950" spc="10" dirty="0">
                <a:latin typeface="Garamond"/>
                <a:cs typeface="Garamond"/>
              </a:rPr>
              <a:t>instructions </a:t>
            </a:r>
            <a:r>
              <a:rPr sz="2950" dirty="0">
                <a:latin typeface="Garamond"/>
                <a:cs typeface="Garamond"/>
              </a:rPr>
              <a:t>will </a:t>
            </a:r>
            <a:r>
              <a:rPr sz="2950" spc="10" dirty="0">
                <a:latin typeface="Garamond"/>
                <a:cs typeface="Garamond"/>
              </a:rPr>
              <a:t>be on the </a:t>
            </a:r>
            <a:r>
              <a:rPr sz="2950" spc="5" dirty="0">
                <a:latin typeface="Garamond"/>
                <a:cs typeface="Garamond"/>
              </a:rPr>
              <a:t>front</a:t>
            </a:r>
            <a:r>
              <a:rPr sz="2950" spc="-15" dirty="0">
                <a:latin typeface="Garamond"/>
                <a:cs typeface="Garamond"/>
              </a:rPr>
              <a:t> </a:t>
            </a:r>
            <a:r>
              <a:rPr sz="2950" spc="15" dirty="0">
                <a:latin typeface="Garamond"/>
                <a:cs typeface="Garamond"/>
              </a:rPr>
              <a:t>page</a:t>
            </a:r>
            <a:r>
              <a:rPr sz="2950" spc="10" dirty="0">
                <a:latin typeface="Garamond"/>
                <a:cs typeface="Garamond"/>
              </a:rPr>
              <a:t> </a:t>
            </a:r>
            <a:r>
              <a:rPr sz="2950" spc="5" dirty="0">
                <a:latin typeface="Garamond"/>
                <a:cs typeface="Garamond"/>
              </a:rPr>
              <a:t>of	our </a:t>
            </a:r>
            <a:r>
              <a:rPr sz="2950" spc="-10" dirty="0">
                <a:latin typeface="Garamond"/>
                <a:cs typeface="Garamond"/>
              </a:rPr>
              <a:t>website, </a:t>
            </a:r>
            <a:r>
              <a:rPr sz="2950" spc="10" dirty="0">
                <a:latin typeface="Garamond"/>
                <a:cs typeface="Garamond"/>
              </a:rPr>
              <a:t>and </a:t>
            </a:r>
            <a:r>
              <a:rPr sz="2950" dirty="0">
                <a:latin typeface="Garamond"/>
                <a:cs typeface="Garamond"/>
              </a:rPr>
              <a:t>emailed </a:t>
            </a:r>
            <a:r>
              <a:rPr sz="2950" spc="5" dirty="0">
                <a:latin typeface="Garamond"/>
                <a:cs typeface="Garamond"/>
              </a:rPr>
              <a:t>to  </a:t>
            </a:r>
            <a:r>
              <a:rPr sz="2950" dirty="0">
                <a:latin typeface="Garamond"/>
                <a:cs typeface="Garamond"/>
              </a:rPr>
              <a:t>everyone </a:t>
            </a:r>
            <a:r>
              <a:rPr sz="2950" spc="10" dirty="0">
                <a:latin typeface="Garamond"/>
                <a:cs typeface="Garamond"/>
              </a:rPr>
              <a:t>on </a:t>
            </a:r>
            <a:r>
              <a:rPr sz="2950" spc="5" dirty="0">
                <a:latin typeface="Garamond"/>
                <a:cs typeface="Garamond"/>
              </a:rPr>
              <a:t>our mailing </a:t>
            </a:r>
            <a:r>
              <a:rPr sz="2950" dirty="0">
                <a:latin typeface="Garamond"/>
                <a:cs typeface="Garamond"/>
              </a:rPr>
              <a:t>list</a:t>
            </a:r>
            <a:r>
              <a:rPr lang="en-US" sz="2950" dirty="0">
                <a:latin typeface="Garamond"/>
                <a:cs typeface="Garamond"/>
              </a:rPr>
              <a:t> (</a:t>
            </a:r>
            <a:r>
              <a:rPr lang="en-US" sz="2950" u="sng" dirty="0">
                <a:latin typeface="Garamond"/>
                <a:cs typeface="Garamond"/>
              </a:rPr>
              <a:t>https://tinyurl.com/3zardr3r</a:t>
            </a:r>
            <a:r>
              <a:rPr lang="en-US" sz="2950" dirty="0">
                <a:latin typeface="Garamond"/>
                <a:cs typeface="Garamond"/>
              </a:rPr>
              <a:t>)</a:t>
            </a:r>
            <a:endParaRPr sz="2950" dirty="0">
              <a:latin typeface="Garamond"/>
              <a:cs typeface="Garamond"/>
            </a:endParaRPr>
          </a:p>
        </p:txBody>
      </p:sp>
      <p:sp>
        <p:nvSpPr>
          <p:cNvPr id="11" name="object 11"/>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4</a:t>
            </a:fld>
            <a:endParaRPr spc="15"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099" cy="11307140"/>
            <a:chOff x="0" y="0"/>
            <a:chExt cx="20104099" cy="11307140"/>
          </a:xfrm>
        </p:grpSpPr>
        <p:pic>
          <p:nvPicPr>
            <p:cNvPr id="3" name="object 3"/>
            <p:cNvPicPr/>
            <p:nvPr/>
          </p:nvPicPr>
          <p:blipFill>
            <a:blip r:embed="rId2" cstate="print"/>
            <a:stretch>
              <a:fillRect/>
            </a:stretch>
          </p:blipFill>
          <p:spPr>
            <a:xfrm>
              <a:off x="0" y="0"/>
              <a:ext cx="20104099" cy="11307140"/>
            </a:xfrm>
            <a:prstGeom prst="rect">
              <a:avLst/>
            </a:prstGeom>
          </p:spPr>
        </p:pic>
        <p:pic>
          <p:nvPicPr>
            <p:cNvPr id="4" name="object 4"/>
            <p:cNvPicPr/>
            <p:nvPr/>
          </p:nvPicPr>
          <p:blipFill>
            <a:blip r:embed="rId3" cstate="print"/>
            <a:stretch>
              <a:fillRect/>
            </a:stretch>
          </p:blipFill>
          <p:spPr>
            <a:xfrm>
              <a:off x="246244" y="218604"/>
              <a:ext cx="2693612" cy="861855"/>
            </a:xfrm>
            <a:prstGeom prst="rect">
              <a:avLst/>
            </a:prstGeom>
          </p:spPr>
        </p:pic>
        <p:sp>
          <p:nvSpPr>
            <p:cNvPr id="5" name="object 5"/>
            <p:cNvSpPr/>
            <p:nvPr/>
          </p:nvSpPr>
          <p:spPr>
            <a:xfrm>
              <a:off x="2939857" y="1701096"/>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92939"/>
              </a:srgbClr>
            </a:solidFill>
          </p:spPr>
          <p:txBody>
            <a:bodyPr wrap="square" lIns="0" tIns="0" rIns="0" bIns="0" rtlCol="0"/>
            <a:lstStyle/>
            <a:p>
              <a:endParaRPr/>
            </a:p>
          </p:txBody>
        </p:sp>
      </p:grpSp>
      <p:sp>
        <p:nvSpPr>
          <p:cNvPr id="6" name="object 6"/>
          <p:cNvSpPr txBox="1">
            <a:spLocks noGrp="1"/>
          </p:cNvSpPr>
          <p:nvPr>
            <p:ph type="title"/>
          </p:nvPr>
        </p:nvSpPr>
        <p:spPr>
          <a:xfrm>
            <a:off x="3994149" y="2393873"/>
            <a:ext cx="12115800" cy="773930"/>
          </a:xfrm>
          <a:prstGeom prst="rect">
            <a:avLst/>
          </a:prstGeom>
        </p:spPr>
        <p:txBody>
          <a:bodyPr vert="horz" wrap="square" lIns="0" tIns="12065" rIns="0" bIns="0" rtlCol="0">
            <a:spAutoFit/>
          </a:bodyPr>
          <a:lstStyle/>
          <a:p>
            <a:pPr algn="ctr">
              <a:lnSpc>
                <a:spcPct val="100000"/>
              </a:lnSpc>
              <a:spcBef>
                <a:spcPts val="95"/>
              </a:spcBef>
              <a:tabLst>
                <a:tab pos="3103880" algn="l"/>
                <a:tab pos="5076190" algn="l"/>
              </a:tabLst>
            </a:pPr>
            <a:r>
              <a:rPr u="none" spc="285" dirty="0">
                <a:solidFill>
                  <a:srgbClr val="242424"/>
                </a:solidFill>
              </a:rPr>
              <a:t>Por</a:t>
            </a:r>
            <a:r>
              <a:rPr u="none" spc="-585" dirty="0">
                <a:solidFill>
                  <a:srgbClr val="242424"/>
                </a:solidFill>
              </a:rPr>
              <a:t> </a:t>
            </a:r>
            <a:r>
              <a:rPr u="none" spc="-5" dirty="0">
                <a:solidFill>
                  <a:srgbClr val="242424"/>
                </a:solidFill>
              </a:rPr>
              <a:t>t</a:t>
            </a:r>
            <a:r>
              <a:rPr u="none" spc="-750" dirty="0">
                <a:solidFill>
                  <a:srgbClr val="242424"/>
                </a:solidFill>
              </a:rPr>
              <a:t> </a:t>
            </a:r>
            <a:r>
              <a:rPr u="none" spc="390" dirty="0">
                <a:solidFill>
                  <a:srgbClr val="242424"/>
                </a:solidFill>
              </a:rPr>
              <a:t>folio	</a:t>
            </a:r>
            <a:r>
              <a:rPr u="none" spc="260" dirty="0">
                <a:solidFill>
                  <a:srgbClr val="242424"/>
                </a:solidFill>
              </a:rPr>
              <a:t>Team	</a:t>
            </a:r>
            <a:r>
              <a:rPr u="none" spc="434" dirty="0">
                <a:solidFill>
                  <a:srgbClr val="242424"/>
                </a:solidFill>
              </a:rPr>
              <a:t>Application</a:t>
            </a:r>
            <a:r>
              <a:rPr lang="en-US" u="none" spc="434" dirty="0">
                <a:solidFill>
                  <a:srgbClr val="242424"/>
                </a:solidFill>
              </a:rPr>
              <a:t> Tips</a:t>
            </a:r>
            <a:endParaRPr u="none" spc="434" dirty="0">
              <a:solidFill>
                <a:srgbClr val="242424"/>
              </a:solidFill>
            </a:endParaRPr>
          </a:p>
        </p:txBody>
      </p:sp>
      <p:sp>
        <p:nvSpPr>
          <p:cNvPr id="10" name="object 10"/>
          <p:cNvSpPr txBox="1"/>
          <p:nvPr/>
        </p:nvSpPr>
        <p:spPr>
          <a:xfrm>
            <a:off x="4524399" y="3687746"/>
            <a:ext cx="11042015" cy="5578450"/>
          </a:xfrm>
          <a:prstGeom prst="rect">
            <a:avLst/>
          </a:prstGeom>
        </p:spPr>
        <p:txBody>
          <a:bodyPr vert="horz" wrap="square" lIns="0" tIns="15240" rIns="0" bIns="0" rtlCol="0">
            <a:spAutoFit/>
          </a:bodyPr>
          <a:lstStyle/>
          <a:p>
            <a:pPr marL="535305" indent="-472440">
              <a:lnSpc>
                <a:spcPct val="100000"/>
              </a:lnSpc>
              <a:spcBef>
                <a:spcPts val="120"/>
              </a:spcBef>
              <a:buFont typeface="Wingdings"/>
              <a:buChar char=""/>
              <a:tabLst>
                <a:tab pos="535940" algn="l"/>
              </a:tabLst>
            </a:pPr>
            <a:r>
              <a:rPr lang="en-US" sz="2950" spc="5" dirty="0">
                <a:latin typeface="Garamond"/>
                <a:cs typeface="Garamond"/>
              </a:rPr>
              <a:t>If you are an underclassmen, please answer all questions for your grade, regardless of portfolio interest</a:t>
            </a:r>
          </a:p>
          <a:p>
            <a:pPr marL="535305" indent="-472440">
              <a:lnSpc>
                <a:spcPct val="100000"/>
              </a:lnSpc>
              <a:spcBef>
                <a:spcPts val="120"/>
              </a:spcBef>
              <a:buFont typeface="Wingdings"/>
              <a:buChar char=""/>
              <a:tabLst>
                <a:tab pos="535940" algn="l"/>
              </a:tabLst>
            </a:pPr>
            <a:endParaRPr lang="en-US" sz="2950" spc="5" dirty="0">
              <a:latin typeface="Garamond"/>
              <a:cs typeface="Garamond"/>
            </a:endParaRPr>
          </a:p>
          <a:p>
            <a:pPr marL="535305" indent="-472440">
              <a:lnSpc>
                <a:spcPct val="100000"/>
              </a:lnSpc>
              <a:spcBef>
                <a:spcPts val="120"/>
              </a:spcBef>
              <a:buFont typeface="Wingdings"/>
              <a:buChar char=""/>
              <a:tabLst>
                <a:tab pos="535940" algn="l"/>
              </a:tabLst>
            </a:pPr>
            <a:r>
              <a:rPr lang="en-US" sz="2950" dirty="0">
                <a:latin typeface="Garamond"/>
                <a:cs typeface="Garamond"/>
              </a:rPr>
              <a:t>Helpful if you cite sources (links are fine)</a:t>
            </a:r>
          </a:p>
          <a:p>
            <a:pPr marL="535305" indent="-472440">
              <a:lnSpc>
                <a:spcPct val="100000"/>
              </a:lnSpc>
              <a:spcBef>
                <a:spcPts val="120"/>
              </a:spcBef>
              <a:buFont typeface="Wingdings"/>
              <a:buChar char=""/>
              <a:tabLst>
                <a:tab pos="535940" algn="l"/>
              </a:tabLst>
            </a:pPr>
            <a:endParaRPr lang="en-US" sz="2950" dirty="0">
              <a:latin typeface="Garamond"/>
              <a:cs typeface="Garamond"/>
            </a:endParaRPr>
          </a:p>
          <a:p>
            <a:pPr marL="535305" indent="-472440">
              <a:lnSpc>
                <a:spcPct val="100000"/>
              </a:lnSpc>
              <a:spcBef>
                <a:spcPts val="120"/>
              </a:spcBef>
              <a:buFont typeface="Wingdings"/>
              <a:buChar char=""/>
              <a:tabLst>
                <a:tab pos="535940" algn="l"/>
              </a:tabLst>
            </a:pPr>
            <a:r>
              <a:rPr lang="en-US" sz="2950" dirty="0">
                <a:latin typeface="Garamond"/>
                <a:cs typeface="Garamond"/>
              </a:rPr>
              <a:t>2 pages max for the three responses</a:t>
            </a:r>
          </a:p>
          <a:p>
            <a:pPr marL="992505" lvl="1" indent="-472440">
              <a:spcBef>
                <a:spcPts val="120"/>
              </a:spcBef>
              <a:buFont typeface="Wingdings"/>
              <a:buChar char=""/>
              <a:tabLst>
                <a:tab pos="535940" algn="l"/>
              </a:tabLst>
            </a:pPr>
            <a:r>
              <a:rPr lang="en-US" sz="2950" dirty="0">
                <a:latin typeface="Garamond"/>
                <a:cs typeface="Garamond"/>
              </a:rPr>
              <a:t>Can easily be done in one page</a:t>
            </a:r>
          </a:p>
          <a:p>
            <a:pPr marL="62865">
              <a:lnSpc>
                <a:spcPct val="100000"/>
              </a:lnSpc>
              <a:spcBef>
                <a:spcPts val="120"/>
              </a:spcBef>
              <a:tabLst>
                <a:tab pos="535940" algn="l"/>
              </a:tabLst>
            </a:pPr>
            <a:endParaRPr lang="en-US" sz="2950" dirty="0">
              <a:latin typeface="Garamond"/>
              <a:cs typeface="Garamond"/>
            </a:endParaRPr>
          </a:p>
          <a:p>
            <a:pPr marL="535305" indent="-472440">
              <a:lnSpc>
                <a:spcPct val="100000"/>
              </a:lnSpc>
              <a:spcBef>
                <a:spcPts val="120"/>
              </a:spcBef>
              <a:buFont typeface="Wingdings"/>
              <a:buChar char=""/>
              <a:tabLst>
                <a:tab pos="535940" algn="l"/>
              </a:tabLst>
            </a:pPr>
            <a:r>
              <a:rPr lang="en-US" sz="2950" dirty="0">
                <a:latin typeface="Garamond"/>
                <a:cs typeface="Garamond"/>
              </a:rPr>
              <a:t>Try to submit as a PDF or Word, if you choose to submit as a google docs, please give </a:t>
            </a:r>
            <a:r>
              <a:rPr lang="en-US" sz="2950" dirty="0">
                <a:latin typeface="Garamond"/>
                <a:cs typeface="Garamond"/>
                <a:hlinkClick r:id="rId4"/>
              </a:rPr>
              <a:t>quantfsnyu@gmail.com</a:t>
            </a:r>
            <a:r>
              <a:rPr lang="en-US" sz="2950" dirty="0">
                <a:latin typeface="Garamond"/>
                <a:cs typeface="Garamond"/>
              </a:rPr>
              <a:t> access </a:t>
            </a:r>
          </a:p>
          <a:p>
            <a:pPr marL="535305" indent="-472440">
              <a:lnSpc>
                <a:spcPct val="100000"/>
              </a:lnSpc>
              <a:spcBef>
                <a:spcPts val="120"/>
              </a:spcBef>
              <a:buFont typeface="Wingdings"/>
              <a:buChar char=""/>
              <a:tabLst>
                <a:tab pos="535940" algn="l"/>
              </a:tabLst>
            </a:pPr>
            <a:endParaRPr lang="en-US" sz="2950" dirty="0">
              <a:latin typeface="Garamond"/>
              <a:cs typeface="Garamond"/>
            </a:endParaRPr>
          </a:p>
          <a:p>
            <a:pPr marL="535305" indent="-472440">
              <a:lnSpc>
                <a:spcPct val="100000"/>
              </a:lnSpc>
              <a:spcBef>
                <a:spcPts val="120"/>
              </a:spcBef>
              <a:buFont typeface="Wingdings"/>
              <a:buChar char=""/>
              <a:tabLst>
                <a:tab pos="535940" algn="l"/>
              </a:tabLst>
            </a:pPr>
            <a:r>
              <a:rPr lang="en-US" sz="2950" dirty="0">
                <a:latin typeface="Garamond"/>
                <a:cs typeface="Garamond"/>
              </a:rPr>
              <a:t>Primarily looking for effort, not accuracy</a:t>
            </a:r>
            <a:endParaRPr sz="2950" dirty="0">
              <a:latin typeface="Garamond"/>
              <a:cs typeface="Garamond"/>
            </a:endParaRPr>
          </a:p>
        </p:txBody>
      </p:sp>
      <p:sp>
        <p:nvSpPr>
          <p:cNvPr id="11" name="object 11"/>
          <p:cNvSpPr txBox="1">
            <a:spLocks noGrp="1"/>
          </p:cNvSpPr>
          <p:nvPr>
            <p:ph type="sldNum" sz="quarter" idx="7"/>
          </p:nvPr>
        </p:nvSpPr>
        <p:spPr>
          <a:xfrm>
            <a:off x="19306117" y="10576790"/>
            <a:ext cx="368300" cy="360045"/>
          </a:xfrm>
          <a:prstGeom prst="rect">
            <a:avLst/>
          </a:prstGeom>
        </p:spPr>
        <p:txBody>
          <a:bodyPr vert="horz" wrap="square" lIns="0" tIns="0" rIns="0" bIns="0" rtlCol="0">
            <a:spAutoFit/>
          </a:bodyPr>
          <a:lstStyle>
            <a:defPPr>
              <a:defRPr lang="en-US"/>
            </a:defPPr>
            <a:lvl1pPr marL="0" algn="l" defTabSz="914400" rtl="0" eaLnBrk="1" latinLnBrk="0" hangingPunct="1">
              <a:defRPr sz="1950" b="1" i="0" kern="1200">
                <a:solidFill>
                  <a:srgbClr val="387C9D"/>
                </a:solidFill>
                <a:latin typeface="Segoe UI"/>
                <a:ea typeface="+mn-ea"/>
                <a:cs typeface="Segoe U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285"/>
              </a:spcBef>
            </a:pPr>
            <a:fld id="{81D60167-4931-47E6-BA6A-407CBD079E47}" type="slidenum">
              <a:rPr lang="en-US" spc="15" smtClean="0"/>
              <a:pPr marL="38100">
                <a:lnSpc>
                  <a:spcPct val="100000"/>
                </a:lnSpc>
                <a:spcBef>
                  <a:spcPts val="285"/>
                </a:spcBef>
              </a:pPr>
              <a:t>5</a:t>
            </a:fld>
            <a:endParaRPr spc="15" dirty="0"/>
          </a:p>
        </p:txBody>
      </p:sp>
    </p:spTree>
    <p:extLst>
      <p:ext uri="{BB962C8B-B14F-4D97-AF65-F5344CB8AC3E}">
        <p14:creationId xmlns:p14="http://schemas.microsoft.com/office/powerpoint/2010/main" val="25428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9352252-A0BC-0534-5D6D-8F7C4D221A65}"/>
              </a:ext>
            </a:extLst>
          </p:cNvPr>
          <p:cNvPicPr>
            <a:picLocks noChangeAspect="1"/>
          </p:cNvPicPr>
          <p:nvPr/>
        </p:nvPicPr>
        <p:blipFill>
          <a:blip r:embed="rId3">
            <a:alphaModFix amt="70000"/>
          </a:blip>
          <a:stretch>
            <a:fillRect/>
          </a:stretch>
        </p:blipFill>
        <p:spPr>
          <a:xfrm>
            <a:off x="1" y="-24260"/>
            <a:ext cx="20154595" cy="11332477"/>
          </a:xfrm>
          <a:prstGeom prst="rect">
            <a:avLst/>
          </a:prstGeom>
        </p:spPr>
      </p:pic>
      <p:sp>
        <p:nvSpPr>
          <p:cNvPr id="9" name="Rectangle 8">
            <a:extLst>
              <a:ext uri="{FF2B5EF4-FFF2-40B4-BE49-F238E27FC236}">
                <a16:creationId xmlns:a16="http://schemas.microsoft.com/office/drawing/2014/main" id="{6B7A8F4D-D04F-CF4E-B1D4-90228F51A628}"/>
              </a:ext>
            </a:extLst>
          </p:cNvPr>
          <p:cNvSpPr/>
          <p:nvPr/>
        </p:nvSpPr>
        <p:spPr>
          <a:xfrm>
            <a:off x="5860081" y="1133"/>
            <a:ext cx="8382696" cy="11307084"/>
          </a:xfrm>
          <a:prstGeom prst="rect">
            <a:avLst/>
          </a:prstGeom>
          <a:solidFill>
            <a:srgbClr val="245D8D">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4" dirty="0"/>
          </a:p>
        </p:txBody>
      </p:sp>
      <p:sp>
        <p:nvSpPr>
          <p:cNvPr id="4" name="TextBox 3">
            <a:extLst>
              <a:ext uri="{FF2B5EF4-FFF2-40B4-BE49-F238E27FC236}">
                <a16:creationId xmlns:a16="http://schemas.microsoft.com/office/drawing/2014/main" id="{0D27F3F5-4A74-9545-9221-FEFE0037F552}"/>
              </a:ext>
            </a:extLst>
          </p:cNvPr>
          <p:cNvSpPr txBox="1"/>
          <p:nvPr/>
        </p:nvSpPr>
        <p:spPr>
          <a:xfrm>
            <a:off x="6953815" y="2977015"/>
            <a:ext cx="6246968" cy="1614545"/>
          </a:xfrm>
          <a:prstGeom prst="rect">
            <a:avLst/>
          </a:prstGeom>
          <a:noFill/>
        </p:spPr>
        <p:txBody>
          <a:bodyPr wrap="none" rtlCol="0">
            <a:spAutoFit/>
          </a:bodyPr>
          <a:lstStyle/>
          <a:p>
            <a:pPr algn="ctr"/>
            <a:r>
              <a:rPr lang="en-US" sz="4946" b="1" spc="495" dirty="0">
                <a:solidFill>
                  <a:schemeClr val="bg1"/>
                </a:solidFill>
                <a:latin typeface="Garamond" panose="02020404030301010803" pitchFamily="18" charset="0"/>
                <a:ea typeface="Verdana" panose="020B0604030504040204" pitchFamily="34" charset="0"/>
                <a:cs typeface="Calibri" panose="020F0502020204030204" pitchFamily="34" charset="0"/>
              </a:rPr>
              <a:t>QFS Charity</a:t>
            </a:r>
          </a:p>
          <a:p>
            <a:pPr algn="ctr"/>
            <a:r>
              <a:rPr lang="en-US" sz="4946" b="1" spc="495" dirty="0">
                <a:solidFill>
                  <a:schemeClr val="bg1"/>
                </a:solidFill>
                <a:latin typeface="Garamond" panose="02020404030301010803" pitchFamily="18" charset="0"/>
                <a:ea typeface="Verdana" panose="020B0604030504040204" pitchFamily="34" charset="0"/>
                <a:cs typeface="Calibri" panose="020F0502020204030204" pitchFamily="34" charset="0"/>
              </a:rPr>
              <a:t>Poker Tournament</a:t>
            </a:r>
          </a:p>
        </p:txBody>
      </p:sp>
      <p:cxnSp>
        <p:nvCxnSpPr>
          <p:cNvPr id="10" name="Straight Connector 9">
            <a:extLst>
              <a:ext uri="{FF2B5EF4-FFF2-40B4-BE49-F238E27FC236}">
                <a16:creationId xmlns:a16="http://schemas.microsoft.com/office/drawing/2014/main" id="{DADFB479-92D8-F74D-AB10-9400C97B178B}"/>
              </a:ext>
            </a:extLst>
          </p:cNvPr>
          <p:cNvCxnSpPr/>
          <p:nvPr/>
        </p:nvCxnSpPr>
        <p:spPr>
          <a:xfrm>
            <a:off x="7939202" y="4940123"/>
            <a:ext cx="4224452" cy="0"/>
          </a:xfrm>
          <a:prstGeom prst="line">
            <a:avLst/>
          </a:prstGeom>
          <a:ln w="25400">
            <a:solidFill>
              <a:schemeClr val="bg1"/>
            </a:solidFill>
          </a:ln>
        </p:spPr>
        <p:style>
          <a:lnRef idx="1">
            <a:schemeClr val="accent6"/>
          </a:lnRef>
          <a:fillRef idx="0">
            <a:schemeClr val="accent6"/>
          </a:fillRef>
          <a:effectRef idx="0">
            <a:schemeClr val="accent6"/>
          </a:effectRef>
          <a:fontRef idx="minor">
            <a:schemeClr val="tx1"/>
          </a:fontRef>
        </p:style>
      </p:cxnSp>
      <p:cxnSp>
        <p:nvCxnSpPr>
          <p:cNvPr id="11" name="Straight Connector 10">
            <a:extLst>
              <a:ext uri="{FF2B5EF4-FFF2-40B4-BE49-F238E27FC236}">
                <a16:creationId xmlns:a16="http://schemas.microsoft.com/office/drawing/2014/main" id="{88CEA7C3-2584-0048-8AA6-1FEF167A85D7}"/>
              </a:ext>
            </a:extLst>
          </p:cNvPr>
          <p:cNvCxnSpPr/>
          <p:nvPr/>
        </p:nvCxnSpPr>
        <p:spPr>
          <a:xfrm>
            <a:off x="7965072" y="7756801"/>
            <a:ext cx="4224452" cy="0"/>
          </a:xfrm>
          <a:prstGeom prst="line">
            <a:avLst/>
          </a:prstGeom>
          <a:ln w="25400">
            <a:solidFill>
              <a:schemeClr val="bg1"/>
            </a:solidFill>
          </a:ln>
        </p:spPr>
        <p:style>
          <a:lnRef idx="1">
            <a:schemeClr val="accent6"/>
          </a:lnRef>
          <a:fillRef idx="0">
            <a:schemeClr val="accent6"/>
          </a:fillRef>
          <a:effectRef idx="0">
            <a:schemeClr val="accent6"/>
          </a:effectRef>
          <a:fontRef idx="minor">
            <a:schemeClr val="tx1"/>
          </a:fontRef>
        </p:style>
      </p:cxnSp>
      <p:sp>
        <p:nvSpPr>
          <p:cNvPr id="12" name="TextBox 11">
            <a:extLst>
              <a:ext uri="{FF2B5EF4-FFF2-40B4-BE49-F238E27FC236}">
                <a16:creationId xmlns:a16="http://schemas.microsoft.com/office/drawing/2014/main" id="{AD36EAC9-F76F-254B-AA46-E742C00FE76E}"/>
              </a:ext>
            </a:extLst>
          </p:cNvPr>
          <p:cNvSpPr txBox="1"/>
          <p:nvPr/>
        </p:nvSpPr>
        <p:spPr>
          <a:xfrm>
            <a:off x="6412360" y="5258268"/>
            <a:ext cx="7382096" cy="2122376"/>
          </a:xfrm>
          <a:prstGeom prst="rect">
            <a:avLst/>
          </a:prstGeom>
          <a:noFill/>
        </p:spPr>
        <p:txBody>
          <a:bodyPr wrap="square" rtlCol="0">
            <a:spAutoFit/>
          </a:bodyPr>
          <a:lstStyle/>
          <a:p>
            <a:pPr algn="ctr"/>
            <a:r>
              <a:rPr lang="en-US" sz="3298" dirty="0">
                <a:solidFill>
                  <a:schemeClr val="bg1"/>
                </a:solidFill>
                <a:latin typeface="Garamond" panose="02020404030301010803" pitchFamily="18" charset="0"/>
              </a:rPr>
              <a:t>QFS will be hosting its 6</a:t>
            </a:r>
            <a:r>
              <a:rPr lang="en-US" sz="3298" baseline="30000" dirty="0">
                <a:solidFill>
                  <a:schemeClr val="bg1"/>
                </a:solidFill>
                <a:latin typeface="Garamond" panose="02020404030301010803" pitchFamily="18" charset="0"/>
              </a:rPr>
              <a:t>th</a:t>
            </a:r>
            <a:r>
              <a:rPr lang="en-US" sz="3298" dirty="0">
                <a:solidFill>
                  <a:schemeClr val="bg1"/>
                </a:solidFill>
                <a:latin typeface="Garamond" panose="02020404030301010803" pitchFamily="18" charset="0"/>
              </a:rPr>
              <a:t> annual charity poker tournament and first one since 2020. Join us to play poker, meet other students, and win prizes.</a:t>
            </a:r>
          </a:p>
        </p:txBody>
      </p:sp>
      <p:pic>
        <p:nvPicPr>
          <p:cNvPr id="14" name="Picture 13">
            <a:extLst>
              <a:ext uri="{FF2B5EF4-FFF2-40B4-BE49-F238E27FC236}">
                <a16:creationId xmlns:a16="http://schemas.microsoft.com/office/drawing/2014/main" id="{144B3F82-F286-AD4A-BEE1-4BC3078E4091}"/>
              </a:ext>
            </a:extLst>
          </p:cNvPr>
          <p:cNvPicPr>
            <a:picLocks noChangeAspect="1"/>
          </p:cNvPicPr>
          <p:nvPr/>
        </p:nvPicPr>
        <p:blipFill>
          <a:blip r:embed="rId4"/>
          <a:stretch>
            <a:fillRect/>
          </a:stretch>
        </p:blipFill>
        <p:spPr>
          <a:xfrm>
            <a:off x="246295" y="219653"/>
            <a:ext cx="2693547" cy="861935"/>
          </a:xfrm>
          <a:prstGeom prst="rect">
            <a:avLst/>
          </a:prstGeom>
        </p:spPr>
      </p:pic>
    </p:spTree>
    <p:extLst>
      <p:ext uri="{BB962C8B-B14F-4D97-AF65-F5344CB8AC3E}">
        <p14:creationId xmlns:p14="http://schemas.microsoft.com/office/powerpoint/2010/main" val="1386236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307445"/>
            <a:chOff x="0" y="0"/>
            <a:chExt cx="20104100" cy="11307445"/>
          </a:xfrm>
        </p:grpSpPr>
        <p:pic>
          <p:nvPicPr>
            <p:cNvPr id="3" name="object 3"/>
            <p:cNvPicPr/>
            <p:nvPr/>
          </p:nvPicPr>
          <p:blipFill>
            <a:blip r:embed="rId2" cstate="print"/>
            <a:stretch>
              <a:fillRect/>
            </a:stretch>
          </p:blipFill>
          <p:spPr>
            <a:xfrm>
              <a:off x="0" y="14"/>
              <a:ext cx="20104099" cy="11307126"/>
            </a:xfrm>
            <a:prstGeom prst="rect">
              <a:avLst/>
            </a:prstGeom>
          </p:spPr>
        </p:pic>
        <p:sp>
          <p:nvSpPr>
            <p:cNvPr id="4" name="object 4"/>
            <p:cNvSpPr/>
            <p:nvPr/>
          </p:nvSpPr>
          <p:spPr>
            <a:xfrm>
              <a:off x="5859612" y="0"/>
              <a:ext cx="8382634" cy="11307445"/>
            </a:xfrm>
            <a:custGeom>
              <a:avLst/>
              <a:gdLst/>
              <a:ahLst/>
              <a:cxnLst/>
              <a:rect l="l" t="t" r="r" b="b"/>
              <a:pathLst>
                <a:path w="8382634" h="11307445">
                  <a:moveTo>
                    <a:pt x="8382361" y="0"/>
                  </a:moveTo>
                  <a:lnTo>
                    <a:pt x="0" y="0"/>
                  </a:lnTo>
                  <a:lnTo>
                    <a:pt x="0" y="11307142"/>
                  </a:lnTo>
                  <a:lnTo>
                    <a:pt x="8382361" y="11307142"/>
                  </a:lnTo>
                  <a:lnTo>
                    <a:pt x="8382361" y="0"/>
                  </a:lnTo>
                  <a:close/>
                </a:path>
              </a:pathLst>
            </a:custGeom>
            <a:solidFill>
              <a:srgbClr val="235D8D">
                <a:alpha val="78823"/>
              </a:srgbClr>
            </a:solidFill>
          </p:spPr>
          <p:txBody>
            <a:bodyPr wrap="square" lIns="0" tIns="0" rIns="0" bIns="0" rtlCol="0"/>
            <a:lstStyle/>
            <a:p>
              <a:endParaRPr/>
            </a:p>
          </p:txBody>
        </p:sp>
      </p:grpSp>
      <p:sp>
        <p:nvSpPr>
          <p:cNvPr id="5" name="object 5"/>
          <p:cNvSpPr txBox="1">
            <a:spLocks noGrp="1"/>
          </p:cNvSpPr>
          <p:nvPr>
            <p:ph type="title"/>
          </p:nvPr>
        </p:nvSpPr>
        <p:spPr>
          <a:xfrm>
            <a:off x="6812522" y="2281665"/>
            <a:ext cx="6509384" cy="773930"/>
          </a:xfrm>
          <a:prstGeom prst="rect">
            <a:avLst/>
          </a:prstGeom>
        </p:spPr>
        <p:txBody>
          <a:bodyPr vert="horz" wrap="square" lIns="0" tIns="12065" rIns="0" bIns="0" rtlCol="0">
            <a:spAutoFit/>
          </a:bodyPr>
          <a:lstStyle/>
          <a:p>
            <a:pPr marL="508000" marR="5080" indent="-495934" algn="ctr">
              <a:lnSpc>
                <a:spcPct val="100000"/>
              </a:lnSpc>
              <a:spcBef>
                <a:spcPts val="95"/>
              </a:spcBef>
              <a:tabLst>
                <a:tab pos="2094864" algn="l"/>
                <a:tab pos="3780154" algn="l"/>
                <a:tab pos="4666615" algn="l"/>
                <a:tab pos="5534025" algn="l"/>
              </a:tabLst>
            </a:pPr>
            <a:r>
              <a:rPr lang="en-US" u="none" spc="484" dirty="0"/>
              <a:t>Value Investing</a:t>
            </a:r>
            <a:endParaRPr u="none" spc="395" dirty="0"/>
          </a:p>
        </p:txBody>
      </p:sp>
      <p:grpSp>
        <p:nvGrpSpPr>
          <p:cNvPr id="6" name="object 6"/>
          <p:cNvGrpSpPr/>
          <p:nvPr/>
        </p:nvGrpSpPr>
        <p:grpSpPr>
          <a:xfrm>
            <a:off x="246244" y="218604"/>
            <a:ext cx="11918950" cy="3922395"/>
            <a:chOff x="246244" y="218604"/>
            <a:chExt cx="11918950" cy="3922395"/>
          </a:xfrm>
        </p:grpSpPr>
        <p:sp>
          <p:nvSpPr>
            <p:cNvPr id="7" name="object 7"/>
            <p:cNvSpPr/>
            <p:nvPr/>
          </p:nvSpPr>
          <p:spPr>
            <a:xfrm>
              <a:off x="7940126" y="4130876"/>
              <a:ext cx="4224655" cy="0"/>
            </a:xfrm>
            <a:custGeom>
              <a:avLst/>
              <a:gdLst/>
              <a:ahLst/>
              <a:cxnLst/>
              <a:rect l="l" t="t" r="r" b="b"/>
              <a:pathLst>
                <a:path w="4224655">
                  <a:moveTo>
                    <a:pt x="0" y="0"/>
                  </a:moveTo>
                  <a:lnTo>
                    <a:pt x="4224474" y="0"/>
                  </a:lnTo>
                </a:path>
              </a:pathLst>
            </a:custGeom>
            <a:ln w="20101">
              <a:solidFill>
                <a:srgbClr val="FFFFFF"/>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6797358" y="4318689"/>
            <a:ext cx="6509384" cy="5182188"/>
          </a:xfrm>
          <a:prstGeom prst="rect">
            <a:avLst/>
          </a:prstGeom>
        </p:spPr>
        <p:txBody>
          <a:bodyPr vert="horz" wrap="square" lIns="0" tIns="331470" rIns="0" bIns="0" rtlCol="0">
            <a:spAutoFit/>
          </a:bodyPr>
          <a:lstStyle/>
          <a:p>
            <a:pPr marL="484505" indent="-472440">
              <a:lnSpc>
                <a:spcPct val="100000"/>
              </a:lnSpc>
              <a:spcBef>
                <a:spcPts val="2610"/>
              </a:spcBef>
              <a:buFont typeface="Wingdings"/>
              <a:buChar char=""/>
              <a:tabLst>
                <a:tab pos="485140" algn="l"/>
              </a:tabLst>
            </a:pPr>
            <a:r>
              <a:rPr lang="en-US" sz="3000" spc="5" dirty="0">
                <a:solidFill>
                  <a:srgbClr val="FFFFFF"/>
                </a:solidFill>
                <a:latin typeface="Garamond"/>
                <a:cs typeface="Garamond"/>
              </a:rPr>
              <a:t>Buying something for less than its intrinsic value</a:t>
            </a:r>
          </a:p>
          <a:p>
            <a:pPr marL="484505" indent="-472440">
              <a:lnSpc>
                <a:spcPct val="100000"/>
              </a:lnSpc>
              <a:spcBef>
                <a:spcPts val="2610"/>
              </a:spcBef>
              <a:buFont typeface="Wingdings"/>
              <a:buChar char=""/>
              <a:tabLst>
                <a:tab pos="485140" algn="l"/>
              </a:tabLst>
            </a:pPr>
            <a:r>
              <a:rPr lang="en-US" sz="3000" spc="5" dirty="0">
                <a:solidFill>
                  <a:srgbClr val="FFFFFF"/>
                </a:solidFill>
                <a:latin typeface="Garamond"/>
                <a:cs typeface="Garamond"/>
              </a:rPr>
              <a:t>“Buying a dollar for 50 cents”</a:t>
            </a:r>
          </a:p>
          <a:p>
            <a:pPr marL="484505" indent="-472440">
              <a:spcBef>
                <a:spcPts val="2610"/>
              </a:spcBef>
              <a:buFont typeface="Wingdings"/>
              <a:buChar char=""/>
              <a:tabLst>
                <a:tab pos="485140" algn="l"/>
              </a:tabLst>
            </a:pPr>
            <a:r>
              <a:rPr lang="en-US" sz="3000" spc="5" dirty="0">
                <a:solidFill>
                  <a:srgbClr val="FFFFFF"/>
                </a:solidFill>
                <a:latin typeface="Garamond"/>
                <a:cs typeface="Garamond"/>
              </a:rPr>
              <a:t>Identifying business that are</a:t>
            </a:r>
          </a:p>
          <a:p>
            <a:pPr marL="941705" lvl="1" indent="-472440">
              <a:spcBef>
                <a:spcPts val="600"/>
              </a:spcBef>
              <a:buFont typeface="Wingdings"/>
              <a:buChar char=""/>
              <a:tabLst>
                <a:tab pos="485140" algn="l"/>
              </a:tabLst>
            </a:pPr>
            <a:r>
              <a:rPr lang="en-US" sz="3000" spc="5" dirty="0">
                <a:solidFill>
                  <a:srgbClr val="FFFFFF"/>
                </a:solidFill>
                <a:latin typeface="Garamond"/>
                <a:cs typeface="Garamond"/>
              </a:rPr>
              <a:t>Fundamentally good</a:t>
            </a:r>
          </a:p>
          <a:p>
            <a:pPr marL="941705" lvl="1" indent="-472440">
              <a:spcBef>
                <a:spcPts val="600"/>
              </a:spcBef>
              <a:buFont typeface="Wingdings"/>
              <a:buChar char=""/>
              <a:tabLst>
                <a:tab pos="485140" algn="l"/>
              </a:tabLst>
            </a:pPr>
            <a:r>
              <a:rPr lang="en-US" sz="3000" spc="5" dirty="0">
                <a:solidFill>
                  <a:srgbClr val="FFFFFF"/>
                </a:solidFill>
                <a:latin typeface="Garamond"/>
                <a:cs typeface="Garamond"/>
              </a:rPr>
              <a:t>Mispriced by the market</a:t>
            </a:r>
          </a:p>
          <a:p>
            <a:pPr marL="484505" indent="-472440">
              <a:spcBef>
                <a:spcPts val="2610"/>
              </a:spcBef>
              <a:buFont typeface="Wingdings"/>
              <a:buChar char=""/>
              <a:tabLst>
                <a:tab pos="485140" algn="l"/>
              </a:tabLst>
            </a:pPr>
            <a:r>
              <a:rPr lang="en-US" sz="3000" spc="5" dirty="0">
                <a:solidFill>
                  <a:srgbClr val="FFFFFF"/>
                </a:solidFill>
                <a:latin typeface="Garamond"/>
                <a:cs typeface="Garamond"/>
              </a:rPr>
              <a:t>Investing with a long-term time horizon, does not rely on speculation</a:t>
            </a:r>
            <a:endParaRPr sz="3000"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7</a:t>
            </a:fld>
            <a:endParaRPr spc="15"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0104100" cy="11307445"/>
            <a:chOff x="0" y="0"/>
            <a:chExt cx="20104100" cy="11307445"/>
          </a:xfrm>
        </p:grpSpPr>
        <p:pic>
          <p:nvPicPr>
            <p:cNvPr id="3" name="object 3"/>
            <p:cNvPicPr/>
            <p:nvPr/>
          </p:nvPicPr>
          <p:blipFill>
            <a:blip r:embed="rId2" cstate="print"/>
            <a:stretch>
              <a:fillRect/>
            </a:stretch>
          </p:blipFill>
          <p:spPr>
            <a:xfrm>
              <a:off x="0" y="14"/>
              <a:ext cx="20104099" cy="11307126"/>
            </a:xfrm>
            <a:prstGeom prst="rect">
              <a:avLst/>
            </a:prstGeom>
          </p:spPr>
        </p:pic>
        <p:sp>
          <p:nvSpPr>
            <p:cNvPr id="4" name="object 4"/>
            <p:cNvSpPr/>
            <p:nvPr/>
          </p:nvSpPr>
          <p:spPr>
            <a:xfrm>
              <a:off x="5859612" y="0"/>
              <a:ext cx="8382634" cy="11307445"/>
            </a:xfrm>
            <a:custGeom>
              <a:avLst/>
              <a:gdLst/>
              <a:ahLst/>
              <a:cxnLst/>
              <a:rect l="l" t="t" r="r" b="b"/>
              <a:pathLst>
                <a:path w="8382634" h="11307445">
                  <a:moveTo>
                    <a:pt x="8382361" y="0"/>
                  </a:moveTo>
                  <a:lnTo>
                    <a:pt x="0" y="0"/>
                  </a:lnTo>
                  <a:lnTo>
                    <a:pt x="0" y="11307142"/>
                  </a:lnTo>
                  <a:lnTo>
                    <a:pt x="8382361" y="11307142"/>
                  </a:lnTo>
                  <a:lnTo>
                    <a:pt x="8382361" y="0"/>
                  </a:lnTo>
                  <a:close/>
                </a:path>
              </a:pathLst>
            </a:custGeom>
            <a:solidFill>
              <a:srgbClr val="235D8D">
                <a:alpha val="78823"/>
              </a:srgbClr>
            </a:solidFill>
          </p:spPr>
          <p:txBody>
            <a:bodyPr wrap="square" lIns="0" tIns="0" rIns="0" bIns="0" rtlCol="0"/>
            <a:lstStyle/>
            <a:p>
              <a:endParaRPr/>
            </a:p>
          </p:txBody>
        </p:sp>
      </p:grpSp>
      <p:sp>
        <p:nvSpPr>
          <p:cNvPr id="5" name="object 5"/>
          <p:cNvSpPr txBox="1">
            <a:spLocks noGrp="1"/>
          </p:cNvSpPr>
          <p:nvPr>
            <p:ph type="title"/>
          </p:nvPr>
        </p:nvSpPr>
        <p:spPr>
          <a:xfrm>
            <a:off x="6797358" y="2281665"/>
            <a:ext cx="6509384" cy="1535677"/>
          </a:xfrm>
          <a:prstGeom prst="rect">
            <a:avLst/>
          </a:prstGeom>
        </p:spPr>
        <p:txBody>
          <a:bodyPr vert="horz" wrap="square" lIns="0" tIns="12065" rIns="0" bIns="0" rtlCol="0">
            <a:spAutoFit/>
          </a:bodyPr>
          <a:lstStyle/>
          <a:p>
            <a:pPr marR="5080" algn="ctr">
              <a:lnSpc>
                <a:spcPct val="100000"/>
              </a:lnSpc>
              <a:spcBef>
                <a:spcPts val="95"/>
              </a:spcBef>
              <a:tabLst>
                <a:tab pos="2094864" algn="l"/>
                <a:tab pos="3780154" algn="l"/>
                <a:tab pos="4666615" algn="l"/>
                <a:tab pos="5534025" algn="l"/>
              </a:tabLst>
            </a:pPr>
            <a:r>
              <a:rPr lang="en-US" u="none" spc="484" dirty="0"/>
              <a:t>Not Value Investing</a:t>
            </a:r>
            <a:endParaRPr u="none" spc="395" dirty="0"/>
          </a:p>
        </p:txBody>
      </p:sp>
      <p:grpSp>
        <p:nvGrpSpPr>
          <p:cNvPr id="6" name="object 6"/>
          <p:cNvGrpSpPr/>
          <p:nvPr/>
        </p:nvGrpSpPr>
        <p:grpSpPr>
          <a:xfrm>
            <a:off x="246244" y="218604"/>
            <a:ext cx="11918950" cy="3922395"/>
            <a:chOff x="246244" y="218604"/>
            <a:chExt cx="11918950" cy="3922395"/>
          </a:xfrm>
        </p:grpSpPr>
        <p:sp>
          <p:nvSpPr>
            <p:cNvPr id="7" name="object 7"/>
            <p:cNvSpPr/>
            <p:nvPr/>
          </p:nvSpPr>
          <p:spPr>
            <a:xfrm>
              <a:off x="7940126" y="4130876"/>
              <a:ext cx="4224655" cy="0"/>
            </a:xfrm>
            <a:custGeom>
              <a:avLst/>
              <a:gdLst/>
              <a:ahLst/>
              <a:cxnLst/>
              <a:rect l="l" t="t" r="r" b="b"/>
              <a:pathLst>
                <a:path w="4224655">
                  <a:moveTo>
                    <a:pt x="0" y="0"/>
                  </a:moveTo>
                  <a:lnTo>
                    <a:pt x="4224474" y="0"/>
                  </a:lnTo>
                </a:path>
              </a:pathLst>
            </a:custGeom>
            <a:ln w="20101">
              <a:solidFill>
                <a:srgbClr val="FFFFFF"/>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6797358" y="4318689"/>
            <a:ext cx="6509384" cy="2976456"/>
          </a:xfrm>
          <a:prstGeom prst="rect">
            <a:avLst/>
          </a:prstGeom>
        </p:spPr>
        <p:txBody>
          <a:bodyPr vert="horz" wrap="square" lIns="0" tIns="331470" rIns="0" bIns="0" rtlCol="0">
            <a:spAutoFit/>
          </a:bodyPr>
          <a:lstStyle/>
          <a:p>
            <a:pPr marL="484505" indent="-472440">
              <a:lnSpc>
                <a:spcPct val="100000"/>
              </a:lnSpc>
              <a:spcBef>
                <a:spcPts val="2610"/>
              </a:spcBef>
              <a:buFont typeface="Wingdings"/>
              <a:buChar char=""/>
              <a:tabLst>
                <a:tab pos="485140" algn="l"/>
              </a:tabLst>
            </a:pPr>
            <a:r>
              <a:rPr lang="en-US" sz="3000" spc="5" dirty="0">
                <a:solidFill>
                  <a:srgbClr val="FFFFFF"/>
                </a:solidFill>
                <a:latin typeface="Garamond"/>
                <a:cs typeface="Garamond"/>
              </a:rPr>
              <a:t>Determining whether a company is a good investment just by looking at the stock chart</a:t>
            </a:r>
          </a:p>
          <a:p>
            <a:pPr marL="484505" indent="-472440">
              <a:lnSpc>
                <a:spcPct val="100000"/>
              </a:lnSpc>
              <a:spcBef>
                <a:spcPts val="2610"/>
              </a:spcBef>
              <a:buFont typeface="Wingdings"/>
              <a:buChar char=""/>
              <a:tabLst>
                <a:tab pos="485140" algn="l"/>
              </a:tabLst>
            </a:pPr>
            <a:r>
              <a:rPr lang="en-US" sz="3000" spc="5" dirty="0">
                <a:solidFill>
                  <a:srgbClr val="FFFFFF"/>
                </a:solidFill>
                <a:latin typeface="Garamond"/>
                <a:cs typeface="Garamond"/>
              </a:rPr>
              <a:t>Relying on short-term market movements or speculation</a:t>
            </a:r>
            <a:endParaRPr sz="3000"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8</a:t>
            </a:fld>
            <a:endParaRPr spc="15" dirty="0"/>
          </a:p>
        </p:txBody>
      </p:sp>
    </p:spTree>
    <p:extLst>
      <p:ext uri="{BB962C8B-B14F-4D97-AF65-F5344CB8AC3E}">
        <p14:creationId xmlns:p14="http://schemas.microsoft.com/office/powerpoint/2010/main" val="3227721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7552"/>
            <a:ext cx="20104100" cy="11299825"/>
            <a:chOff x="0" y="7552"/>
            <a:chExt cx="20104100" cy="11299825"/>
          </a:xfrm>
        </p:grpSpPr>
        <p:pic>
          <p:nvPicPr>
            <p:cNvPr id="3" name="object 3"/>
            <p:cNvPicPr/>
            <p:nvPr/>
          </p:nvPicPr>
          <p:blipFill>
            <a:blip r:embed="rId2" cstate="print"/>
            <a:stretch>
              <a:fillRect/>
            </a:stretch>
          </p:blipFill>
          <p:spPr>
            <a:xfrm>
              <a:off x="0" y="7552"/>
              <a:ext cx="20104099" cy="11299586"/>
            </a:xfrm>
            <a:prstGeom prst="rect">
              <a:avLst/>
            </a:prstGeom>
          </p:spPr>
        </p:pic>
        <p:sp>
          <p:nvSpPr>
            <p:cNvPr id="4" name="object 4"/>
            <p:cNvSpPr/>
            <p:nvPr/>
          </p:nvSpPr>
          <p:spPr>
            <a:xfrm>
              <a:off x="2939857" y="1701097"/>
              <a:ext cx="14222094" cy="8493125"/>
            </a:xfrm>
            <a:custGeom>
              <a:avLst/>
              <a:gdLst/>
              <a:ahLst/>
              <a:cxnLst/>
              <a:rect l="l" t="t" r="r" b="b"/>
              <a:pathLst>
                <a:path w="14222094" h="8493125">
                  <a:moveTo>
                    <a:pt x="14221872" y="0"/>
                  </a:moveTo>
                  <a:lnTo>
                    <a:pt x="0" y="0"/>
                  </a:lnTo>
                  <a:lnTo>
                    <a:pt x="0" y="8492920"/>
                  </a:lnTo>
                  <a:lnTo>
                    <a:pt x="14221872" y="8492920"/>
                  </a:lnTo>
                  <a:lnTo>
                    <a:pt x="14221872" y="0"/>
                  </a:lnTo>
                  <a:close/>
                </a:path>
              </a:pathLst>
            </a:custGeom>
            <a:solidFill>
              <a:srgbClr val="FFFFFF">
                <a:alpha val="78823"/>
              </a:srgbClr>
            </a:solidFill>
          </p:spPr>
          <p:txBody>
            <a:bodyPr wrap="square" lIns="0" tIns="0" rIns="0" bIns="0" rtlCol="0"/>
            <a:lstStyle/>
            <a:p>
              <a:endParaRPr/>
            </a:p>
          </p:txBody>
        </p:sp>
      </p:grpSp>
      <p:sp>
        <p:nvSpPr>
          <p:cNvPr id="5" name="object 5"/>
          <p:cNvSpPr txBox="1">
            <a:spLocks noGrp="1"/>
          </p:cNvSpPr>
          <p:nvPr>
            <p:ph type="title"/>
          </p:nvPr>
        </p:nvSpPr>
        <p:spPr>
          <a:xfrm>
            <a:off x="5204975" y="2420639"/>
            <a:ext cx="9694151" cy="773930"/>
          </a:xfrm>
          <a:prstGeom prst="rect">
            <a:avLst/>
          </a:prstGeom>
        </p:spPr>
        <p:txBody>
          <a:bodyPr vert="horz" wrap="square" lIns="0" tIns="12065" rIns="0" bIns="0" rtlCol="0">
            <a:spAutoFit/>
          </a:bodyPr>
          <a:lstStyle/>
          <a:p>
            <a:pPr>
              <a:lnSpc>
                <a:spcPct val="100000"/>
              </a:lnSpc>
              <a:spcBef>
                <a:spcPts val="95"/>
              </a:spcBef>
            </a:pPr>
            <a:r>
              <a:rPr lang="en-US" u="none" spc="320" dirty="0">
                <a:solidFill>
                  <a:schemeClr val="tx1"/>
                </a:solidFill>
              </a:rPr>
              <a:t>What Makes a Good Business?</a:t>
            </a:r>
            <a:endParaRPr u="none" spc="370" dirty="0">
              <a:solidFill>
                <a:schemeClr val="tx1"/>
              </a:solidFill>
            </a:endParaRPr>
          </a:p>
        </p:txBody>
      </p:sp>
      <p:grpSp>
        <p:nvGrpSpPr>
          <p:cNvPr id="6" name="object 6"/>
          <p:cNvGrpSpPr/>
          <p:nvPr/>
        </p:nvGrpSpPr>
        <p:grpSpPr>
          <a:xfrm>
            <a:off x="246244" y="218604"/>
            <a:ext cx="11943715" cy="3344545"/>
            <a:chOff x="246244" y="218604"/>
            <a:chExt cx="11943715" cy="3344545"/>
          </a:xfrm>
        </p:grpSpPr>
        <p:sp>
          <p:nvSpPr>
            <p:cNvPr id="7" name="object 7"/>
            <p:cNvSpPr/>
            <p:nvPr/>
          </p:nvSpPr>
          <p:spPr>
            <a:xfrm>
              <a:off x="7965253" y="3552955"/>
              <a:ext cx="4224655" cy="0"/>
            </a:xfrm>
            <a:custGeom>
              <a:avLst/>
              <a:gdLst/>
              <a:ahLst/>
              <a:cxnLst/>
              <a:rect l="l" t="t" r="r" b="b"/>
              <a:pathLst>
                <a:path w="4224655">
                  <a:moveTo>
                    <a:pt x="0" y="0"/>
                  </a:moveTo>
                  <a:lnTo>
                    <a:pt x="4224474" y="0"/>
                  </a:lnTo>
                </a:path>
              </a:pathLst>
            </a:custGeom>
            <a:ln w="20101">
              <a:solidFill>
                <a:srgbClr val="000000"/>
              </a:solidFill>
            </a:ln>
          </p:spPr>
          <p:txBody>
            <a:bodyPr wrap="square" lIns="0" tIns="0" rIns="0" bIns="0" rtlCol="0"/>
            <a:lstStyle/>
            <a:p>
              <a:endParaRPr/>
            </a:p>
          </p:txBody>
        </p:sp>
        <p:pic>
          <p:nvPicPr>
            <p:cNvPr id="8" name="object 8"/>
            <p:cNvPicPr/>
            <p:nvPr/>
          </p:nvPicPr>
          <p:blipFill>
            <a:blip r:embed="rId3" cstate="print"/>
            <a:stretch>
              <a:fillRect/>
            </a:stretch>
          </p:blipFill>
          <p:spPr>
            <a:xfrm>
              <a:off x="246244" y="218604"/>
              <a:ext cx="2693612" cy="861855"/>
            </a:xfrm>
            <a:prstGeom prst="rect">
              <a:avLst/>
            </a:prstGeom>
          </p:spPr>
        </p:pic>
      </p:grpSp>
      <p:sp>
        <p:nvSpPr>
          <p:cNvPr id="9" name="object 9"/>
          <p:cNvSpPr txBox="1"/>
          <p:nvPr/>
        </p:nvSpPr>
        <p:spPr>
          <a:xfrm>
            <a:off x="4192292" y="4048092"/>
            <a:ext cx="11719516" cy="5565626"/>
          </a:xfrm>
          <a:prstGeom prst="rect">
            <a:avLst/>
          </a:prstGeom>
        </p:spPr>
        <p:txBody>
          <a:bodyPr vert="horz" wrap="square" lIns="0" tIns="15240" rIns="0" bIns="0" rtlCol="0">
            <a:spAutoFit/>
          </a:bodyPr>
          <a:lstStyle/>
          <a:p>
            <a:pPr marL="471805" indent="-472440">
              <a:lnSpc>
                <a:spcPct val="100000"/>
              </a:lnSpc>
              <a:spcBef>
                <a:spcPts val="120"/>
              </a:spcBef>
              <a:buFont typeface="Wingdings"/>
              <a:buChar char=""/>
              <a:tabLst>
                <a:tab pos="472440" algn="l"/>
              </a:tabLst>
            </a:pPr>
            <a:r>
              <a:rPr lang="en-US" sz="2950" b="1" dirty="0">
                <a:latin typeface="Garamond"/>
                <a:cs typeface="Garamond"/>
              </a:rPr>
              <a:t>Economic Moat</a:t>
            </a:r>
            <a:r>
              <a:rPr lang="en-US" sz="2950" dirty="0">
                <a:latin typeface="Garamond"/>
                <a:cs typeface="Garamond"/>
              </a:rPr>
              <a:t>: a business’ ability to maintain competitive advantages over its competitors in order to protect its long-term profits and market share from competing firms</a:t>
            </a:r>
          </a:p>
          <a:p>
            <a:pPr marL="929005" lvl="1" indent="-472440">
              <a:spcBef>
                <a:spcPts val="120"/>
              </a:spcBef>
              <a:buFont typeface="Wingdings"/>
              <a:buChar char=""/>
              <a:tabLst>
                <a:tab pos="472440" algn="l"/>
              </a:tabLst>
            </a:pPr>
            <a:r>
              <a:rPr lang="en-US" sz="2950" dirty="0">
                <a:latin typeface="Garamond"/>
                <a:cs typeface="Garamond"/>
              </a:rPr>
              <a:t>What are some examples of economic moats?</a:t>
            </a:r>
          </a:p>
          <a:p>
            <a:pPr marL="929005" lvl="1" indent="-472440">
              <a:spcBef>
                <a:spcPts val="120"/>
              </a:spcBef>
              <a:buFont typeface="Wingdings"/>
              <a:buChar char=""/>
              <a:tabLst>
                <a:tab pos="472440" algn="l"/>
              </a:tabLst>
            </a:pPr>
            <a:endParaRPr lang="en-US" sz="2950" dirty="0">
              <a:latin typeface="Garamond"/>
              <a:cs typeface="Garamond"/>
            </a:endParaRPr>
          </a:p>
          <a:p>
            <a:pPr marL="471805" indent="-472440">
              <a:spcBef>
                <a:spcPts val="120"/>
              </a:spcBef>
              <a:buFont typeface="Wingdings"/>
              <a:buChar char=""/>
              <a:tabLst>
                <a:tab pos="472440" algn="l"/>
              </a:tabLst>
            </a:pPr>
            <a:r>
              <a:rPr lang="en-US" sz="2950" b="1" dirty="0">
                <a:latin typeface="Garamond"/>
                <a:cs typeface="Garamond"/>
              </a:rPr>
              <a:t>Quality of Management</a:t>
            </a:r>
          </a:p>
          <a:p>
            <a:pPr marL="929005" lvl="1" indent="-472440">
              <a:spcBef>
                <a:spcPts val="120"/>
              </a:spcBef>
              <a:buFont typeface="Wingdings"/>
              <a:buChar char=""/>
              <a:tabLst>
                <a:tab pos="472440" algn="l"/>
              </a:tabLst>
            </a:pPr>
            <a:r>
              <a:rPr lang="en-US" sz="2950" dirty="0">
                <a:latin typeface="Garamond"/>
                <a:cs typeface="Garamond"/>
              </a:rPr>
              <a:t>Historical behavior of the management team</a:t>
            </a:r>
          </a:p>
          <a:p>
            <a:pPr marL="929005" lvl="1" indent="-472440">
              <a:spcBef>
                <a:spcPts val="120"/>
              </a:spcBef>
              <a:buFont typeface="Wingdings"/>
              <a:buChar char=""/>
              <a:tabLst>
                <a:tab pos="472440" algn="l"/>
              </a:tabLst>
            </a:pPr>
            <a:endParaRPr lang="en-US" sz="2950" dirty="0">
              <a:latin typeface="Garamond"/>
              <a:cs typeface="Garamond"/>
            </a:endParaRPr>
          </a:p>
          <a:p>
            <a:pPr marL="471805" indent="-472440">
              <a:spcBef>
                <a:spcPts val="120"/>
              </a:spcBef>
              <a:buFont typeface="Wingdings"/>
              <a:buChar char=""/>
              <a:tabLst>
                <a:tab pos="472440" algn="l"/>
              </a:tabLst>
            </a:pPr>
            <a:r>
              <a:rPr lang="en-US" sz="2950" b="1" dirty="0">
                <a:latin typeface="Garamond"/>
                <a:cs typeface="Garamond"/>
              </a:rPr>
              <a:t>Nature of the Industry</a:t>
            </a:r>
          </a:p>
          <a:p>
            <a:pPr marL="929005" lvl="1" indent="-472440">
              <a:spcBef>
                <a:spcPts val="120"/>
              </a:spcBef>
              <a:buFont typeface="Wingdings"/>
              <a:buChar char=""/>
              <a:tabLst>
                <a:tab pos="472440" algn="l"/>
              </a:tabLst>
            </a:pPr>
            <a:r>
              <a:rPr lang="en-US" sz="2950" dirty="0">
                <a:latin typeface="Garamond"/>
                <a:cs typeface="Garamond"/>
              </a:rPr>
              <a:t>How competitive is the industry? How many players are in the industry? Is the industry growing or declining?</a:t>
            </a:r>
          </a:p>
          <a:p>
            <a:pPr marL="456565" lvl="1">
              <a:spcBef>
                <a:spcPts val="120"/>
              </a:spcBef>
              <a:tabLst>
                <a:tab pos="472440" algn="l"/>
              </a:tabLst>
            </a:pPr>
            <a:endParaRPr sz="2950" b="1" dirty="0">
              <a:latin typeface="Garamond"/>
              <a:cs typeface="Garamond"/>
            </a:endParaRPr>
          </a:p>
        </p:txBody>
      </p:sp>
      <p:sp>
        <p:nvSpPr>
          <p:cNvPr id="10" name="object 10"/>
          <p:cNvSpPr txBox="1">
            <a:spLocks noGrp="1"/>
          </p:cNvSpPr>
          <p:nvPr>
            <p:ph type="sldNum" sz="quarter" idx="7"/>
          </p:nvPr>
        </p:nvSpPr>
        <p:spPr>
          <a:prstGeom prst="rect">
            <a:avLst/>
          </a:prstGeom>
        </p:spPr>
        <p:txBody>
          <a:bodyPr vert="horz" wrap="square" lIns="0" tIns="36195" rIns="0" bIns="0" rtlCol="0">
            <a:spAutoFit/>
          </a:bodyPr>
          <a:lstStyle/>
          <a:p>
            <a:pPr marL="38100">
              <a:lnSpc>
                <a:spcPct val="100000"/>
              </a:lnSpc>
              <a:spcBef>
                <a:spcPts val="285"/>
              </a:spcBef>
            </a:pPr>
            <a:fld id="{81D60167-4931-47E6-BA6A-407CBD079E47}" type="slidenum">
              <a:rPr spc="15" dirty="0"/>
              <a:t>9</a:t>
            </a:fld>
            <a:endParaRPr spc="15"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518</TotalTime>
  <Words>2044</Words>
  <Application>Microsoft Office PowerPoint</Application>
  <PresentationFormat>Custom</PresentationFormat>
  <Paragraphs>220</Paragraphs>
  <Slides>26</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Garamond</vt:lpstr>
      <vt:lpstr>Lato Light</vt:lpstr>
      <vt:lpstr>Wingdings</vt:lpstr>
      <vt:lpstr>Segoe UI</vt:lpstr>
      <vt:lpstr>Calibri</vt:lpstr>
      <vt:lpstr>Arial</vt:lpstr>
      <vt:lpstr>Office Theme</vt:lpstr>
      <vt:lpstr>PowerPoint Presentation</vt:lpstr>
      <vt:lpstr>PowerPoint Presentation</vt:lpstr>
      <vt:lpstr>PowerPoint Presentation</vt:lpstr>
      <vt:lpstr>Por t folio Team Application</vt:lpstr>
      <vt:lpstr>Por t folio Team Application Tips</vt:lpstr>
      <vt:lpstr>PowerPoint Presentation</vt:lpstr>
      <vt:lpstr>Value Investing</vt:lpstr>
      <vt:lpstr>Not Value Investing</vt:lpstr>
      <vt:lpstr>What Makes a Good Business?</vt:lpstr>
      <vt:lpstr>Economic Moat</vt:lpstr>
      <vt:lpstr>Economic Moat</vt:lpstr>
      <vt:lpstr>Management</vt:lpstr>
      <vt:lpstr>Nature of the Industry</vt:lpstr>
      <vt:lpstr>Some Golden Rules</vt:lpstr>
      <vt:lpstr>Being Conservative</vt:lpstr>
      <vt:lpstr>Margin of Safety</vt:lpstr>
      <vt:lpstr>Circle of Competency</vt:lpstr>
      <vt:lpstr>Swing Once, Swing Well</vt:lpstr>
      <vt:lpstr>Being Contrarian &amp; Market Pricing</vt:lpstr>
      <vt:lpstr>Common Pitch Types - Longs</vt:lpstr>
      <vt:lpstr>Common Pitch Types - Shorts</vt:lpstr>
      <vt:lpstr>Case Studies</vt:lpstr>
      <vt:lpstr>Barriers to Entry: Starbucks (NASDAQ: SBUX)</vt:lpstr>
      <vt:lpstr>Special Sits: Tuesday Morning (NASDAQ: TUESM)</vt:lpstr>
      <vt:lpstr>Crazy Expectations: Vital Farms (NASDAQ: VITL)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 Twelve</dc:creator>
  <cp:lastModifiedBy>Daniel Diaz</cp:lastModifiedBy>
  <cp:revision>57</cp:revision>
  <dcterms:created xsi:type="dcterms:W3CDTF">2020-05-22T21:48:51Z</dcterms:created>
  <dcterms:modified xsi:type="dcterms:W3CDTF">2022-09-21T16:02:24Z</dcterms:modified>
</cp:coreProperties>
</file>